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8" r:id="rId2"/>
    <p:sldId id="280" r:id="rId3"/>
    <p:sldId id="279" r:id="rId4"/>
    <p:sldId id="2295" r:id="rId5"/>
    <p:sldId id="2293" r:id="rId6"/>
    <p:sldId id="2296" r:id="rId7"/>
    <p:sldId id="328" r:id="rId8"/>
    <p:sldId id="2304" r:id="rId9"/>
    <p:sldId id="2297" r:id="rId10"/>
    <p:sldId id="2308" r:id="rId11"/>
    <p:sldId id="2302" r:id="rId12"/>
    <p:sldId id="1290" r:id="rId13"/>
    <p:sldId id="2303" r:id="rId14"/>
    <p:sldId id="2312" r:id="rId15"/>
    <p:sldId id="1095" r:id="rId16"/>
    <p:sldId id="334" r:id="rId17"/>
    <p:sldId id="365" r:id="rId18"/>
    <p:sldId id="371" r:id="rId19"/>
    <p:sldId id="367" r:id="rId20"/>
    <p:sldId id="2239" r:id="rId21"/>
    <p:sldId id="2300" r:id="rId22"/>
    <p:sldId id="355" r:id="rId23"/>
    <p:sldId id="35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4660"/>
  </p:normalViewPr>
  <p:slideViewPr>
    <p:cSldViewPr snapToGrid="0">
      <p:cViewPr varScale="1">
        <p:scale>
          <a:sx n="58" d="100"/>
          <a:sy n="58" d="100"/>
        </p:scale>
        <p:origin x="22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20BC-AD1F-4C68-9901-B35ECBFF89F1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2128F-B021-4283-B978-D3B07B82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5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4829" tIns="47415" rIns="94829" bIns="47415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EE4DD2-470E-4488-8146-16AED6E17966}" type="slidenum">
              <a:rPr lang="en-US" smtClean="0">
                <a:cs typeface="Lucida Sans Unicod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Lucida Sans Unicode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097FA1F-8EB3-41D5-89BC-82A721AEA804}" type="datetimeFigureOut">
              <a:rPr lang="en-US" smtClean="0"/>
              <a:pPr>
                <a:defRPr/>
              </a:pPr>
              <a:t>8/3/2022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097FA1F-8EB3-41D5-89BC-82A721AEA804}" type="datetimeFigureOut">
              <a:rPr lang="en-US" smtClean="0"/>
              <a:pPr>
                <a:defRPr/>
              </a:pPr>
              <a:t>8/3/2022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A7E4D-6DE4-4C65-AB6A-EE24C47D54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4818" tIns="47409" rIns="94818" bIns="47409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EE4DD2-470E-4488-8146-16AED6E17966}" type="slidenum">
              <a:rPr lang="en-US" smtClean="0">
                <a:cs typeface="Lucida Sans Unicod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>
              <a:cs typeface="Lucida Sans Unicode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5A9C2-56A2-427F-A3AD-FAED8153023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3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B291-A2CB-6D00-643E-CD776D591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EC38E4-A265-E998-08F7-638174D18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F3140-57BF-7275-18A5-3250AD17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16FAC-5673-3A1F-517B-56CC05D1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0B547-791B-C1E1-178C-4C7CB379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7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52CC-00EE-4DD5-1C62-B6E9790D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31AD2-41F6-B2F7-08E3-786A0E4C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05786-E100-ED28-5FD4-E243FB50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5C088-D255-8FD7-9023-A7BF9534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6D9B4-E64B-DEB0-6F79-4C78083B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24671-B472-EECA-50FA-721AF317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6D89F-5CF4-2B3B-422F-B096E6053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68E1-613C-3DEF-BB33-F552F3C8F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AB7B7-E459-BB46-706B-C459182D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D6551-D3F1-F7CA-9868-804CF501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3618-4715-3448-B19F-80E86B4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834DA-0A28-B266-27DE-B0B9A2B77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A1032-9C1C-5149-9821-79129C125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0FD73-7299-0242-FDE2-E9C7DF75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B6D6E-7B2A-AAB4-7C10-32A1DDBF2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910B9-0057-7C1C-890D-469E5D56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3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E6FD9-0B94-0E9F-518E-FF13CD6B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363E1-0BCD-BFC4-999E-7F8C1EB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54281-6CB9-8E1B-65F8-239279B8B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F80B1-BCCC-E738-4847-73BEE87AD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76085-FE4A-26D9-864E-FB84A6D28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078D0-8456-4DB7-3A35-07E6EDDEF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13A6E5-63BD-6B3F-AF81-A9544324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CFB29-01F0-3AED-D1FE-C255EB94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7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6800-6B74-54B0-7477-6BCD1768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1C6DB-580D-0E93-7476-FE905DB3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E8C2E-9F87-24EA-33E6-327FF5B2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32C9C-BC21-E1DD-1302-E8670477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43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1913AE-AC68-F9E2-5BC6-B0E056CF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30243-AEC7-3F7D-E474-F500714B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62612-267A-B37E-3C9C-1C121AD99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2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24C76-95A4-1F72-40E3-10F45314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7C4B-DC4D-40A2-A61D-ABF21D331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437C9-07D0-8E8C-9045-1D1EC1890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B5EBC-958E-741F-303F-0DD3F1F18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BBF02-4056-07DA-DF31-7295DD0C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7E150-FD30-90F4-4A99-A73164B6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1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63F8-95F7-BC64-9C94-F16D3F55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5B3A4F-6EE1-9D8E-28DB-56FB05922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1291-86E0-4825-8295-FE5A17F6F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DCFE1-12CD-0A52-B431-1FD34EB2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7107D-2E81-3B2E-3A44-A4363F7B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95546-87E7-1F21-0756-56412ECD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7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53B2-B0C3-B2AE-9734-13CC76D6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FDB103-B7C0-5881-395E-B62EB053B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D0210-87A2-84FC-1F30-8862EF1A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58B7E-5EC9-5446-75BA-FEB574C6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57901-655B-4685-25AA-228DF9A0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AB8CB-A0C4-1B00-E8C5-C378FB44E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17B50-69D2-1B49-A6A2-242476BA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4191E-D04A-5FA2-8BE8-40B83F0B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98454-E58A-8BD9-CB15-A428E20E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8C45D-620B-B428-FB19-56608F27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9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8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BA48A-E3B3-4EA9-16C1-34D6D8CC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D03AC-905B-A5C3-6BDC-C7F70DE8C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A0EBA-D10E-6E57-33F4-22F7D55CD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F69F9-0E3D-4C14-9A38-2254DED4ACDB}" type="datetimeFigureOut">
              <a:rPr lang="en-US" smtClean="0"/>
              <a:t>8/3/2022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09E1C-02D1-5B1B-00B2-0D5233435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69F54-ACF4-95B4-E99F-C6FEB6D22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3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jarcce.com/wp-content/uploads/2020/01/IJARCCE.2019.81216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ijarcce.com/wp-content/uploads/2021/06/IJARCCE.2021.10701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jarcce.com/wp-content/uploads/2021/05/IJARCCE.2021.10502.pdf" TargetMode="External"/><Relationship Id="rId5" Type="http://schemas.openxmlformats.org/officeDocument/2006/relationships/hyperlink" Target="https://ijarcce.com/wp-content/uploads/2020/01/IJARCCE.2019.81216.pdf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q=Microbiome-gut-brain%20axis&amp;qs=n&amp;form=QBIR&amp;sp=-1&amp;ghc=2&amp;pq=microbiome-&amp;sc=8-11&amp;cvid=E93833434F374421AD166EA3F6073DF3&amp;first=1&amp;tsc=ImageHoverTitl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egr.msu.edu/nsferc/40sec-Mindcontrol%20Robot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jarcce.com/wp-content/uploads/2021/06/IJARCCE.2021.10701.pdf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hyperlink" Target="https://www.egr.msu.edu/nsferc/K-12%20Modul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jarcce.com/wp-content/uploads/2020/06/IJARCCE.2020.9605.pdf" TargetMode="Externa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SC01955"/>
          <p:cNvPicPr>
            <a:picLocks noChangeAspect="1" noChangeArrowheads="1"/>
          </p:cNvPicPr>
          <p:nvPr/>
        </p:nvPicPr>
        <p:blipFill>
          <a:blip r:embed="rId3" cstate="print"/>
          <a:srcRect r="816" b="10776"/>
          <a:stretch>
            <a:fillRect/>
          </a:stretch>
        </p:blipFill>
        <p:spPr bwMode="auto">
          <a:xfrm>
            <a:off x="45720" y="25931"/>
            <a:ext cx="12100560" cy="680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84404" y="188786"/>
            <a:ext cx="11823192" cy="55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algn="ctr" defTabSz="828675">
              <a:lnSpc>
                <a:spcPts val="36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</a:tabLst>
            </a:pPr>
            <a:r>
              <a:rPr lang="en-US" sz="3600" b="1" dirty="0">
                <a:solidFill>
                  <a:schemeClr val="bg1"/>
                </a:solidFill>
              </a:rPr>
              <a:t>Brain, Mind and Spirituality; Who is In-charge of a Human?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524038" y="1212754"/>
            <a:ext cx="4497324" cy="147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lnSpc>
                <a:spcPct val="930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sz="2000" b="1" dirty="0">
                <a:solidFill>
                  <a:schemeClr val="bg1"/>
                </a:solidFill>
              </a:rPr>
              <a:t>DEAN M. ASLAM</a:t>
            </a: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DIRECTOR OF BIOMEMS MIND LAB</a:t>
            </a: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 ELECTRICAL  AND COMPUTER ENGINEERING </a:t>
            </a: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MICHIGAN STATE UNIVERSITY</a:t>
            </a: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E. LANSING, MI 48824  USA</a:t>
            </a: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524038" y="752735"/>
            <a:ext cx="2961132" cy="362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www.egr.msu.edu/~aslam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D4AD25-20F8-2BB4-2CE9-BE166778FBE0}"/>
              </a:ext>
            </a:extLst>
          </p:cNvPr>
          <p:cNvSpPr txBox="1"/>
          <p:nvPr/>
        </p:nvSpPr>
        <p:spPr>
          <a:xfrm>
            <a:off x="6577679" y="834658"/>
            <a:ext cx="5106162" cy="57246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Abstract:</a:t>
            </a:r>
            <a:r>
              <a:rPr lang="en-US" sz="1900" b="1" i="1" dirty="0">
                <a:solidFill>
                  <a:schemeClr val="bg1"/>
                </a:solidFill>
              </a:rPr>
              <a:t> </a:t>
            </a:r>
            <a:r>
              <a:rPr lang="en-US" b="1" i="1" dirty="0">
                <a:solidFill>
                  <a:schemeClr val="bg1"/>
                </a:solidFill>
              </a:rPr>
              <a:t>Pre-birth, post-birth, childhood, early/school/college education, professional education, life, and retirement life all affect quality &amp; longevity of human life. What is the role of brain, mind, and spirituality? Who is the decision maker for a human? This talk for the first time provides a scientific definition of mind as an algorithm based on EEG data generated along Microbiome-Gut-Brain-Axis (MGBA). Mind is the decision maker for everything a human does while brain is the decision maker for survival of a human. Thus, mind affects quality and longevity of life. Spirituality, with no scientific definition, seems to be related to mind.</a:t>
            </a:r>
          </a:p>
          <a:p>
            <a:r>
              <a:rPr lang="en-US" b="1" i="1" dirty="0">
                <a:solidFill>
                  <a:schemeClr val="bg1"/>
                </a:solidFill>
              </a:rPr>
              <a:t>	Using an example of a mind-controlled LEGO robot, this talk, for the first time, generates new ideas for the development of algorithms for anxiety, depression, empathy &amp; narcissism, ADD, ADHD and other neural problems. This talk also reveals creative ideas for explaining Nanotechnology education and outreach.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157CCE-FBE1-074A-CC78-2EE0CBD3D054}"/>
              </a:ext>
            </a:extLst>
          </p:cNvPr>
          <p:cNvSpPr txBox="1"/>
          <p:nvPr/>
        </p:nvSpPr>
        <p:spPr>
          <a:xfrm>
            <a:off x="1081849" y="2888469"/>
            <a:ext cx="5033392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PRIOR UNIQUE RESEARCH: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ingle-material MEMS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Micro- and Nano-fabrication Technologies for Polycrystalline Diamond (Poly-C) &amp; Carbon Nanotubes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Cognitive Mind-controlled Lego Robots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P</a:t>
            </a: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iezoresistive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ensors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Biochemical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ano-sensors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RFMEMS Micro and Nano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esonators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CNT growth in Micro-Gas Chromatograph Channels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BioMEMS (Cochlear &amp; Neural Probes)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Single-Material MEMS Packaging</a:t>
            </a:r>
          </a:p>
          <a:p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THIS TALK: See Abstract on 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A75CFE9-83B1-2397-F1C7-38AF493AE4D5}"/>
              </a:ext>
            </a:extLst>
          </p:cNvPr>
          <p:cNvSpPr txBox="1"/>
          <p:nvPr/>
        </p:nvSpPr>
        <p:spPr>
          <a:xfrm>
            <a:off x="219733" y="133630"/>
            <a:ext cx="115217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Dean Aslam Provided Center-wide Leadership in Diamond MEMS and K-16 Outreach </a:t>
            </a:r>
            <a:endParaRPr lang="en-US" sz="2400" dirty="0">
              <a:solidFill>
                <a:srgbClr val="00B05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2AFD9B-23BA-CFC5-5CB6-2BB3EAD3F981}"/>
              </a:ext>
            </a:extLst>
          </p:cNvPr>
          <p:cNvGrpSpPr/>
          <p:nvPr/>
        </p:nvGrpSpPr>
        <p:grpSpPr>
          <a:xfrm>
            <a:off x="357630" y="595296"/>
            <a:ext cx="8359650" cy="5823648"/>
            <a:chOff x="441668" y="667408"/>
            <a:chExt cx="8359650" cy="582364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4FDDA85-DBA4-FEB2-2481-48F6C6BCF90D}"/>
                </a:ext>
              </a:extLst>
            </p:cNvPr>
            <p:cNvGrpSpPr/>
            <p:nvPr/>
          </p:nvGrpSpPr>
          <p:grpSpPr>
            <a:xfrm>
              <a:off x="441668" y="667408"/>
              <a:ext cx="8359650" cy="5823648"/>
              <a:chOff x="834860" y="658160"/>
              <a:chExt cx="8359650" cy="5823648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09D5ADC-5BC7-5E6D-5AD5-50CE04C6210D}"/>
                  </a:ext>
                </a:extLst>
              </p:cNvPr>
              <p:cNvGrpSpPr/>
              <p:nvPr/>
            </p:nvGrpSpPr>
            <p:grpSpPr>
              <a:xfrm>
                <a:off x="834860" y="658160"/>
                <a:ext cx="8359650" cy="5823648"/>
                <a:chOff x="834860" y="658160"/>
                <a:chExt cx="8359650" cy="5823648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2CFE8581-1011-0DFC-E1AB-F62774ECA5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3069"/>
                <a:stretch/>
              </p:blipFill>
              <p:spPr>
                <a:xfrm>
                  <a:off x="834860" y="658160"/>
                  <a:ext cx="8359650" cy="5823648"/>
                </a:xfrm>
                <a:prstGeom prst="rect">
                  <a:avLst/>
                </a:prstGeom>
              </p:spPr>
            </p:pic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863A6860-5C7B-D15B-4D0C-A5BEBDC79733}"/>
                    </a:ext>
                  </a:extLst>
                </p:cNvPr>
                <p:cNvSpPr/>
                <p:nvPr/>
              </p:nvSpPr>
              <p:spPr>
                <a:xfrm>
                  <a:off x="3780826" y="1667782"/>
                  <a:ext cx="905256" cy="1161288"/>
                </a:xfrm>
                <a:prstGeom prst="rect">
                  <a:avLst/>
                </a:prstGeom>
                <a:noFill/>
                <a:ln w="57150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A21460-25B9-8D78-2D34-58208D8F97D0}"/>
                  </a:ext>
                </a:extLst>
              </p:cNvPr>
              <p:cNvSpPr txBox="1"/>
              <p:nvPr/>
            </p:nvSpPr>
            <p:spPr>
              <a:xfrm>
                <a:off x="4081621" y="3752041"/>
                <a:ext cx="1066451" cy="2347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en-US" sz="1200" b="1" i="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</a:rPr>
                  <a:t>Euisik</a:t>
                </a:r>
                <a:r>
                  <a:rPr lang="en-US" sz="1400" b="1" i="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</a:rPr>
                  <a:t> Yoon</a:t>
                </a:r>
                <a:endParaRPr lang="en-US" sz="11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91433B-5A82-2869-321D-ACC09F7EE7D3}"/>
                </a:ext>
              </a:extLst>
            </p:cNvPr>
            <p:cNvSpPr txBox="1"/>
            <p:nvPr/>
          </p:nvSpPr>
          <p:spPr>
            <a:xfrm>
              <a:off x="5102327" y="2418799"/>
              <a:ext cx="160849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i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2000 -2010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AE2AEA-C3E7-9DF1-16D6-4A9FAF11D54E}"/>
                </a:ext>
              </a:extLst>
            </p:cNvPr>
            <p:cNvSpPr txBox="1"/>
            <p:nvPr/>
          </p:nvSpPr>
          <p:spPr>
            <a:xfrm>
              <a:off x="5102327" y="3619070"/>
              <a:ext cx="19751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i="0" dirty="0">
                  <a:solidFill>
                    <a:srgbClr val="00B050"/>
                  </a:solidFill>
                  <a:effectLst/>
                  <a:latin typeface="Times New Roman" panose="02020603050405020304" pitchFamily="18" charset="0"/>
                  <a:ea typeface="SimSun" panose="02010600030101010101" pitchFamily="2" charset="-122"/>
                </a:rPr>
                <a:t>2000 -2010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978412-654D-2DFF-203A-7F1C188B3883}"/>
              </a:ext>
            </a:extLst>
          </p:cNvPr>
          <p:cNvSpPr txBox="1"/>
          <p:nvPr/>
        </p:nvSpPr>
        <p:spPr>
          <a:xfrm>
            <a:off x="8621111" y="719133"/>
            <a:ext cx="331927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ingle-material MEMS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Micro- and Nano-fabrication Technologies for Polycrystalline Diamond (Poly-C) &amp; Carbon Nanotubes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Cognitive Mind-controlled Lego Robots.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P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iezoresistive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ensors,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Biochemical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ano-sensors,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RFMEMS Micro and Nano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esonators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CNT growth in Micro-Gas Chromatograph Channels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BioMEMS (Cochlear &amp; Neural Probes)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Single-Material MEMS Packaging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59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4349" name="Text Box 4"/>
          <p:cNvSpPr txBox="1">
            <a:spLocks noChangeArrowheads="1"/>
          </p:cNvSpPr>
          <p:nvPr/>
        </p:nvSpPr>
        <p:spPr bwMode="auto">
          <a:xfrm>
            <a:off x="385103" y="251735"/>
            <a:ext cx="11223422" cy="47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lnSpc>
                <a:spcPts val="30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</a:tabLst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INTEREST IN BRAIN RESEARCH STARTED IN2003: </a:t>
            </a:r>
            <a:r>
              <a:rPr lang="en-US" sz="2400" b="1" dirty="0">
                <a:solidFill>
                  <a:srgbClr val="FF0000"/>
                </a:solidFill>
              </a:rPr>
              <a:t>ALL-DIAMOND NEURAL PROBE</a:t>
            </a:r>
            <a:endParaRPr lang="en-GB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CE149C-CB75-F59D-4A56-0C8358BD11AE}"/>
              </a:ext>
            </a:extLst>
          </p:cNvPr>
          <p:cNvGrpSpPr/>
          <p:nvPr/>
        </p:nvGrpSpPr>
        <p:grpSpPr>
          <a:xfrm>
            <a:off x="8050758" y="722189"/>
            <a:ext cx="3644853" cy="4764211"/>
            <a:chOff x="8073314" y="722189"/>
            <a:chExt cx="3644853" cy="476421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7E5CB23-37E5-BD3F-4B60-ACFF7CB88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10626" y="722189"/>
              <a:ext cx="3167558" cy="349319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A98FC9F-4CA7-AE64-DF52-04AFF30BC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416" t="39867" r="55336" b="36800"/>
            <a:stretch/>
          </p:blipFill>
          <p:spPr>
            <a:xfrm>
              <a:off x="8073314" y="3886200"/>
              <a:ext cx="3644853" cy="16002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3267920-3989-4CD7-E212-5C47FBA72F55}"/>
              </a:ext>
            </a:extLst>
          </p:cNvPr>
          <p:cNvGrpSpPr/>
          <p:nvPr/>
        </p:nvGrpSpPr>
        <p:grpSpPr>
          <a:xfrm>
            <a:off x="278358" y="722189"/>
            <a:ext cx="7772400" cy="5783595"/>
            <a:chOff x="300914" y="827908"/>
            <a:chExt cx="7772400" cy="57835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7C08D6A-92D3-9E97-29A5-4597EE6D0719}"/>
                </a:ext>
              </a:extLst>
            </p:cNvPr>
            <p:cNvGrpSpPr/>
            <p:nvPr/>
          </p:nvGrpSpPr>
          <p:grpSpPr>
            <a:xfrm>
              <a:off x="300914" y="827908"/>
              <a:ext cx="7772400" cy="5202184"/>
              <a:chOff x="300914" y="827908"/>
              <a:chExt cx="7772400" cy="5202184"/>
            </a:xfrm>
          </p:grpSpPr>
          <p:pic>
            <p:nvPicPr>
              <p:cNvPr id="54" name="Picture 53" descr="NeuProbeConceptBending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00914" y="827908"/>
                <a:ext cx="7772400" cy="5202184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1289E921-19F8-88E5-0639-0BB4F72A2A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188" t="7862" r="2858" b="5703"/>
              <a:stretch/>
            </p:blipFill>
            <p:spPr>
              <a:xfrm>
                <a:off x="511945" y="1223189"/>
                <a:ext cx="2676809" cy="2287055"/>
              </a:xfrm>
              <a:prstGeom prst="rect">
                <a:avLst/>
              </a:prstGeom>
            </p:spPr>
          </p:pic>
        </p:grpSp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D69427C-9C4E-2B8A-C372-C2BBA9DA8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862" y="5756328"/>
              <a:ext cx="6899834" cy="85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39" tIns="42452" rIns="81639" bIns="42452" anchor="ctr">
              <a:spAutoFit/>
            </a:bodyPr>
            <a:lstStyle/>
            <a:p>
              <a:pPr defTabSz="828675">
                <a:lnSpc>
                  <a:spcPts val="30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</a:tabLst>
              </a:pPr>
              <a:r>
                <a:rPr lang="en-US" sz="2000" b="1" dirty="0" err="1">
                  <a:solidFill>
                    <a:schemeClr val="accent6">
                      <a:lumMod val="50000"/>
                    </a:schemeClr>
                  </a:solidFill>
                </a:rPr>
                <a:t>Hoyin</a:t>
              </a:r>
              <a:r>
                <a:rPr lang="en-US" sz="2000" b="1" dirty="0">
                  <a:solidFill>
                    <a:schemeClr val="accent6">
                      <a:lumMod val="50000"/>
                    </a:schemeClr>
                  </a:solidFill>
                </a:rPr>
                <a:t> Chan &amp; Mike Varney, MSU doctoral students 2003 - 2010: </a:t>
              </a:r>
              <a:r>
                <a:rPr lang="en-US" sz="2000" b="1" dirty="0">
                  <a:solidFill>
                    <a:srgbClr val="FF0000"/>
                  </a:solidFill>
                </a:rPr>
                <a:t>Fabrication and testing at UM Lurie Nanofabrication Facility</a:t>
              </a:r>
              <a:endParaRPr lang="en-GB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C3F6248-3E4A-4EB8-EE86-E9AA3CD283FC}"/>
              </a:ext>
            </a:extLst>
          </p:cNvPr>
          <p:cNvGrpSpPr/>
          <p:nvPr/>
        </p:nvGrpSpPr>
        <p:grpSpPr>
          <a:xfrm>
            <a:off x="291737" y="586962"/>
            <a:ext cx="11608525" cy="4006425"/>
            <a:chOff x="248200" y="264270"/>
            <a:chExt cx="11608525" cy="40064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D268674-ABFC-D520-875B-6C030BE19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0" r="493" b="9869"/>
            <a:stretch/>
          </p:blipFill>
          <p:spPr>
            <a:xfrm>
              <a:off x="248200" y="264270"/>
              <a:ext cx="11608525" cy="39424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518C0D-E03A-9848-D8EE-E4409D65B48D}"/>
                </a:ext>
              </a:extLst>
            </p:cNvPr>
            <p:cNvSpPr txBox="1"/>
            <p:nvPr/>
          </p:nvSpPr>
          <p:spPr>
            <a:xfrm>
              <a:off x="2955798" y="3901363"/>
              <a:ext cx="72306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hlinkClick r:id="rId3"/>
                </a:rPr>
                <a:t>https://ijarcce.com/wp-content/uploads/2020/01/IJARCCE.2019.81216.pdf</a:t>
              </a:r>
              <a:r>
                <a:rPr lang="en-US" dirty="0"/>
                <a:t> </a:t>
              </a:r>
            </a:p>
          </p:txBody>
        </p:sp>
      </p:grpSp>
      <p:sp>
        <p:nvSpPr>
          <p:cNvPr id="13" name="Text Box 37">
            <a:extLst>
              <a:ext uri="{FF2B5EF4-FFF2-40B4-BE49-F238E27FC236}">
                <a16:creationId xmlns:a16="http://schemas.microsoft.com/office/drawing/2014/main" id="{7229D1FE-27C3-2EEF-F056-946A35AE9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564" y="197171"/>
            <a:ext cx="9194515" cy="4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algn="ctr" defTabSz="828675" hangingPunct="0">
              <a:lnSpc>
                <a:spcPts val="25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Known, Brain 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Unknown, Mind-related Experiences  </a:t>
            </a:r>
          </a:p>
        </p:txBody>
      </p:sp>
      <p:sp>
        <p:nvSpPr>
          <p:cNvPr id="14" name="Text Box 37">
            <a:extLst>
              <a:ext uri="{FF2B5EF4-FFF2-40B4-BE49-F238E27FC236}">
                <a16:creationId xmlns:a16="http://schemas.microsoft.com/office/drawing/2014/main" id="{C18C010E-6F45-2DB5-CAED-43EA9F3FB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13" y="5457054"/>
            <a:ext cx="7116564" cy="72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5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DEAN ASLAM DEVELOPED CREATIVE/UNIQUE IDEAS AFTER DOING ABOVE REVIEW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3996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82F612-D7B3-C0D1-6288-B96E9C0F7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8" t="1524" b="12785"/>
          <a:stretch/>
        </p:blipFill>
        <p:spPr>
          <a:xfrm>
            <a:off x="6312152" y="1480047"/>
            <a:ext cx="5270536" cy="3901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A546FF-AB41-3D86-6876-96982687D3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95"/>
          <a:stretch/>
        </p:blipFill>
        <p:spPr bwMode="auto">
          <a:xfrm>
            <a:off x="639760" y="1358173"/>
            <a:ext cx="5475220" cy="31863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37">
            <a:extLst>
              <a:ext uri="{FF2B5EF4-FFF2-40B4-BE49-F238E27FC236}">
                <a16:creationId xmlns:a16="http://schemas.microsoft.com/office/drawing/2014/main" id="{4E877A75-7A90-AEDC-8C82-6776F7FC7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891" y="171845"/>
            <a:ext cx="5715355" cy="4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algn="ctr" defTabSz="828675" hangingPunct="0">
              <a:lnSpc>
                <a:spcPts val="25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 as EEG-Data-Based Algorithm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9FA3B7-93B3-EBF7-2888-59DD7E4792CC}"/>
              </a:ext>
            </a:extLst>
          </p:cNvPr>
          <p:cNvGrpSpPr/>
          <p:nvPr/>
        </p:nvGrpSpPr>
        <p:grpSpPr>
          <a:xfrm>
            <a:off x="513806" y="4553739"/>
            <a:ext cx="2896435" cy="2103460"/>
            <a:chOff x="135749" y="4345069"/>
            <a:chExt cx="2896435" cy="21034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E0D4D0-0B16-B108-10C8-7C1C1714B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478" t="32089" r="43371" b="23853"/>
            <a:stretch/>
          </p:blipFill>
          <p:spPr>
            <a:xfrm>
              <a:off x="432779" y="4652846"/>
              <a:ext cx="2329439" cy="179568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6E663C7-126C-CBBB-28C1-87E97DC2620E}"/>
                </a:ext>
              </a:extLst>
            </p:cNvPr>
            <p:cNvSpPr txBox="1"/>
            <p:nvPr/>
          </p:nvSpPr>
          <p:spPr>
            <a:xfrm>
              <a:off x="135749" y="4345069"/>
              <a:ext cx="289643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Comprehensive Mind Model</a:t>
              </a:r>
              <a:endParaRPr lang="en-US" sz="16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B386BE-33E9-C54B-09C9-9D04901E7ECE}"/>
              </a:ext>
            </a:extLst>
          </p:cNvPr>
          <p:cNvGrpSpPr/>
          <p:nvPr/>
        </p:nvGrpSpPr>
        <p:grpSpPr>
          <a:xfrm>
            <a:off x="631460" y="602287"/>
            <a:ext cx="10496778" cy="746657"/>
            <a:chOff x="238857" y="3700176"/>
            <a:chExt cx="10496778" cy="7466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C2330B-175B-98C4-2105-E83E34EC1B4E}"/>
                </a:ext>
              </a:extLst>
            </p:cNvPr>
            <p:cNvSpPr txBox="1"/>
            <p:nvPr/>
          </p:nvSpPr>
          <p:spPr>
            <a:xfrm>
              <a:off x="276070" y="3700176"/>
              <a:ext cx="98519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hlinkClick r:id="rId5"/>
                </a:rPr>
                <a:t>https://ijarcce.com/wp-content/uploads/2020/01/IJARCCE.2019.81216.pdf</a:t>
              </a:r>
              <a:r>
                <a:rPr lang="en-US" sz="1200" dirty="0"/>
                <a:t> </a:t>
              </a:r>
              <a:r>
                <a:rPr lang="en-US" sz="1400" dirty="0"/>
                <a:t>(</a:t>
              </a:r>
              <a:r>
                <a:rPr lang="en-US" sz="1200" dirty="0"/>
                <a:t>Intriguing Aspects of New Scientific Mind Model as EEG Data Based Algorithm</a:t>
              </a:r>
              <a:r>
                <a:rPr lang="en-US" sz="1400" dirty="0"/>
                <a:t>)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20B494-A8A2-94A7-CC38-BCD8CE1A335E}"/>
                </a:ext>
              </a:extLst>
            </p:cNvPr>
            <p:cNvSpPr txBox="1"/>
            <p:nvPr/>
          </p:nvSpPr>
          <p:spPr>
            <a:xfrm>
              <a:off x="238857" y="3911763"/>
              <a:ext cx="1036812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hlinkClick r:id="rId6"/>
                </a:rPr>
                <a:t>https://ijarcce.com/wp-content/uploads/2021/05/IJARCCE.2021.10502.pdf</a:t>
              </a:r>
              <a:r>
                <a:rPr lang="en-US" sz="1200" dirty="0"/>
                <a:t> </a:t>
              </a:r>
              <a:r>
                <a:rPr lang="en-US" sz="1400" dirty="0"/>
                <a:t>(</a:t>
              </a:r>
              <a:r>
                <a:rPr lang="en-US" sz="1200" dirty="0"/>
                <a:t>Self-Study and -Care of Human Health Problems Guided by New Scientific Mind Model) </a:t>
              </a:r>
              <a:endParaRPr lang="en-US" sz="1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B5AD06-2632-4E5C-3060-DFBA65FAD3B1}"/>
                </a:ext>
              </a:extLst>
            </p:cNvPr>
            <p:cNvSpPr txBox="1"/>
            <p:nvPr/>
          </p:nvSpPr>
          <p:spPr>
            <a:xfrm>
              <a:off x="238857" y="4139056"/>
              <a:ext cx="104967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hlinkClick r:id="rId7"/>
                </a:rPr>
                <a:t>https://ijarcce.com/wp-content/uploads/2021/06/IJARCCE.2021.10701.pdf</a:t>
              </a:r>
              <a:r>
                <a:rPr lang="en-US" sz="1200" dirty="0"/>
                <a:t> </a:t>
              </a:r>
              <a:r>
                <a:rPr lang="en-US" sz="1400" dirty="0"/>
                <a:t>(</a:t>
              </a:r>
              <a:r>
                <a:rPr lang="en-US" sz="1200" dirty="0"/>
                <a:t>Neuroscience Engineering Education Using Self-learning by Mind-controlled LEGO Robots</a:t>
              </a:r>
              <a:r>
                <a:rPr lang="en-US" sz="1400" dirty="0"/>
                <a:t>)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051C6A1-E516-CF36-8370-6639ED661C4F}"/>
              </a:ext>
            </a:extLst>
          </p:cNvPr>
          <p:cNvSpPr txBox="1"/>
          <p:nvPr/>
        </p:nvSpPr>
        <p:spPr>
          <a:xfrm>
            <a:off x="3707271" y="4649865"/>
            <a:ext cx="3138605" cy="1956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b="1" i="1" dirty="0">
                <a:solidFill>
                  <a:srgbClr val="00B050"/>
                </a:solidFill>
              </a:rPr>
              <a:t>Important to Understand Changes in Brain Biochemical Composition from Fetus to Older Age? </a:t>
            </a:r>
          </a:p>
        </p:txBody>
      </p:sp>
    </p:spTree>
    <p:extLst>
      <p:ext uri="{BB962C8B-B14F-4D97-AF65-F5344CB8AC3E}">
        <p14:creationId xmlns:p14="http://schemas.microsoft.com/office/powerpoint/2010/main" val="341827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7">
            <a:extLst>
              <a:ext uri="{FF2B5EF4-FFF2-40B4-BE49-F238E27FC236}">
                <a16:creationId xmlns:a16="http://schemas.microsoft.com/office/drawing/2014/main" id="{78E07A83-E6D4-4CF2-5CB7-FB77DBA18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4" y="168226"/>
            <a:ext cx="10985186" cy="4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algn="ctr" defTabSz="828675" hangingPunct="0">
              <a:lnSpc>
                <a:spcPts val="25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EIGHT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STAGES OF LIFE: Contributing to Stress, Happiness &amp; Longevity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4C32AD-3EF0-1B84-04B1-A97C6CCA66EE}"/>
              </a:ext>
            </a:extLst>
          </p:cNvPr>
          <p:cNvGrpSpPr/>
          <p:nvPr/>
        </p:nvGrpSpPr>
        <p:grpSpPr>
          <a:xfrm>
            <a:off x="6406151" y="4626016"/>
            <a:ext cx="2788723" cy="1827062"/>
            <a:chOff x="8650224" y="4537179"/>
            <a:chExt cx="2423161" cy="174636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EDB5C4-A8C7-8FB2-F365-A392CBDBAF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350" b="6525"/>
            <a:stretch/>
          </p:blipFill>
          <p:spPr>
            <a:xfrm>
              <a:off x="8650224" y="4537179"/>
              <a:ext cx="2344744" cy="1746361"/>
            </a:xfrm>
            <a:prstGeom prst="rect">
              <a:avLst/>
            </a:prstGeom>
          </p:spPr>
        </p:pic>
        <p:sp>
          <p:nvSpPr>
            <p:cNvPr id="31" name="Text Box 37">
              <a:extLst>
                <a:ext uri="{FF2B5EF4-FFF2-40B4-BE49-F238E27FC236}">
                  <a16:creationId xmlns:a16="http://schemas.microsoft.com/office/drawing/2014/main" id="{05314CAD-4F44-C2B3-3627-405CE62C6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5049" y="5256154"/>
              <a:ext cx="1458336" cy="694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algn="ctr" defTabSz="828675" hangingPunct="0">
                <a:lnSpc>
                  <a:spcPts val="25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4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Foods; Japanese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DE1E68-80E2-0390-C2B0-9CD6F5ECCFFA}"/>
              </a:ext>
            </a:extLst>
          </p:cNvPr>
          <p:cNvGrpSpPr/>
          <p:nvPr/>
        </p:nvGrpSpPr>
        <p:grpSpPr>
          <a:xfrm>
            <a:off x="307294" y="644609"/>
            <a:ext cx="11637990" cy="1972641"/>
            <a:chOff x="194043" y="755787"/>
            <a:chExt cx="11637990" cy="197264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21AF937-EFE1-814B-29E8-815D0A1DA1F2}"/>
                </a:ext>
              </a:extLst>
            </p:cNvPr>
            <p:cNvGrpSpPr/>
            <p:nvPr/>
          </p:nvGrpSpPr>
          <p:grpSpPr>
            <a:xfrm>
              <a:off x="194043" y="855585"/>
              <a:ext cx="2286414" cy="1676669"/>
              <a:chOff x="271233" y="196003"/>
              <a:chExt cx="2286414" cy="167666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F811637-9676-03DA-DC9B-740BC8AAAB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477" y="202800"/>
                <a:ext cx="2220170" cy="1669872"/>
              </a:xfrm>
              <a:prstGeom prst="rect">
                <a:avLst/>
              </a:prstGeom>
            </p:spPr>
          </p:pic>
          <p:sp>
            <p:nvSpPr>
              <p:cNvPr id="21" name="Text Box 37">
                <a:extLst>
                  <a:ext uri="{FF2B5EF4-FFF2-40B4-BE49-F238E27FC236}">
                    <a16:creationId xmlns:a16="http://schemas.microsoft.com/office/drawing/2014/main" id="{DA793565-8394-B29D-DEA1-319C8DFC89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233" y="238933"/>
                <a:ext cx="1550436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Pre-birth</a:t>
                </a:r>
              </a:p>
            </p:txBody>
          </p:sp>
          <p:sp>
            <p:nvSpPr>
              <p:cNvPr id="67" name="Text Box 37">
                <a:extLst>
                  <a:ext uri="{FF2B5EF4-FFF2-40B4-BE49-F238E27FC236}">
                    <a16:creationId xmlns:a16="http://schemas.microsoft.com/office/drawing/2014/main" id="{993D0B76-1A71-39EF-8F7C-C68D093654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25682" y="196003"/>
                <a:ext cx="370743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3B39961-6C21-332B-949D-7899FAC00142}"/>
                </a:ext>
              </a:extLst>
            </p:cNvPr>
            <p:cNvGrpSpPr/>
            <p:nvPr/>
          </p:nvGrpSpPr>
          <p:grpSpPr>
            <a:xfrm>
              <a:off x="2832480" y="805770"/>
              <a:ext cx="2220170" cy="1789875"/>
              <a:chOff x="2874074" y="399708"/>
              <a:chExt cx="2220170" cy="1789875"/>
            </a:xfrm>
          </p:grpSpPr>
          <p:pic>
            <p:nvPicPr>
              <p:cNvPr id="1026" name="Picture 2" descr="Newborn Not Sleeping: Tips and Tricks">
                <a:extLst>
                  <a:ext uri="{FF2B5EF4-FFF2-40B4-BE49-F238E27FC236}">
                    <a16:creationId xmlns:a16="http://schemas.microsoft.com/office/drawing/2014/main" id="{4E23A485-B2E2-20DC-7437-11A87DA8C5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28" t="28370" r="33680" b="21705"/>
              <a:stretch/>
            </p:blipFill>
            <p:spPr bwMode="auto">
              <a:xfrm>
                <a:off x="2874074" y="437388"/>
                <a:ext cx="2220170" cy="17521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 Box 37">
                <a:extLst>
                  <a:ext uri="{FF2B5EF4-FFF2-40B4-BE49-F238E27FC236}">
                    <a16:creationId xmlns:a16="http://schemas.microsoft.com/office/drawing/2014/main" id="{15F048C5-694E-712C-29C7-64A4781C5C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74074" y="399708"/>
                <a:ext cx="1652206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Post-birth</a:t>
                </a:r>
              </a:p>
            </p:txBody>
          </p:sp>
          <p:sp>
            <p:nvSpPr>
              <p:cNvPr id="68" name="Text Box 37">
                <a:extLst>
                  <a:ext uri="{FF2B5EF4-FFF2-40B4-BE49-F238E27FC236}">
                    <a16:creationId xmlns:a16="http://schemas.microsoft.com/office/drawing/2014/main" id="{951BCB80-4767-3D80-AFED-CE370F0774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40709" y="1434517"/>
                <a:ext cx="322843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7C54225-2A87-73FF-9063-5119A45A9481}"/>
                </a:ext>
              </a:extLst>
            </p:cNvPr>
            <p:cNvGrpSpPr/>
            <p:nvPr/>
          </p:nvGrpSpPr>
          <p:grpSpPr>
            <a:xfrm>
              <a:off x="5116447" y="755787"/>
              <a:ext cx="3410713" cy="1972641"/>
              <a:chOff x="5317753" y="128795"/>
              <a:chExt cx="3410713" cy="197264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060D6A7-2349-8602-BF4A-F3214FDB8B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575" t="15804" r="3669"/>
              <a:stretch/>
            </p:blipFill>
            <p:spPr>
              <a:xfrm>
                <a:off x="5317753" y="395064"/>
                <a:ext cx="3410713" cy="1706372"/>
              </a:xfrm>
              <a:prstGeom prst="rect">
                <a:avLst/>
              </a:prstGeom>
            </p:spPr>
          </p:pic>
          <p:sp>
            <p:nvSpPr>
              <p:cNvPr id="23" name="Text Box 37">
                <a:extLst>
                  <a:ext uri="{FF2B5EF4-FFF2-40B4-BE49-F238E27FC236}">
                    <a16:creationId xmlns:a16="http://schemas.microsoft.com/office/drawing/2014/main" id="{22A79FAC-D8A5-C1A7-3E6F-33993C45E7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89865" y="128795"/>
                <a:ext cx="2636049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Early-education</a:t>
                </a:r>
              </a:p>
            </p:txBody>
          </p:sp>
          <p:sp>
            <p:nvSpPr>
              <p:cNvPr id="69" name="Text Box 37">
                <a:extLst>
                  <a:ext uri="{FF2B5EF4-FFF2-40B4-BE49-F238E27FC236}">
                    <a16:creationId xmlns:a16="http://schemas.microsoft.com/office/drawing/2014/main" id="{6964C038-6166-AD13-AC9C-456E9E5469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81392" y="1000805"/>
                <a:ext cx="481454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CF4ACCD-2025-BBD0-2086-8A048907F7DC}"/>
                </a:ext>
              </a:extLst>
            </p:cNvPr>
            <p:cNvGrpSpPr/>
            <p:nvPr/>
          </p:nvGrpSpPr>
          <p:grpSpPr>
            <a:xfrm>
              <a:off x="8652869" y="755787"/>
              <a:ext cx="3179164" cy="1781703"/>
              <a:chOff x="8741603" y="115811"/>
              <a:chExt cx="3179164" cy="1781703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9C35066-2451-66D3-B6BB-2D2E87104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51538" y="368942"/>
                <a:ext cx="2720494" cy="1528572"/>
              </a:xfrm>
              <a:prstGeom prst="rect">
                <a:avLst/>
              </a:prstGeom>
            </p:spPr>
          </p:pic>
          <p:sp>
            <p:nvSpPr>
              <p:cNvPr id="26" name="Text Box 37">
                <a:extLst>
                  <a:ext uri="{FF2B5EF4-FFF2-40B4-BE49-F238E27FC236}">
                    <a16:creationId xmlns:a16="http://schemas.microsoft.com/office/drawing/2014/main" id="{4E12BFCF-711D-7E49-DE6E-53A30A6EED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41603" y="115811"/>
                <a:ext cx="3179164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Elementary School</a:t>
                </a:r>
              </a:p>
            </p:txBody>
          </p:sp>
          <p:sp>
            <p:nvSpPr>
              <p:cNvPr id="70" name="Text Box 37">
                <a:extLst>
                  <a:ext uri="{FF2B5EF4-FFF2-40B4-BE49-F238E27FC236}">
                    <a16:creationId xmlns:a16="http://schemas.microsoft.com/office/drawing/2014/main" id="{F55B27E9-2432-CAA5-CFE9-681081D971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49251" y="455821"/>
                <a:ext cx="280908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7A23E796-0F78-9456-7440-EAD3988C1AF1}"/>
                </a:ext>
              </a:extLst>
            </p:cNvPr>
            <p:cNvSpPr/>
            <p:nvPr/>
          </p:nvSpPr>
          <p:spPr>
            <a:xfrm>
              <a:off x="2584182" y="1719547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1CEEAB52-0388-0B52-6124-E811393D1791}"/>
                </a:ext>
              </a:extLst>
            </p:cNvPr>
            <p:cNvSpPr/>
            <p:nvPr/>
          </p:nvSpPr>
          <p:spPr>
            <a:xfrm>
              <a:off x="5150877" y="1414690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22EE2B3C-F7D1-17DB-2E13-6601B74FEA76}"/>
                </a:ext>
              </a:extLst>
            </p:cNvPr>
            <p:cNvSpPr/>
            <p:nvPr/>
          </p:nvSpPr>
          <p:spPr>
            <a:xfrm>
              <a:off x="8544636" y="1474414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74047FC5-2C7B-BDC4-8428-4803999B2084}"/>
                </a:ext>
              </a:extLst>
            </p:cNvPr>
            <p:cNvSpPr/>
            <p:nvPr/>
          </p:nvSpPr>
          <p:spPr>
            <a:xfrm>
              <a:off x="11534441" y="1545326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8C99BCA-9509-D4C3-72BC-C718691B4C1A}"/>
              </a:ext>
            </a:extLst>
          </p:cNvPr>
          <p:cNvGrpSpPr/>
          <p:nvPr/>
        </p:nvGrpSpPr>
        <p:grpSpPr>
          <a:xfrm>
            <a:off x="266881" y="2671464"/>
            <a:ext cx="11678403" cy="1858984"/>
            <a:chOff x="113212" y="2603855"/>
            <a:chExt cx="11678403" cy="185898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21EFCBC-8115-FC56-D7F0-DBDF007DE8A7}"/>
                </a:ext>
              </a:extLst>
            </p:cNvPr>
            <p:cNvGrpSpPr/>
            <p:nvPr/>
          </p:nvGrpSpPr>
          <p:grpSpPr>
            <a:xfrm>
              <a:off x="113212" y="2603855"/>
              <a:ext cx="3534621" cy="1858984"/>
              <a:chOff x="226424" y="2231649"/>
              <a:chExt cx="3534621" cy="1858984"/>
            </a:xfrm>
          </p:grpSpPr>
          <p:pic>
            <p:nvPicPr>
              <p:cNvPr id="1028" name="Picture 4" descr="History Education">
                <a:extLst>
                  <a:ext uri="{FF2B5EF4-FFF2-40B4-BE49-F238E27FC236}">
                    <a16:creationId xmlns:a16="http://schemas.microsoft.com/office/drawing/2014/main" id="{E61D3FD4-ECC1-301E-C59F-169D72146A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6070" y="2523465"/>
                <a:ext cx="3177782" cy="15671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 Box 37">
                <a:extLst>
                  <a:ext uri="{FF2B5EF4-FFF2-40B4-BE49-F238E27FC236}">
                    <a16:creationId xmlns:a16="http://schemas.microsoft.com/office/drawing/2014/main" id="{08E45B4F-F08F-469C-A8B4-38798D68D8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424" y="2231649"/>
                <a:ext cx="3534621" cy="384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0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Middle/High-School/College</a:t>
                </a:r>
              </a:p>
            </p:txBody>
          </p:sp>
          <p:sp>
            <p:nvSpPr>
              <p:cNvPr id="71" name="Text Box 37">
                <a:extLst>
                  <a:ext uri="{FF2B5EF4-FFF2-40B4-BE49-F238E27FC236}">
                    <a16:creationId xmlns:a16="http://schemas.microsoft.com/office/drawing/2014/main" id="{A755F4F0-C521-9CB3-6343-1CD4F825FF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5264" y="3139918"/>
                <a:ext cx="380977" cy="384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0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29B263E-D5A9-3C9C-5897-14052A2BF660}"/>
                </a:ext>
              </a:extLst>
            </p:cNvPr>
            <p:cNvGrpSpPr/>
            <p:nvPr/>
          </p:nvGrpSpPr>
          <p:grpSpPr>
            <a:xfrm>
              <a:off x="3742568" y="2799220"/>
              <a:ext cx="2632765" cy="1595848"/>
              <a:chOff x="4020631" y="2507877"/>
              <a:chExt cx="2632765" cy="1595848"/>
            </a:xfrm>
          </p:grpSpPr>
          <p:pic>
            <p:nvPicPr>
              <p:cNvPr id="1030" name="Picture 6" descr="Difference Between Further And Higher Education | Success At School">
                <a:extLst>
                  <a:ext uri="{FF2B5EF4-FFF2-40B4-BE49-F238E27FC236}">
                    <a16:creationId xmlns:a16="http://schemas.microsoft.com/office/drawing/2014/main" id="{A56372DD-94FB-9DFB-C129-CD94BD9FAC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0631" y="2507877"/>
                <a:ext cx="2632765" cy="159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Box 37">
                <a:extLst>
                  <a:ext uri="{FF2B5EF4-FFF2-40B4-BE49-F238E27FC236}">
                    <a16:creationId xmlns:a16="http://schemas.microsoft.com/office/drawing/2014/main" id="{54709C41-ADA3-F346-E8CD-3590A3782C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2002" y="3027897"/>
                <a:ext cx="2332222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Graduation</a:t>
                </a:r>
              </a:p>
            </p:txBody>
          </p:sp>
          <p:sp>
            <p:nvSpPr>
              <p:cNvPr id="72" name="Text Box 37">
                <a:extLst>
                  <a:ext uri="{FF2B5EF4-FFF2-40B4-BE49-F238E27FC236}">
                    <a16:creationId xmlns:a16="http://schemas.microsoft.com/office/drawing/2014/main" id="{1798814A-1BAE-A241-D622-C26A54F366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2924" y="3155365"/>
                <a:ext cx="398330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0819230-9CEB-97AE-DDA8-ECF85A9ECC6D}"/>
                </a:ext>
              </a:extLst>
            </p:cNvPr>
            <p:cNvGrpSpPr/>
            <p:nvPr/>
          </p:nvGrpSpPr>
          <p:grpSpPr>
            <a:xfrm>
              <a:off x="6668073" y="2823364"/>
              <a:ext cx="3115464" cy="1510795"/>
              <a:chOff x="7117428" y="2363641"/>
              <a:chExt cx="3174659" cy="1754789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6DE31A5-CC26-D389-1071-ABAAC6B9C1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4589" t="7532" r="5975" b="17493"/>
              <a:stretch/>
            </p:blipFill>
            <p:spPr>
              <a:xfrm>
                <a:off x="7117428" y="2363641"/>
                <a:ext cx="3174659" cy="1697324"/>
              </a:xfrm>
              <a:prstGeom prst="rect">
                <a:avLst/>
              </a:prstGeom>
            </p:spPr>
          </p:pic>
          <p:sp>
            <p:nvSpPr>
              <p:cNvPr id="27" name="Text Box 37">
                <a:extLst>
                  <a:ext uri="{FF2B5EF4-FFF2-40B4-BE49-F238E27FC236}">
                    <a16:creationId xmlns:a16="http://schemas.microsoft.com/office/drawing/2014/main" id="{3FCB7D65-51AC-7F45-1695-861EDD3E7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81938" y="2413743"/>
                <a:ext cx="1287769" cy="406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</a:t>
                </a:r>
              </a:p>
            </p:txBody>
          </p:sp>
          <p:sp>
            <p:nvSpPr>
              <p:cNvPr id="73" name="Text Box 37">
                <a:extLst>
                  <a:ext uri="{FF2B5EF4-FFF2-40B4-BE49-F238E27FC236}">
                    <a16:creationId xmlns:a16="http://schemas.microsoft.com/office/drawing/2014/main" id="{E71D3304-734A-13BE-C063-27A904540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57723" y="3646516"/>
                <a:ext cx="437484" cy="4719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42D3900-38CA-4BE7-EE20-F8B21AD0AD44}"/>
                </a:ext>
              </a:extLst>
            </p:cNvPr>
            <p:cNvGrpSpPr/>
            <p:nvPr/>
          </p:nvGrpSpPr>
          <p:grpSpPr>
            <a:xfrm>
              <a:off x="9973619" y="2700153"/>
              <a:ext cx="1817996" cy="1608968"/>
              <a:chOff x="933784" y="4191256"/>
              <a:chExt cx="1817996" cy="1608968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7D0879E-276D-5A9E-0F62-E41E14BFDA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43490" t="24955" r="13398" b="-837"/>
              <a:stretch/>
            </p:blipFill>
            <p:spPr>
              <a:xfrm>
                <a:off x="964839" y="4191256"/>
                <a:ext cx="1760981" cy="1608968"/>
              </a:xfrm>
              <a:prstGeom prst="rect">
                <a:avLst/>
              </a:prstGeom>
            </p:spPr>
          </p:pic>
          <p:sp>
            <p:nvSpPr>
              <p:cNvPr id="28" name="Text Box 37">
                <a:extLst>
                  <a:ext uri="{FF2B5EF4-FFF2-40B4-BE49-F238E27FC236}">
                    <a16:creationId xmlns:a16="http://schemas.microsoft.com/office/drawing/2014/main" id="{BCACA59A-80B7-2214-F390-E2335B478A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3784" y="4349883"/>
                <a:ext cx="1817996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Retirement</a:t>
                </a:r>
              </a:p>
            </p:txBody>
          </p:sp>
          <p:sp>
            <p:nvSpPr>
              <p:cNvPr id="74" name="Text Box 37">
                <a:extLst>
                  <a:ext uri="{FF2B5EF4-FFF2-40B4-BE49-F238E27FC236}">
                    <a16:creationId xmlns:a16="http://schemas.microsoft.com/office/drawing/2014/main" id="{5C317F2E-BC0A-0D80-9EDF-07D347CF58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2875" y="5271293"/>
                <a:ext cx="534646" cy="406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lnSpc>
                    <a:spcPts val="25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BF335E87-0786-8D72-F4A3-E72B2CD4A7B1}"/>
                </a:ext>
              </a:extLst>
            </p:cNvPr>
            <p:cNvSpPr/>
            <p:nvPr/>
          </p:nvSpPr>
          <p:spPr>
            <a:xfrm>
              <a:off x="3506004" y="3382003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E32AE315-6E84-AC25-25FB-7C94A61D562E}"/>
                </a:ext>
              </a:extLst>
            </p:cNvPr>
            <p:cNvSpPr/>
            <p:nvPr/>
          </p:nvSpPr>
          <p:spPr>
            <a:xfrm>
              <a:off x="6446396" y="3455319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236E4035-964B-EF11-47CD-FEF361462316}"/>
                </a:ext>
              </a:extLst>
            </p:cNvPr>
            <p:cNvSpPr/>
            <p:nvPr/>
          </p:nvSpPr>
          <p:spPr>
            <a:xfrm>
              <a:off x="9801855" y="3335674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B68D3CC-83F7-54AE-DFF2-8B1F0CB3ACC4}"/>
              </a:ext>
            </a:extLst>
          </p:cNvPr>
          <p:cNvGrpSpPr/>
          <p:nvPr/>
        </p:nvGrpSpPr>
        <p:grpSpPr>
          <a:xfrm>
            <a:off x="704901" y="4805050"/>
            <a:ext cx="5534929" cy="1648028"/>
            <a:chOff x="180607" y="4998616"/>
            <a:chExt cx="5534929" cy="1648028"/>
          </a:xfrm>
        </p:grpSpPr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FFC861C8-C3E5-D752-3D02-C9C0B9A2752A}"/>
                </a:ext>
              </a:extLst>
            </p:cNvPr>
            <p:cNvSpPr/>
            <p:nvPr/>
          </p:nvSpPr>
          <p:spPr>
            <a:xfrm>
              <a:off x="180607" y="5229676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366BF763-C073-BF15-985F-048FFFC78FD1}"/>
                </a:ext>
              </a:extLst>
            </p:cNvPr>
            <p:cNvSpPr/>
            <p:nvPr/>
          </p:nvSpPr>
          <p:spPr>
            <a:xfrm>
              <a:off x="5531035" y="5540644"/>
              <a:ext cx="184501" cy="1418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E910C4E-7D33-070A-EC17-1B6C72348B15}"/>
                </a:ext>
              </a:extLst>
            </p:cNvPr>
            <p:cNvGrpSpPr/>
            <p:nvPr/>
          </p:nvGrpSpPr>
          <p:grpSpPr>
            <a:xfrm>
              <a:off x="350622" y="4998616"/>
              <a:ext cx="5027779" cy="1648028"/>
              <a:chOff x="305193" y="4586114"/>
              <a:chExt cx="5027779" cy="164802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E43E786-FEF4-721C-97EA-312169062FEF}"/>
                  </a:ext>
                </a:extLst>
              </p:cNvPr>
              <p:cNvGrpSpPr/>
              <p:nvPr/>
            </p:nvGrpSpPr>
            <p:grpSpPr>
              <a:xfrm>
                <a:off x="405187" y="4586114"/>
                <a:ext cx="2398878" cy="1632023"/>
                <a:chOff x="3126159" y="4229377"/>
                <a:chExt cx="2398878" cy="1632023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10B140D3-5FCE-F17E-32A1-4A209D2D58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6159" y="4229377"/>
                  <a:ext cx="2398878" cy="1632023"/>
                </a:xfrm>
                <a:prstGeom prst="rect">
                  <a:avLst/>
                </a:prstGeom>
              </p:spPr>
            </p:pic>
            <p:sp>
              <p:nvSpPr>
                <p:cNvPr id="29" name="Text Box 37">
                  <a:extLst>
                    <a:ext uri="{FF2B5EF4-FFF2-40B4-BE49-F238E27FC236}">
                      <a16:creationId xmlns:a16="http://schemas.microsoft.com/office/drawing/2014/main" id="{F6A53B7E-38FA-5E9B-9B60-CA26DA4972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73944" y="5167017"/>
                  <a:ext cx="1951093" cy="406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81605" tIns="42434" rIns="81605" bIns="42434" anchor="ctr">
                  <a:spAutoFit/>
                </a:bodyPr>
                <a:lstStyle/>
                <a:p>
                  <a:pPr algn="ctr" defTabSz="828675" hangingPunct="0">
                    <a:lnSpc>
                      <a:spcPts val="2500"/>
                    </a:lnSpc>
                    <a:buClr>
                      <a:srgbClr val="000000"/>
                    </a:buClr>
                    <a:buSzPct val="45000"/>
                    <a:tabLst>
                      <a:tab pos="657225" algn="l"/>
                      <a:tab pos="1312863" algn="l"/>
                      <a:tab pos="1970088" algn="l"/>
                      <a:tab pos="2625725" algn="l"/>
                      <a:tab pos="3281363" algn="l"/>
                      <a:tab pos="3938588" algn="l"/>
                      <a:tab pos="4594225" algn="l"/>
                      <a:tab pos="5251450" algn="l"/>
                      <a:tab pos="5907088" algn="l"/>
                    </a:tabLst>
                  </a:pPr>
                  <a:r>
                    <a:rPr lang="en-GB" sz="2400" b="1" dirty="0">
                      <a:solidFill>
                        <a:srgbClr val="FFFF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121 Years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E9C96FD-ED42-56D0-7C7D-E99FB03AC440}"/>
                  </a:ext>
                </a:extLst>
              </p:cNvPr>
              <p:cNvGrpSpPr/>
              <p:nvPr/>
            </p:nvGrpSpPr>
            <p:grpSpPr>
              <a:xfrm>
                <a:off x="305193" y="4598991"/>
                <a:ext cx="5027779" cy="1635151"/>
                <a:chOff x="3289597" y="4083718"/>
                <a:chExt cx="5027779" cy="1635151"/>
              </a:xfrm>
            </p:grpSpPr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4AACDF42-D9B9-A7E2-1DC3-30BB1ACFC7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87138" y="4083718"/>
                  <a:ext cx="2430238" cy="1619146"/>
                </a:xfrm>
                <a:prstGeom prst="rect">
                  <a:avLst/>
                </a:prstGeom>
              </p:spPr>
            </p:pic>
            <p:sp>
              <p:nvSpPr>
                <p:cNvPr id="30" name="Text Box 37">
                  <a:extLst>
                    <a:ext uri="{FF2B5EF4-FFF2-40B4-BE49-F238E27FC236}">
                      <a16:creationId xmlns:a16="http://schemas.microsoft.com/office/drawing/2014/main" id="{F0D77A56-1FDB-8D1C-BD79-573E5FBF0D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849827" y="4991971"/>
                  <a:ext cx="1215801" cy="7268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81605" tIns="42434" rIns="81605" bIns="42434" anchor="ctr">
                  <a:spAutoFit/>
                </a:bodyPr>
                <a:lstStyle/>
                <a:p>
                  <a:pPr algn="ctr" defTabSz="828675" hangingPunct="0">
                    <a:lnSpc>
                      <a:spcPts val="2500"/>
                    </a:lnSpc>
                    <a:buClr>
                      <a:srgbClr val="000000"/>
                    </a:buClr>
                    <a:buSzPct val="45000"/>
                    <a:tabLst>
                      <a:tab pos="657225" algn="l"/>
                      <a:tab pos="1312863" algn="l"/>
                      <a:tab pos="1970088" algn="l"/>
                      <a:tab pos="2625725" algn="l"/>
                      <a:tab pos="3281363" algn="l"/>
                      <a:tab pos="3938588" algn="l"/>
                      <a:tab pos="4594225" algn="l"/>
                      <a:tab pos="5251450" algn="l"/>
                      <a:tab pos="5907088" algn="l"/>
                    </a:tabLst>
                  </a:pPr>
                  <a:r>
                    <a:rPr lang="en-GB" sz="2400" b="1" dirty="0">
                      <a:solidFill>
                        <a:srgbClr val="FFFF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108 Years</a:t>
                  </a:r>
                </a:p>
              </p:txBody>
            </p:sp>
            <p:sp>
              <p:nvSpPr>
                <p:cNvPr id="75" name="Text Box 37">
                  <a:extLst>
                    <a:ext uri="{FF2B5EF4-FFF2-40B4-BE49-F238E27FC236}">
                      <a16:creationId xmlns:a16="http://schemas.microsoft.com/office/drawing/2014/main" id="{7B9F3BDF-6AD1-5285-7291-34FAD1EB17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06003" y="4394030"/>
                  <a:ext cx="457532" cy="406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81605" tIns="42434" rIns="81605" bIns="42434" anchor="ctr">
                  <a:spAutoFit/>
                </a:bodyPr>
                <a:lstStyle/>
                <a:p>
                  <a:pPr algn="ctr" defTabSz="828675" hangingPunct="0">
                    <a:lnSpc>
                      <a:spcPts val="2500"/>
                    </a:lnSpc>
                    <a:buClr>
                      <a:srgbClr val="000000"/>
                    </a:buClr>
                    <a:buSzPct val="45000"/>
                    <a:tabLst>
                      <a:tab pos="657225" algn="l"/>
                      <a:tab pos="1312863" algn="l"/>
                      <a:tab pos="1970088" algn="l"/>
                      <a:tab pos="2625725" algn="l"/>
                      <a:tab pos="3281363" algn="l"/>
                      <a:tab pos="3938588" algn="l"/>
                      <a:tab pos="4594225" algn="l"/>
                      <a:tab pos="5251450" algn="l"/>
                      <a:tab pos="5907088" algn="l"/>
                    </a:tabLst>
                  </a:pPr>
                  <a:r>
                    <a:rPr lang="en-GB" sz="2400" b="1" dirty="0">
                      <a:solidFill>
                        <a:srgbClr val="7030A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</a:p>
              </p:txBody>
            </p:sp>
            <p:sp>
              <p:nvSpPr>
                <p:cNvPr id="76" name="Text Box 37">
                  <a:extLst>
                    <a:ext uri="{FF2B5EF4-FFF2-40B4-BE49-F238E27FC236}">
                      <a16:creationId xmlns:a16="http://schemas.microsoft.com/office/drawing/2014/main" id="{3DBDFF0D-C469-7B61-7F73-D7EEFDABD5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89597" y="5014432"/>
                  <a:ext cx="457532" cy="406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81605" tIns="42434" rIns="81605" bIns="42434" anchor="ctr">
                  <a:spAutoFit/>
                </a:bodyPr>
                <a:lstStyle/>
                <a:p>
                  <a:pPr algn="ctr" defTabSz="828675" hangingPunct="0">
                    <a:lnSpc>
                      <a:spcPts val="2500"/>
                    </a:lnSpc>
                    <a:buClr>
                      <a:srgbClr val="000000"/>
                    </a:buClr>
                    <a:buSzPct val="45000"/>
                    <a:tabLst>
                      <a:tab pos="657225" algn="l"/>
                      <a:tab pos="1312863" algn="l"/>
                      <a:tab pos="1970088" algn="l"/>
                      <a:tab pos="2625725" algn="l"/>
                      <a:tab pos="3281363" algn="l"/>
                      <a:tab pos="3938588" algn="l"/>
                      <a:tab pos="4594225" algn="l"/>
                      <a:tab pos="5251450" algn="l"/>
                      <a:tab pos="5907088" algn="l"/>
                    </a:tabLst>
                  </a:pPr>
                  <a:r>
                    <a:rPr lang="en-GB" sz="2400" b="1" dirty="0">
                      <a:solidFill>
                        <a:srgbClr val="7030A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3972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8E4E2A-61A6-4918-BBFA-B08EB744E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9" t="1786" r="1778" b="8570"/>
          <a:stretch/>
        </p:blipFill>
        <p:spPr>
          <a:xfrm>
            <a:off x="408929" y="592128"/>
            <a:ext cx="7267763" cy="49170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A7A5F1-261E-4C34-BFAA-B558AA9C1E53}"/>
              </a:ext>
            </a:extLst>
          </p:cNvPr>
          <p:cNvSpPr txBox="1"/>
          <p:nvPr/>
        </p:nvSpPr>
        <p:spPr>
          <a:xfrm>
            <a:off x="333514" y="5580192"/>
            <a:ext cx="314741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hlinkClick r:id="rId3"/>
              </a:rPr>
              <a:t>https://www.bing.com/images/search?q=Microbiome-gut-brain%20axis&amp;qs=n&amp;form=QBIR&amp;sp=-1&amp;ghc=2&amp;pq=microbiome-&amp;sc=8-11&amp;cvid=E93833434F374421AD166EA3F6073DF3&amp;first=1&amp;tsc=ImageHoverTitle</a:t>
            </a:r>
            <a:r>
              <a:rPr lang="en-US" sz="1050" dirty="0"/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230571-6E39-F887-F5F1-80EFE1BD9C82}"/>
              </a:ext>
            </a:extLst>
          </p:cNvPr>
          <p:cNvGrpSpPr/>
          <p:nvPr/>
        </p:nvGrpSpPr>
        <p:grpSpPr>
          <a:xfrm>
            <a:off x="6608190" y="663188"/>
            <a:ext cx="5250296" cy="4845944"/>
            <a:chOff x="6608190" y="663188"/>
            <a:chExt cx="5250296" cy="484594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F635B3-23DE-419F-B99B-11C303933439}"/>
                </a:ext>
              </a:extLst>
            </p:cNvPr>
            <p:cNvGrpSpPr/>
            <p:nvPr/>
          </p:nvGrpSpPr>
          <p:grpSpPr>
            <a:xfrm>
              <a:off x="7347295" y="663188"/>
              <a:ext cx="4511191" cy="4845944"/>
              <a:chOff x="7513632" y="63831"/>
              <a:chExt cx="4511191" cy="484594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FFB0A86-D0E5-4D57-B60B-69CBFFE10A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4103" r="45776"/>
              <a:stretch/>
            </p:blipFill>
            <p:spPr>
              <a:xfrm>
                <a:off x="9658904" y="63831"/>
                <a:ext cx="2365919" cy="4845944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D8A2AEC-AFED-47E3-AD69-7F84F02059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2957" b="29220"/>
              <a:stretch/>
            </p:blipFill>
            <p:spPr>
              <a:xfrm>
                <a:off x="7513632" y="632556"/>
                <a:ext cx="2462366" cy="1526865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79C5217-DFA4-43F8-BBF5-4818AF1ABC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3195" r="66237" b="13840"/>
              <a:stretch/>
            </p:blipFill>
            <p:spPr>
              <a:xfrm>
                <a:off x="8186809" y="3119001"/>
                <a:ext cx="1789189" cy="1375122"/>
              </a:xfrm>
              <a:prstGeom prst="rect">
                <a:avLst/>
              </a:prstGeom>
            </p:spPr>
          </p:pic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BC7B817-84E8-79DA-F941-6BF170722FA1}"/>
                </a:ext>
              </a:extLst>
            </p:cNvPr>
            <p:cNvCxnSpPr/>
            <p:nvPr/>
          </p:nvCxnSpPr>
          <p:spPr>
            <a:xfrm flipH="1">
              <a:off x="6608190" y="4015819"/>
              <a:ext cx="1630837" cy="688156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67201AB-A582-37C6-4401-77C2870F7EBA}"/>
              </a:ext>
            </a:extLst>
          </p:cNvPr>
          <p:cNvSpPr txBox="1"/>
          <p:nvPr/>
        </p:nvSpPr>
        <p:spPr>
          <a:xfrm>
            <a:off x="2121030" y="214905"/>
            <a:ext cx="8097625" cy="45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1" dirty="0">
                <a:solidFill>
                  <a:srgbClr val="FF0000"/>
                </a:solidFill>
              </a:rPr>
              <a:t>MGBA Communication &amp; Processes by </a:t>
            </a:r>
            <a:r>
              <a:rPr lang="en-US" sz="2800" b="1" dirty="0" err="1">
                <a:solidFill>
                  <a:srgbClr val="FF0000"/>
                </a:solidFill>
              </a:rPr>
              <a:t>Vagus</a:t>
            </a:r>
            <a:r>
              <a:rPr lang="en-US" sz="2800" b="1" dirty="0">
                <a:solidFill>
                  <a:srgbClr val="FF0000"/>
                </a:solidFill>
              </a:rPr>
              <a:t> Nerve</a:t>
            </a:r>
          </a:p>
        </p:txBody>
      </p:sp>
    </p:spTree>
    <p:extLst>
      <p:ext uri="{BB962C8B-B14F-4D97-AF65-F5344CB8AC3E}">
        <p14:creationId xmlns:p14="http://schemas.microsoft.com/office/powerpoint/2010/main" val="193536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E9F82DF-E8B7-E723-8A57-5A12F147F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037" y="183359"/>
            <a:ext cx="3048001" cy="525914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8060643-182F-DF36-5BD4-46C6627AAEF0}"/>
              </a:ext>
            </a:extLst>
          </p:cNvPr>
          <p:cNvGrpSpPr/>
          <p:nvPr/>
        </p:nvGrpSpPr>
        <p:grpSpPr>
          <a:xfrm>
            <a:off x="4225754" y="374318"/>
            <a:ext cx="4728755" cy="3487277"/>
            <a:chOff x="-340307" y="312981"/>
            <a:chExt cx="4728755" cy="34872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936AE77-1074-DF9C-5DCD-5C2D8429AD41}"/>
                </a:ext>
              </a:extLst>
            </p:cNvPr>
            <p:cNvSpPr txBox="1"/>
            <p:nvPr/>
          </p:nvSpPr>
          <p:spPr>
            <a:xfrm>
              <a:off x="-340307" y="312981"/>
              <a:ext cx="4728755" cy="2036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ts val="2200"/>
                </a:lnSpc>
              </a:pPr>
              <a:r>
                <a:rPr lang="en-US" sz="2400" b="1" i="1" dirty="0">
                  <a:solidFill>
                    <a:srgbClr val="00B050"/>
                  </a:solidFill>
                  <a:latin typeface="Roboto" panose="02000000000000000000" pitchFamily="2" charset="0"/>
                </a:rPr>
                <a:t>S</a:t>
              </a:r>
              <a:r>
                <a:rPr lang="en-US" sz="2400" b="1" i="1" dirty="0">
                  <a:solidFill>
                    <a:srgbClr val="00B050"/>
                  </a:solidFill>
                  <a:effectLst/>
                  <a:latin typeface="Roboto" panose="02000000000000000000" pitchFamily="2" charset="0"/>
                </a:rPr>
                <a:t>tages of Brain </a:t>
              </a:r>
              <a:r>
                <a:rPr lang="en-US" sz="2400" b="1" i="1" dirty="0">
                  <a:solidFill>
                    <a:srgbClr val="00B050"/>
                  </a:solidFill>
                  <a:latin typeface="Roboto" panose="02000000000000000000" pitchFamily="2" charset="0"/>
                </a:rPr>
                <a:t>D</a:t>
              </a:r>
              <a:r>
                <a:rPr lang="en-US" sz="2400" b="1" i="1" dirty="0">
                  <a:solidFill>
                    <a:srgbClr val="00B050"/>
                  </a:solidFill>
                  <a:effectLst/>
                  <a:latin typeface="Roboto" panose="02000000000000000000" pitchFamily="2" charset="0"/>
                </a:rPr>
                <a:t>evelopment?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Neurogenesis/</a:t>
              </a:r>
              <a:r>
                <a:rPr lang="en-US" b="0" i="0" dirty="0" err="1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Gliogenesis</a:t>
              </a: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 (</a:t>
              </a:r>
              <a:r>
                <a:rPr lang="en-US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generation of glial cells (non-neuronal cells) in the nervous system </a:t>
              </a: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(both central and peripheral nervous systems). 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Neural Migration. Neuronal stem cells move to specified areas of the nervous system.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34D99E-BBE6-04F6-C90E-C444F21FFC66}"/>
                </a:ext>
              </a:extLst>
            </p:cNvPr>
            <p:cNvSpPr txBox="1"/>
            <p:nvPr/>
          </p:nvSpPr>
          <p:spPr>
            <a:xfrm>
              <a:off x="-340307" y="2322930"/>
              <a:ext cx="304800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Dendrite and Axon Growth.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Synapse Formation.</a:t>
              </a: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Neuron Death (Apoptosis) /Synaptic Pruning</a:t>
              </a:r>
              <a:r>
                <a:rPr lang="en-US" dirty="0">
                  <a:solidFill>
                    <a:srgbClr val="202124"/>
                  </a:solidFill>
                  <a:latin typeface="Roboto" panose="02000000000000000000" pitchFamily="2" charset="0"/>
                </a:rPr>
                <a:t>.</a:t>
              </a:r>
              <a:endPara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Formation of Myelin.</a:t>
              </a:r>
            </a:p>
          </p:txBody>
        </p:sp>
      </p:grpSp>
      <p:sp>
        <p:nvSpPr>
          <p:cNvPr id="15" name="Text Box 37">
            <a:extLst>
              <a:ext uri="{FF2B5EF4-FFF2-40B4-BE49-F238E27FC236}">
                <a16:creationId xmlns:a16="http://schemas.microsoft.com/office/drawing/2014/main" id="{EBC4EC6C-95B4-4A85-583D-1276EC653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88" y="2254172"/>
            <a:ext cx="3970314" cy="111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0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Get Information From Past Life Stages?  </a:t>
            </a:r>
          </a:p>
          <a:p>
            <a:pPr defTabSz="828675" hangingPunct="0">
              <a:lnSpc>
                <a:spcPts val="20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Through MGBA EEG Studies</a:t>
            </a:r>
          </a:p>
        </p:txBody>
      </p:sp>
      <p:sp>
        <p:nvSpPr>
          <p:cNvPr id="16" name="Text Box 37">
            <a:extLst>
              <a:ext uri="{FF2B5EF4-FFF2-40B4-BE49-F238E27FC236}">
                <a16:creationId xmlns:a16="http://schemas.microsoft.com/office/drawing/2014/main" id="{5A37AFA0-D385-ADA2-D3EF-78F554791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19" y="5442503"/>
            <a:ext cx="7584326" cy="93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Algorithms for Quality/Longevity of Life, Stress, Diseases, Problems, Etc., Can be Developed Using MGBA EEG Data.</a:t>
            </a:r>
          </a:p>
        </p:txBody>
      </p:sp>
      <p:sp>
        <p:nvSpPr>
          <p:cNvPr id="18" name="Text Box 37">
            <a:extLst>
              <a:ext uri="{FF2B5EF4-FFF2-40B4-BE49-F238E27FC236}">
                <a16:creationId xmlns:a16="http://schemas.microsoft.com/office/drawing/2014/main" id="{FD5B18E1-85AD-1112-2609-49E0FE09D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19" y="496660"/>
            <a:ext cx="3828135" cy="149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VAGUS NERVE IS KEY TO GOOD HEALTH; </a:t>
            </a:r>
            <a:r>
              <a:rPr lang="en-GB" sz="20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 Checks the Whole System Every 30 mS Using the </a:t>
            </a:r>
            <a:r>
              <a:rPr lang="en-GB" sz="20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Vagus</a:t>
            </a:r>
            <a:r>
              <a:rPr lang="en-GB" sz="20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Nerve</a:t>
            </a:r>
            <a:endParaRPr lang="en-GB" sz="24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37">
            <a:extLst>
              <a:ext uri="{FF2B5EF4-FFF2-40B4-BE49-F238E27FC236}">
                <a16:creationId xmlns:a16="http://schemas.microsoft.com/office/drawing/2014/main" id="{612F1368-0A01-C838-BE91-6E1168C31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13" y="3486311"/>
            <a:ext cx="3027691" cy="64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EEG-Data-Based Algorithms </a:t>
            </a:r>
          </a:p>
        </p:txBody>
      </p:sp>
      <p:sp>
        <p:nvSpPr>
          <p:cNvPr id="20" name="Text Box 37">
            <a:extLst>
              <a:ext uri="{FF2B5EF4-FFF2-40B4-BE49-F238E27FC236}">
                <a16:creationId xmlns:a16="http://schemas.microsoft.com/office/drawing/2014/main" id="{E2DC38C2-062E-72D1-6D99-7F0F1955D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88" y="4304756"/>
            <a:ext cx="5272214" cy="93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Amygdala Scripts, “What Freud Did not Know” by Timothy Stokes; </a:t>
            </a:r>
            <a:r>
              <a:rPr lang="en-GB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Childhood Memories</a:t>
            </a:r>
          </a:p>
        </p:txBody>
      </p:sp>
    </p:spTree>
    <p:extLst>
      <p:ext uri="{BB962C8B-B14F-4D97-AF65-F5344CB8AC3E}">
        <p14:creationId xmlns:p14="http://schemas.microsoft.com/office/powerpoint/2010/main" val="208724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4A1095-9486-8801-E3D7-6467382A1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21" t="3215" r="10000" b="37357"/>
          <a:stretch/>
        </p:blipFill>
        <p:spPr>
          <a:xfrm>
            <a:off x="5355771" y="4398335"/>
            <a:ext cx="1320576" cy="1756954"/>
          </a:xfrm>
          <a:prstGeom prst="rect">
            <a:avLst/>
          </a:prstGeom>
        </p:spPr>
      </p:pic>
      <p:sp>
        <p:nvSpPr>
          <p:cNvPr id="14" name="Text Box 37">
            <a:extLst>
              <a:ext uri="{FF2B5EF4-FFF2-40B4-BE49-F238E27FC236}">
                <a16:creationId xmlns:a16="http://schemas.microsoft.com/office/drawing/2014/main" id="{7BB02108-0A2C-B1BE-7443-1BE03F6E3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64" y="282154"/>
            <a:ext cx="5086984" cy="162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EEG (Electroencephalogram):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Signal, Delta, Theta, Alpha, Beta &amp; Gamma Waves, Attention &amp; Meditation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Levels;</a:t>
            </a: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Anxiety, Depression, ADD, ADHD, Empathy, etc., Algorithms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D19408-876D-0AC0-2F48-C9739A676E1C}"/>
              </a:ext>
            </a:extLst>
          </p:cNvPr>
          <p:cNvGrpSpPr/>
          <p:nvPr/>
        </p:nvGrpSpPr>
        <p:grpSpPr>
          <a:xfrm>
            <a:off x="6560713" y="4157284"/>
            <a:ext cx="5164183" cy="1093957"/>
            <a:chOff x="6629548" y="4138244"/>
            <a:chExt cx="5164183" cy="1093957"/>
          </a:xfrm>
        </p:grpSpPr>
        <p:sp>
          <p:nvSpPr>
            <p:cNvPr id="15" name="Text Box 37">
              <a:extLst>
                <a:ext uri="{FF2B5EF4-FFF2-40B4-BE49-F238E27FC236}">
                  <a16:creationId xmlns:a16="http://schemas.microsoft.com/office/drawing/2014/main" id="{25F82733-4C56-65D8-3669-4329A438F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548" y="4138244"/>
              <a:ext cx="5164183" cy="649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2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4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Self-Study of Psychological/Other Health Problems</a:t>
              </a:r>
            </a:p>
          </p:txBody>
        </p:sp>
        <p:sp>
          <p:nvSpPr>
            <p:cNvPr id="16" name="Text Box 37">
              <a:extLst>
                <a:ext uri="{FF2B5EF4-FFF2-40B4-BE49-F238E27FC236}">
                  <a16:creationId xmlns:a16="http://schemas.microsoft.com/office/drawing/2014/main" id="{B823BD0B-E281-A555-79E6-EA5C45012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6347" y="4864376"/>
              <a:ext cx="2737927" cy="367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2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4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 Self-Study?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011EC8B-3D0D-CCE6-2B08-7A286B7524D9}"/>
              </a:ext>
            </a:extLst>
          </p:cNvPr>
          <p:cNvGrpSpPr/>
          <p:nvPr/>
        </p:nvGrpSpPr>
        <p:grpSpPr>
          <a:xfrm>
            <a:off x="2477543" y="434782"/>
            <a:ext cx="9003123" cy="5137758"/>
            <a:chOff x="2477543" y="434782"/>
            <a:chExt cx="9003123" cy="51377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E8C95E-AB39-7DBD-2D6D-83B003106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5449" y="434782"/>
              <a:ext cx="5535217" cy="34473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7D73CB-022F-5B50-6253-C015BA6A05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704" t="6458" r="8858" b="5923"/>
            <a:stretch/>
          </p:blipFill>
          <p:spPr>
            <a:xfrm>
              <a:off x="3762042" y="1973329"/>
              <a:ext cx="1685339" cy="1791257"/>
            </a:xfrm>
            <a:prstGeom prst="rect">
              <a:avLst/>
            </a:prstGeom>
          </p:spPr>
        </p:pic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BC0EC922-D1E9-A364-C067-3E8471B67840}"/>
                </a:ext>
              </a:extLst>
            </p:cNvPr>
            <p:cNvSpPr/>
            <p:nvPr/>
          </p:nvSpPr>
          <p:spPr>
            <a:xfrm rot="13680044">
              <a:off x="4678426" y="4499680"/>
              <a:ext cx="2018294" cy="127425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6BD67D31-5072-DA6C-C5FF-D9645774BE40}"/>
                </a:ext>
              </a:extLst>
            </p:cNvPr>
            <p:cNvSpPr/>
            <p:nvPr/>
          </p:nvSpPr>
          <p:spPr>
            <a:xfrm rot="18476330">
              <a:off x="6018445" y="4113937"/>
              <a:ext cx="704901" cy="147596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 Box 37">
              <a:extLst>
                <a:ext uri="{FF2B5EF4-FFF2-40B4-BE49-F238E27FC236}">
                  <a16:creationId xmlns:a16="http://schemas.microsoft.com/office/drawing/2014/main" id="{FB44BBC5-F7CF-525F-7238-A2B921ACB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7543" y="2106519"/>
              <a:ext cx="1708732" cy="649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2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200" b="1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MINDWAVE MOBILE 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91D2F7-B26D-9871-2FBF-99B2564A4635}"/>
              </a:ext>
            </a:extLst>
          </p:cNvPr>
          <p:cNvGrpSpPr/>
          <p:nvPr/>
        </p:nvGrpSpPr>
        <p:grpSpPr>
          <a:xfrm>
            <a:off x="360398" y="1965092"/>
            <a:ext cx="4170246" cy="4182304"/>
            <a:chOff x="360398" y="1965092"/>
            <a:chExt cx="4170246" cy="41823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4D36549-43B2-7389-7682-2337D90FE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480" t="4937" r="8492" b="9117"/>
            <a:stretch/>
          </p:blipFill>
          <p:spPr>
            <a:xfrm>
              <a:off x="498574" y="3429000"/>
              <a:ext cx="4032070" cy="271839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40FC979-D869-7634-A285-3AF599256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366545">
              <a:off x="688197" y="2174591"/>
              <a:ext cx="1922214" cy="1503215"/>
            </a:xfrm>
            <a:prstGeom prst="rect">
              <a:avLst/>
            </a:prstGeom>
          </p:spPr>
        </p:pic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D73A36DD-13B7-831E-EE1D-7A8F8465E6A2}"/>
                </a:ext>
              </a:extLst>
            </p:cNvPr>
            <p:cNvSpPr/>
            <p:nvPr/>
          </p:nvSpPr>
          <p:spPr>
            <a:xfrm rot="12968421">
              <a:off x="1986677" y="3125851"/>
              <a:ext cx="1032823" cy="92748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 Box 37">
              <a:extLst>
                <a:ext uri="{FF2B5EF4-FFF2-40B4-BE49-F238E27FC236}">
                  <a16:creationId xmlns:a16="http://schemas.microsoft.com/office/drawing/2014/main" id="{D09EF4AA-492A-6CDD-D79F-BBA6BD339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98" y="3104023"/>
              <a:ext cx="1130327" cy="649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2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200" b="1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TGAM Board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8B6C8672-8634-2D39-91E9-0F7F230D7E0E}"/>
                </a:ext>
              </a:extLst>
            </p:cNvPr>
            <p:cNvSpPr/>
            <p:nvPr/>
          </p:nvSpPr>
          <p:spPr>
            <a:xfrm rot="8084468">
              <a:off x="3458147" y="3618370"/>
              <a:ext cx="937118" cy="168371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36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A512D-F59D-5022-A0FB-D3DABF745C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72" t="23536" r="18714" b="6159"/>
          <a:stretch/>
        </p:blipFill>
        <p:spPr>
          <a:xfrm>
            <a:off x="456636" y="674806"/>
            <a:ext cx="3344322" cy="3330222"/>
          </a:xfrm>
          <a:prstGeom prst="rect">
            <a:avLst/>
          </a:prstGeom>
        </p:spPr>
      </p:pic>
      <p:sp>
        <p:nvSpPr>
          <p:cNvPr id="10" name="Text Box 37">
            <a:extLst>
              <a:ext uri="{FF2B5EF4-FFF2-40B4-BE49-F238E27FC236}">
                <a16:creationId xmlns:a16="http://schemas.microsoft.com/office/drawing/2014/main" id="{685B0872-7D52-F741-2F74-9F0AF8943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84" y="224126"/>
            <a:ext cx="11316431" cy="39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Versions of Mind-controlled Robot and 8/16 Sensor </a:t>
            </a:r>
            <a:r>
              <a:rPr lang="en-GB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OpenBCI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7BA05A-219F-820B-2BA7-1564868806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179"/>
          <a:stretch/>
        </p:blipFill>
        <p:spPr>
          <a:xfrm>
            <a:off x="437784" y="4165487"/>
            <a:ext cx="2885391" cy="24683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661729-A177-9EA0-4629-CBCF57D70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975" y="4165487"/>
            <a:ext cx="4853817" cy="21986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4C978FB-174A-631F-D1AE-1FD16ADE4EA9}"/>
              </a:ext>
            </a:extLst>
          </p:cNvPr>
          <p:cNvGrpSpPr/>
          <p:nvPr/>
        </p:nvGrpSpPr>
        <p:grpSpPr>
          <a:xfrm>
            <a:off x="4339448" y="695298"/>
            <a:ext cx="7283800" cy="3289238"/>
            <a:chOff x="3432956" y="2939048"/>
            <a:chExt cx="7283800" cy="3289238"/>
          </a:xfrm>
        </p:grpSpPr>
        <p:pic>
          <p:nvPicPr>
            <p:cNvPr id="8" name="40sec-Mindcontrol Robot">
              <a:hlinkClick r:id="" action="ppaction://media"/>
              <a:extLst>
                <a:ext uri="{FF2B5EF4-FFF2-40B4-BE49-F238E27FC236}">
                  <a16:creationId xmlns:a16="http://schemas.microsoft.com/office/drawing/2014/main" id="{5880AACF-01F6-643C-57F9-478BD313F5BD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3432956" y="2939048"/>
              <a:ext cx="5677220" cy="3193436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DE80F0-D71B-1D97-92D2-7A1E8E19A4E2}"/>
                </a:ext>
              </a:extLst>
            </p:cNvPr>
            <p:cNvGrpSpPr/>
            <p:nvPr/>
          </p:nvGrpSpPr>
          <p:grpSpPr>
            <a:xfrm>
              <a:off x="9199739" y="3009899"/>
              <a:ext cx="1517017" cy="1721395"/>
              <a:chOff x="6775154" y="1818048"/>
              <a:chExt cx="1006170" cy="130396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7ED61E96-59F3-17DB-9FCD-A0BE8564FD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68675" t="49259" r="25001" b="38126"/>
              <a:stretch/>
            </p:blipFill>
            <p:spPr bwMode="auto">
              <a:xfrm>
                <a:off x="6848390" y="1818048"/>
                <a:ext cx="744954" cy="866979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6" name="Title 1">
                <a:extLst>
                  <a:ext uri="{FF2B5EF4-FFF2-40B4-BE49-F238E27FC236}">
                    <a16:creationId xmlns:a16="http://schemas.microsoft.com/office/drawing/2014/main" id="{40A1877E-09C9-4FA3-2444-F2D3FB58469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5154" y="2683413"/>
                <a:ext cx="1006170" cy="4385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 Level:</a:t>
                </a:r>
                <a:r>
                  <a:rPr lang="en-US" sz="10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kern="12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= E</a:t>
                </a:r>
                <a:r>
                  <a:rPr lang="en-US" b="1" kern="1200" baseline="-250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US" b="1" kern="12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/E</a:t>
                </a:r>
                <a:r>
                  <a:rPr lang="en-US" b="1" kern="1200" baseline="-250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β</a:t>
                </a:r>
                <a:endParaRPr lang="en-US" sz="1100" b="1" dirty="0">
                  <a:solidFill>
                    <a:schemeClr val="accent5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2" name="Picture 11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4F64748E-3F31-5FFD-5355-4CF5E90DB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20" t="51951" r="26624" b="15890"/>
            <a:stretch/>
          </p:blipFill>
          <p:spPr bwMode="auto">
            <a:xfrm>
              <a:off x="9196179" y="4827097"/>
              <a:ext cx="1237157" cy="140118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861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7">
            <a:extLst>
              <a:ext uri="{FF2B5EF4-FFF2-40B4-BE49-F238E27FC236}">
                <a16:creationId xmlns:a16="http://schemas.microsoft.com/office/drawing/2014/main" id="{8BA574DF-FAFB-2593-3BA1-8C9F0F3C6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67" y="550908"/>
            <a:ext cx="6533796" cy="483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marL="112713" defTabSz="828675" hangingPunct="0">
              <a:lnSpc>
                <a:spcPts val="3000"/>
              </a:lnSpc>
              <a:spcAft>
                <a:spcPts val="600"/>
              </a:spcAft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EXCITING/CREATIVE RESEARCH:</a:t>
            </a:r>
          </a:p>
          <a:p>
            <a:pPr marL="461963" indent="-339725" defTabSz="828675" hangingPunct="0">
              <a:lnSpc>
                <a:spcPts val="2000"/>
              </a:lnSpc>
              <a:spcBef>
                <a:spcPts val="600"/>
              </a:spcBef>
              <a:buClr>
                <a:srgbClr val="00B050"/>
              </a:buClr>
              <a:buSzPct val="100000"/>
              <a:buFont typeface="+mj-lt"/>
              <a:buAutoNum type="arabicParenR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Mind-controlled LEGO Robot; </a:t>
            </a:r>
            <a:r>
              <a:rPr lang="en-GB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http://www.egr.msu.edu/nsferc/40sec-Mindcontrol%20Robot.mp4</a:t>
            </a:r>
            <a:r>
              <a:rPr lang="en-GB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-339725" defTabSz="828675" hangingPunct="0">
              <a:lnSpc>
                <a:spcPts val="3000"/>
              </a:lnSpc>
              <a:buClr>
                <a:srgbClr val="00B050"/>
              </a:buClr>
              <a:buSzPct val="100000"/>
              <a:buFont typeface="+mj-lt"/>
              <a:buAutoNum type="arabicParenR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Anxiety-controlled LEGO ROBOT</a:t>
            </a:r>
          </a:p>
          <a:p>
            <a:pPr marL="461963" indent="-339725" defTabSz="828675" hangingPunct="0">
              <a:lnSpc>
                <a:spcPts val="3000"/>
              </a:lnSpc>
              <a:buClr>
                <a:srgbClr val="00B050"/>
              </a:buClr>
              <a:buSzPct val="100000"/>
              <a:buFont typeface="+mj-lt"/>
              <a:buAutoNum type="arabicParenR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6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LEGO Robots Controlled by :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Depression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&amp; ADHD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Autism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Schizophrenia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Empathy; Narcissist</a:t>
            </a:r>
          </a:p>
          <a:p>
            <a:pPr marL="461963" lvl="1" defTabSz="828675" hangingPunct="0">
              <a:lnSpc>
                <a:spcPts val="3000"/>
              </a:lnSpc>
              <a:buClr>
                <a:srgbClr val="7030A0"/>
              </a:buClr>
              <a:buSzPct val="80000"/>
              <a:buFont typeface="+mj-lt"/>
              <a:buAutoNum type="alphaLcParenR"/>
              <a:tabLst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Sociopath, Psychopath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16BD8F-E3BE-D262-315D-E95B7A503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572" t="23536" r="18714" b="6159"/>
          <a:stretch/>
        </p:blipFill>
        <p:spPr>
          <a:xfrm>
            <a:off x="7220932" y="158433"/>
            <a:ext cx="4748915" cy="472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6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C673867-A024-4E64-AE64-F5BA99B66FEE}"/>
              </a:ext>
            </a:extLst>
          </p:cNvPr>
          <p:cNvGrpSpPr/>
          <p:nvPr/>
        </p:nvGrpSpPr>
        <p:grpSpPr>
          <a:xfrm>
            <a:off x="436949" y="696882"/>
            <a:ext cx="11556543" cy="4913735"/>
            <a:chOff x="-3293801" y="165089"/>
            <a:chExt cx="11556543" cy="49137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31D3258-930C-4164-9D08-A9DE6EF92063}"/>
                </a:ext>
              </a:extLst>
            </p:cNvPr>
            <p:cNvGrpSpPr/>
            <p:nvPr/>
          </p:nvGrpSpPr>
          <p:grpSpPr>
            <a:xfrm>
              <a:off x="-3293801" y="609027"/>
              <a:ext cx="3257226" cy="4469797"/>
              <a:chOff x="-2469807" y="-1503342"/>
              <a:chExt cx="2301865" cy="3091253"/>
            </a:xfrm>
          </p:grpSpPr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8C817A90-D820-41D4-A349-7C7B325F5D5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2469807" y="924326"/>
                <a:ext cx="2301865" cy="663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P(n) = F(n) F*(n)/N; </a:t>
                </a:r>
                <a:r>
                  <a:rPr lang="en-US" sz="2800" b="1" kern="1200" dirty="0">
                    <a:solidFill>
                      <a:srgbClr val="00B05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Attention Algorithm, R </a:t>
                </a:r>
                <a:r>
                  <a:rPr lang="en-US" sz="28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E</a:t>
                </a:r>
                <a:r>
                  <a:rPr lang="en-US" sz="2800" kern="1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US" sz="28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/E</a:t>
                </a:r>
                <a:r>
                  <a:rPr lang="en-US" sz="2800" kern="1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β</a:t>
                </a:r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CAA51B6D-6B04-417D-89B7-042F0E7E1F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68675" t="49259" r="25001" b="38126"/>
              <a:stretch/>
            </p:blipFill>
            <p:spPr bwMode="auto">
              <a:xfrm>
                <a:off x="-2411650" y="-1503342"/>
                <a:ext cx="1920606" cy="2235611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CC866F6-B44A-4344-B566-6A12F44B1451}"/>
                </a:ext>
              </a:extLst>
            </p:cNvPr>
            <p:cNvGrpSpPr/>
            <p:nvPr/>
          </p:nvGrpSpPr>
          <p:grpSpPr>
            <a:xfrm>
              <a:off x="214648" y="165089"/>
              <a:ext cx="8048094" cy="4805562"/>
              <a:chOff x="69840" y="354319"/>
              <a:chExt cx="8048094" cy="480556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D456E76-0E49-4CF8-A377-30B4BB3B0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40" y="514195"/>
                <a:ext cx="8048094" cy="4645686"/>
              </a:xfrm>
              <a:prstGeom prst="rect">
                <a:avLst/>
              </a:prstGeom>
              <a:noFill/>
            </p:spPr>
          </p:pic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EE021E31-F40C-4BEE-AE2C-FF5F6D0F265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7453" y="3118211"/>
                <a:ext cx="1758875" cy="372003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ts val="14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kern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LEGO Robot</a:t>
                </a:r>
                <a:endParaRPr lang="en-US" sz="3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0" name="Title 1">
                <a:extLst>
                  <a:ext uri="{FF2B5EF4-FFF2-40B4-BE49-F238E27FC236}">
                    <a16:creationId xmlns:a16="http://schemas.microsoft.com/office/drawing/2014/main" id="{E9C5E7C7-6717-4FF4-91A9-D64228BD8ED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783885" y="354319"/>
                <a:ext cx="3413939" cy="31975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ts val="14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kern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Control Microsystem in Cap</a:t>
                </a:r>
                <a:endParaRPr lang="en-US" sz="3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99C81F3-7FC5-4EB7-BFE7-AC8214497785}"/>
              </a:ext>
            </a:extLst>
          </p:cNvPr>
          <p:cNvSpPr/>
          <p:nvPr/>
        </p:nvSpPr>
        <p:spPr>
          <a:xfrm>
            <a:off x="870116" y="146041"/>
            <a:ext cx="8048094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b="1" dirty="0">
                <a:solidFill>
                  <a:srgbClr val="00CC00"/>
                </a:solidFill>
              </a:rPr>
              <a:t>Mind-controlled Robot; microsystems/circuits</a:t>
            </a:r>
            <a:endParaRPr lang="en-US" sz="3200" b="1" i="1" dirty="0">
              <a:solidFill>
                <a:schemeClr val="accent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98746-85BB-C9E0-E181-7E7C0389E0BA}"/>
              </a:ext>
            </a:extLst>
          </p:cNvPr>
          <p:cNvSpPr txBox="1"/>
          <p:nvPr/>
        </p:nvSpPr>
        <p:spPr>
          <a:xfrm>
            <a:off x="436949" y="5774752"/>
            <a:ext cx="807840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828675" hangingPunct="0">
              <a:lnSpc>
                <a:spcPts val="2000"/>
              </a:lnSpc>
              <a:buClr>
                <a:srgbClr val="7030A0"/>
              </a:buClr>
              <a:buSzPct val="80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STUDY: </a:t>
            </a:r>
            <a:r>
              <a:rPr lang="en-GB" sz="1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Anxiety-controlled LEGO Robot; In anxiety, attention and meditation levels are low. </a:t>
            </a:r>
            <a:r>
              <a:rPr lang="en-GB" sz="18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 (Anxiety Algorithm) = Attention x Meditation; </a:t>
            </a:r>
            <a:r>
              <a:rPr lang="en-GB" sz="18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the AA value higher the anxiety</a:t>
            </a:r>
          </a:p>
        </p:txBody>
      </p:sp>
    </p:spTree>
    <p:extLst>
      <p:ext uri="{BB962C8B-B14F-4D97-AF65-F5344CB8AC3E}">
        <p14:creationId xmlns:p14="http://schemas.microsoft.com/office/powerpoint/2010/main" val="257371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3D957CA-6B91-6134-FE84-F72C39386BC3}"/>
              </a:ext>
            </a:extLst>
          </p:cNvPr>
          <p:cNvSpPr txBox="1"/>
          <p:nvPr/>
        </p:nvSpPr>
        <p:spPr>
          <a:xfrm>
            <a:off x="568822" y="200260"/>
            <a:ext cx="89785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STUDIES TO BE DONE: </a:t>
            </a:r>
            <a:r>
              <a:rPr lang="en-GB" sz="18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fMRI/EEG Measurement in the Same System 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4E3449-E3F6-AED6-AC59-FE31998807B0}"/>
              </a:ext>
            </a:extLst>
          </p:cNvPr>
          <p:cNvGrpSpPr/>
          <p:nvPr/>
        </p:nvGrpSpPr>
        <p:grpSpPr>
          <a:xfrm>
            <a:off x="354101" y="732813"/>
            <a:ext cx="11483798" cy="4753587"/>
            <a:chOff x="354101" y="732813"/>
            <a:chExt cx="11483798" cy="47535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7AD249F-D4B8-3655-6992-F5D5C988A1AB}"/>
                </a:ext>
              </a:extLst>
            </p:cNvPr>
            <p:cNvSpPr txBox="1"/>
            <p:nvPr/>
          </p:nvSpPr>
          <p:spPr>
            <a:xfrm>
              <a:off x="354101" y="852070"/>
              <a:ext cx="9274628" cy="2048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07000"/>
                </a:lnSpc>
                <a:spcBef>
                  <a:spcPts val="300"/>
                </a:spcBef>
                <a:spcAft>
                  <a:spcPts val="0"/>
                </a:spcAft>
                <a:tabLst>
                  <a:tab pos="228600" algn="l"/>
                </a:tabLst>
              </a:pPr>
              <a:r>
                <a: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relatively low cost and ready availability of the LEGO robot components will provide researchers with a non-invasive, versatile tool to study </a:t>
              </a:r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nteroception in a variety of real-world settings. </a:t>
              </a:r>
              <a:r>
                <a:rPr lang="en-US" sz="2400" b="1" i="1" dirty="0"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 shown in Fig. 6, the follow up study uses fMRI and EEG in the same system. fMRI/EEG study can identify brain parts involved in </a:t>
              </a:r>
              <a:r>
                <a:rPr lang="en-US" sz="2400" b="1" i="1" dirty="0">
                  <a:solidFill>
                    <a:srgbClr val="7030A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US" sz="2400" b="1" i="1" dirty="0"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nteroception.</a:t>
              </a:r>
              <a:endParaRPr lang="en-US" sz="2000" b="1" i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96083E7-AD0D-AFF7-9A80-3C23C24A0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3500" t="33524" r="29428" b="3492"/>
            <a:stretch/>
          </p:blipFill>
          <p:spPr>
            <a:xfrm>
              <a:off x="9547359" y="732813"/>
              <a:ext cx="2290540" cy="4753587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9B76DF2-4B17-FBC7-1C3D-E0F35DCF98C8}"/>
              </a:ext>
            </a:extLst>
          </p:cNvPr>
          <p:cNvSpPr txBox="1"/>
          <p:nvPr/>
        </p:nvSpPr>
        <p:spPr>
          <a:xfrm>
            <a:off x="262639" y="2811921"/>
            <a:ext cx="906562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0" u="none" strike="noStrike" baseline="0" dirty="0">
                <a:solidFill>
                  <a:srgbClr val="00B050"/>
                </a:solidFill>
                <a:latin typeface="CIDFont+F3"/>
              </a:rPr>
              <a:t>Combination of fMRI and EEG Measurements for EEG Data From Specific Brain Parts: </a:t>
            </a: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CIDFont+F2"/>
              </a:rPr>
              <a:t>An important aspect of this research, to be investigated, is identifying the EEG signal coming from </a:t>
            </a:r>
            <a:r>
              <a:rPr lang="en-US" sz="2400" dirty="0">
                <a:latin typeface="CIDFont+F2"/>
              </a:rPr>
              <a:t>s</a:t>
            </a:r>
            <a:r>
              <a:rPr lang="en-US" sz="2400" b="0" i="0" u="none" strike="noStrike" baseline="0" dirty="0">
                <a:latin typeface="CIDFont+F2"/>
              </a:rPr>
              <a:t>pecific brain part/parts. For example, EEG signal coming from parts responsible for empathy is important for self-study of empathy related problems. Develop algorithm by finding FFT (Fast Fourier Transform) of relevant EEG data and test these algorithms under different conditions is very important.</a:t>
            </a: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B050"/>
                </a:solidFill>
                <a:latin typeface="CIDFont+F2"/>
              </a:rPr>
              <a:t>This can answer questions like what part of total EEG signal comes from a specific Brain part such as Insula.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084324-B0D2-35D4-77F1-5F87CBA6B213}"/>
              </a:ext>
            </a:extLst>
          </p:cNvPr>
          <p:cNvSpPr txBox="1"/>
          <p:nvPr/>
        </p:nvSpPr>
        <p:spPr>
          <a:xfrm>
            <a:off x="354101" y="514363"/>
            <a:ext cx="104967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https://ijarcce.com/wp-content/uploads/2021/06/IJARCCE.2021.10701.pdf</a:t>
            </a:r>
            <a:r>
              <a:rPr lang="en-US" sz="1200" dirty="0"/>
              <a:t> </a:t>
            </a:r>
            <a:r>
              <a:rPr lang="en-US" sz="1400" dirty="0"/>
              <a:t>(</a:t>
            </a:r>
            <a:r>
              <a:rPr lang="en-US" sz="1200" dirty="0"/>
              <a:t>Neuroscience Engineering Education Using Self-learning by Mind-controlled LEGO Robots</a:t>
            </a:r>
            <a:r>
              <a:rPr lang="en-US" sz="14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18655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7">
            <a:extLst>
              <a:ext uri="{FF2B5EF4-FFF2-40B4-BE49-F238E27FC236}">
                <a16:creationId xmlns:a16="http://schemas.microsoft.com/office/drawing/2014/main" id="{F81C333D-0FDF-1E03-6341-75349600A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28" y="343744"/>
            <a:ext cx="9083040" cy="36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DECSION MAKER? </a:t>
            </a:r>
            <a:r>
              <a:rPr lang="en-GB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BRAIN, MIND OR SPIRTUALITY?</a:t>
            </a:r>
          </a:p>
        </p:txBody>
      </p:sp>
      <p:sp>
        <p:nvSpPr>
          <p:cNvPr id="6" name="Text Box 37">
            <a:extLst>
              <a:ext uri="{FF2B5EF4-FFF2-40B4-BE49-F238E27FC236}">
                <a16:creationId xmlns:a16="http://schemas.microsoft.com/office/drawing/2014/main" id="{EFCD13DD-59DA-DE1D-BF5F-A7B1C350B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" y="4219713"/>
            <a:ext cx="8281852" cy="221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spcBef>
                <a:spcPts val="600"/>
              </a:spcBef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PROVOCATIVE QUESTIONS:</a:t>
            </a:r>
            <a:endParaRPr lang="en-GB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28675" hangingPunct="0">
              <a:lnSpc>
                <a:spcPts val="2200"/>
              </a:lnSpc>
              <a:spcBef>
                <a:spcPts val="600"/>
              </a:spcBef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GROUPS WITH A PHYSICAL LEADER MAY HAVE STRONG DIFFERENCE OF OPINION AND EVEN FIGHT WITH EACH OTHER? </a:t>
            </a:r>
            <a:r>
              <a:rPr lang="en-GB" sz="20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EXAMPLE, RELIGIOUS AND POLITICAL GROUPS.</a:t>
            </a:r>
          </a:p>
          <a:p>
            <a:pPr defTabSz="828675" hangingPunct="0">
              <a:lnSpc>
                <a:spcPts val="2200"/>
              </a:lnSpc>
              <a:spcBef>
                <a:spcPts val="600"/>
              </a:spcBef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GYPSIES AND ANTS DON’T FIGHT AMONG THEMSELVES?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Gypsies </a:t>
            </a:r>
            <a:r>
              <a:rPr lang="en-US" b="1" dirty="0">
                <a:solidFill>
                  <a:srgbClr val="00B050"/>
                </a:solidFill>
              </a:rPr>
              <a:t>originated in the Punjab region of northern India as a nomadic people and entered Europe between the eighth and tenth centuries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7D9626-38F1-56DB-09A8-FB359D08C351}"/>
              </a:ext>
            </a:extLst>
          </p:cNvPr>
          <p:cNvGrpSpPr/>
          <p:nvPr/>
        </p:nvGrpSpPr>
        <p:grpSpPr>
          <a:xfrm>
            <a:off x="441128" y="934853"/>
            <a:ext cx="11199484" cy="3473149"/>
            <a:chOff x="441128" y="934853"/>
            <a:chExt cx="11199484" cy="3473149"/>
          </a:xfrm>
        </p:grpSpPr>
        <p:sp>
          <p:nvSpPr>
            <p:cNvPr id="5" name="Text Box 37">
              <a:extLst>
                <a:ext uri="{FF2B5EF4-FFF2-40B4-BE49-F238E27FC236}">
                  <a16:creationId xmlns:a16="http://schemas.microsoft.com/office/drawing/2014/main" id="{733A5977-C92C-9A02-737E-76A49C776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128" y="934853"/>
              <a:ext cx="5213743" cy="2882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600"/>
                </a:lnSpc>
                <a:spcBef>
                  <a:spcPts val="600"/>
                </a:spcBef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BRAIN</a:t>
              </a:r>
              <a:r>
                <a:rPr lang="en-GB" sz="2000" b="1" i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THE DECISSION MAKER FOR HUMAN SURVIVAL.</a:t>
              </a:r>
              <a:endParaRPr lang="en-GB" sz="20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28675" hangingPunct="0">
                <a:lnSpc>
                  <a:spcPts val="2600"/>
                </a:lnSpc>
                <a:spcBef>
                  <a:spcPts val="600"/>
                </a:spcBef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MIND</a:t>
              </a:r>
              <a:r>
                <a:rPr lang="en-GB" sz="2000" b="1" i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THE DECISSION MAKER FOR EVERTHING &amp; ANYTHING HUMANS DO.</a:t>
              </a:r>
              <a:endParaRPr lang="en-GB" sz="20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828675" hangingPunct="0">
                <a:lnSpc>
                  <a:spcPts val="2600"/>
                </a:lnSpc>
                <a:spcBef>
                  <a:spcPts val="600"/>
                </a:spcBef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SPIRITULATY</a:t>
              </a:r>
              <a:r>
                <a:rPr lang="en-GB" sz="2000" b="1" i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WITH NO SCIENTIFIC DEFINITION, RELATES TO MIND. IT IS VERY IMPORTANT FOR 8 STAGES OF LIFE AND K-16 OUTREACH.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EC3A13-9A78-A496-F15D-E330956A0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94811" y="934853"/>
              <a:ext cx="6345801" cy="3473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996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Box 37">
            <a:extLst>
              <a:ext uri="{FF2B5EF4-FFF2-40B4-BE49-F238E27FC236}">
                <a16:creationId xmlns:a16="http://schemas.microsoft.com/office/drawing/2014/main" id="{0095DA08-75CF-27D3-859B-196EACE98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779" y="326775"/>
            <a:ext cx="7271660" cy="37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2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Nanotechnology Education and Outreach</a:t>
            </a:r>
            <a:endParaRPr lang="en-GB" sz="28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75A1C1-C45F-36E2-59C3-96556D3D5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79" y="705822"/>
            <a:ext cx="7470468" cy="589527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4F4881F-EDA0-1747-E394-7A85CB4C5E3F}"/>
              </a:ext>
            </a:extLst>
          </p:cNvPr>
          <p:cNvGrpSpPr/>
          <p:nvPr/>
        </p:nvGrpSpPr>
        <p:grpSpPr>
          <a:xfrm>
            <a:off x="7706439" y="256903"/>
            <a:ext cx="4212447" cy="1120005"/>
            <a:chOff x="7841630" y="593735"/>
            <a:chExt cx="4212447" cy="112000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1EFB412-81CA-6C25-B18E-D025AE61D80A}"/>
                </a:ext>
              </a:extLst>
            </p:cNvPr>
            <p:cNvSpPr txBox="1"/>
            <p:nvPr/>
          </p:nvSpPr>
          <p:spPr>
            <a:xfrm>
              <a:off x="8016565" y="1405963"/>
              <a:ext cx="403751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hlinkClick r:id="rId4"/>
                </a:rPr>
                <a:t>https://www.egr.msu.edu/nsferc/K-12%20Modules/</a:t>
              </a:r>
              <a:r>
                <a:rPr lang="en-US" sz="1400" dirty="0"/>
                <a:t> </a:t>
              </a:r>
            </a:p>
          </p:txBody>
        </p:sp>
        <p:sp>
          <p:nvSpPr>
            <p:cNvPr id="80" name="Text Box 37">
              <a:extLst>
                <a:ext uri="{FF2B5EF4-FFF2-40B4-BE49-F238E27FC236}">
                  <a16:creationId xmlns:a16="http://schemas.microsoft.com/office/drawing/2014/main" id="{610580B8-0435-578C-5BF2-19C98AE9E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1630" y="593735"/>
              <a:ext cx="4167492" cy="932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2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K-16 Papers and Papers With Recorded Videos can be Downloaded From This Link:</a:t>
              </a:r>
              <a:endParaRPr lang="en-GB" sz="20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515ADF4-C5CA-1F5F-54FB-F06D6EBDC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273" y="1458002"/>
            <a:ext cx="3218257" cy="411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FFF85-CA89-038D-0B8C-E621AB92D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" y="3535681"/>
            <a:ext cx="3461130" cy="316121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5C927E1-2DF8-0F4A-B255-E08921EADA5C}"/>
              </a:ext>
            </a:extLst>
          </p:cNvPr>
          <p:cNvGrpSpPr/>
          <p:nvPr/>
        </p:nvGrpSpPr>
        <p:grpSpPr>
          <a:xfrm>
            <a:off x="391583" y="192737"/>
            <a:ext cx="11583271" cy="4788566"/>
            <a:chOff x="391583" y="192737"/>
            <a:chExt cx="11583271" cy="47885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D33A329-D49A-C4CD-5322-41443D632C88}"/>
                </a:ext>
              </a:extLst>
            </p:cNvPr>
            <p:cNvGrpSpPr/>
            <p:nvPr/>
          </p:nvGrpSpPr>
          <p:grpSpPr>
            <a:xfrm>
              <a:off x="3274336" y="192737"/>
              <a:ext cx="8700518" cy="4788566"/>
              <a:chOff x="3265627" y="158864"/>
              <a:chExt cx="8700518" cy="478856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9068" y="158864"/>
                <a:ext cx="4477077" cy="4788566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/>
              <a:srcRect l="36250" t="41111" r="28750" b="22592"/>
              <a:stretch/>
            </p:blipFill>
            <p:spPr>
              <a:xfrm>
                <a:off x="3265627" y="432201"/>
                <a:ext cx="4317579" cy="2856245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94DE3C9-C052-80BC-CD52-9EC176C57B70}"/>
                </a:ext>
              </a:extLst>
            </p:cNvPr>
            <p:cNvSpPr txBox="1"/>
            <p:nvPr/>
          </p:nvSpPr>
          <p:spPr>
            <a:xfrm>
              <a:off x="391583" y="384326"/>
              <a:ext cx="2517080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hlinkClick r:id="rId5"/>
                </a:rPr>
                <a:t>https://ijarcce.com/wp-content/uploads/2020/06/IJARCCE.2020.9605.pdf</a:t>
              </a:r>
              <a:r>
                <a:rPr lang="en-US" sz="1400" dirty="0"/>
                <a:t>; </a:t>
              </a:r>
              <a:r>
                <a:rPr lang="en-US" sz="1400" b="1" i="1" dirty="0">
                  <a:solidFill>
                    <a:srgbClr val="00B050"/>
                  </a:solidFill>
                </a:rPr>
                <a:t>Creative Functionalized Bricks with Embedded Intelligence (FBEI) For Research-Oriented Provocative STEM and Workforce Learning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661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1"/>
          <p:cNvGrpSpPr/>
          <p:nvPr/>
        </p:nvGrpSpPr>
        <p:grpSpPr>
          <a:xfrm>
            <a:off x="498495" y="1249165"/>
            <a:ext cx="8420100" cy="5333226"/>
            <a:chOff x="249484" y="739122"/>
            <a:chExt cx="8420100" cy="5333226"/>
          </a:xfrm>
        </p:grpSpPr>
        <p:grpSp>
          <p:nvGrpSpPr>
            <p:cNvPr id="3" name="Group 116"/>
            <p:cNvGrpSpPr/>
            <p:nvPr/>
          </p:nvGrpSpPr>
          <p:grpSpPr>
            <a:xfrm>
              <a:off x="249484" y="739122"/>
              <a:ext cx="8420100" cy="5333226"/>
              <a:chOff x="249484" y="739122"/>
              <a:chExt cx="8420100" cy="5333226"/>
            </a:xfrm>
          </p:grpSpPr>
          <p:grpSp>
            <p:nvGrpSpPr>
              <p:cNvPr id="4" name="Group 115"/>
              <p:cNvGrpSpPr/>
              <p:nvPr/>
            </p:nvGrpSpPr>
            <p:grpSpPr>
              <a:xfrm>
                <a:off x="249484" y="739122"/>
                <a:ext cx="8420100" cy="5333226"/>
                <a:chOff x="249484" y="739122"/>
                <a:chExt cx="8420100" cy="5333226"/>
              </a:xfrm>
            </p:grpSpPr>
            <p:grpSp>
              <p:nvGrpSpPr>
                <p:cNvPr id="5" name="Group 80"/>
                <p:cNvGrpSpPr/>
                <p:nvPr/>
              </p:nvGrpSpPr>
              <p:grpSpPr>
                <a:xfrm>
                  <a:off x="249484" y="739122"/>
                  <a:ext cx="8420100" cy="5333226"/>
                  <a:chOff x="461234" y="1287418"/>
                  <a:chExt cx="8420100" cy="5333226"/>
                </a:xfrm>
              </p:grpSpPr>
              <p:grpSp>
                <p:nvGrpSpPr>
                  <p:cNvPr id="6" name="Group 67"/>
                  <p:cNvGrpSpPr/>
                  <p:nvPr/>
                </p:nvGrpSpPr>
                <p:grpSpPr>
                  <a:xfrm>
                    <a:off x="461234" y="2715395"/>
                    <a:ext cx="8420100" cy="3905249"/>
                    <a:chOff x="461234" y="2715395"/>
                    <a:chExt cx="8420100" cy="3905249"/>
                  </a:xfrm>
                </p:grpSpPr>
                <p:sp>
                  <p:nvSpPr>
                    <p:cNvPr id="138" name="Rectangle 137"/>
                    <p:cNvSpPr/>
                    <p:nvPr/>
                  </p:nvSpPr>
                  <p:spPr>
                    <a:xfrm>
                      <a:off x="461234" y="2715395"/>
                      <a:ext cx="8420100" cy="390524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p:txBody>
                </p:sp>
                <p:grpSp>
                  <p:nvGrpSpPr>
                    <p:cNvPr id="7" name="Group 9"/>
                    <p:cNvGrpSpPr/>
                    <p:nvPr/>
                  </p:nvGrpSpPr>
                  <p:grpSpPr>
                    <a:xfrm>
                      <a:off x="502982" y="3494563"/>
                      <a:ext cx="8172713" cy="1929765"/>
                      <a:chOff x="579182" y="3494563"/>
                      <a:chExt cx="8172713" cy="1929765"/>
                    </a:xfrm>
                  </p:grpSpPr>
                  <p:cxnSp>
                    <p:nvCxnSpPr>
                      <p:cNvPr id="144" name="Straight Connector 143"/>
                      <p:cNvCxnSpPr/>
                      <p:nvPr/>
                    </p:nvCxnSpPr>
                    <p:spPr>
                      <a:xfrm flipV="1">
                        <a:off x="678118" y="4751553"/>
                        <a:ext cx="8073770" cy="20474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0" name="Text Box 3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79182" y="4056228"/>
                        <a:ext cx="659068" cy="4047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400" b="1" dirty="0"/>
                          <a:t>Moon's Orbit</a:t>
                        </a:r>
                      </a:p>
                    </p:txBody>
                  </p:sp>
                  <p:sp>
                    <p:nvSpPr>
                      <p:cNvPr id="141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40584" y="3494563"/>
                        <a:ext cx="824805" cy="4047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algn="r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400" b="1" dirty="0"/>
                          <a:t>Lansing to New York</a:t>
                        </a:r>
                      </a:p>
                    </p:txBody>
                  </p:sp>
                  <p:grpSp>
                    <p:nvGrpSpPr>
                      <p:cNvPr id="8" name="Group 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11205" y="4486452"/>
                        <a:ext cx="8040690" cy="550865"/>
                        <a:chOff x="502" y="1631"/>
                        <a:chExt cx="5065" cy="347"/>
                      </a:xfrm>
                    </p:grpSpPr>
                    <p:sp>
                      <p:nvSpPr>
                        <p:cNvPr id="148" name="AutoShape 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49" y="1826"/>
                          <a:ext cx="178" cy="144"/>
                        </a:xfrm>
                        <a:prstGeom prst="roundRect">
                          <a:avLst>
                            <a:gd name="adj" fmla="val 514"/>
                          </a:avLst>
                        </a:prstGeom>
                        <a:noFill/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600" b="1">
                              <a:solidFill>
                                <a:srgbClr val="0000FF"/>
                              </a:solidFill>
                            </a:rPr>
                            <a:t>μm</a:t>
                          </a:r>
                        </a:p>
                      </p:txBody>
                    </p:sp>
                    <p:sp>
                      <p:nvSpPr>
                        <p:cNvPr id="149" name="AutoShape 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9" y="1820"/>
                          <a:ext cx="175" cy="144"/>
                        </a:xfrm>
                        <a:prstGeom prst="roundRect">
                          <a:avLst>
                            <a:gd name="adj" fmla="val 514"/>
                          </a:avLst>
                        </a:prstGeom>
                        <a:noFill/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600" b="1">
                              <a:solidFill>
                                <a:srgbClr val="0000FF"/>
                              </a:solidFill>
                            </a:rPr>
                            <a:t>nm</a:t>
                          </a:r>
                        </a:p>
                      </p:txBody>
                    </p:sp>
                    <p:sp>
                      <p:nvSpPr>
                        <p:cNvPr id="150" name="Text Box 4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756" y="1821"/>
                          <a:ext cx="164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pm</a:t>
                          </a:r>
                        </a:p>
                      </p:txBody>
                    </p:sp>
                    <p:sp>
                      <p:nvSpPr>
                        <p:cNvPr id="151" name="Text Box 4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290" y="1631"/>
                          <a:ext cx="21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15</a:t>
                          </a:r>
                        </a:p>
                      </p:txBody>
                    </p:sp>
                    <p:sp>
                      <p:nvSpPr>
                        <p:cNvPr id="152" name="Text Box 43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318" y="1827"/>
                          <a:ext cx="137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fm</a:t>
                          </a:r>
                        </a:p>
                      </p:txBody>
                    </p:sp>
                    <p:sp>
                      <p:nvSpPr>
                        <p:cNvPr id="153" name="Line 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787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4" name="Line 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56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5" name="Line 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373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6" name="Line 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9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" name="Line 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178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8" name="Line 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98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9" name="Line 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0" name="Line 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20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1" name="Line 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00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2" name="Line 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81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3" name="Line 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18" y="1750"/>
                          <a:ext cx="3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" name="Line 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9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5" name="Text Box 5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694" y="1631"/>
                          <a:ext cx="21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12</a:t>
                          </a:r>
                        </a:p>
                      </p:txBody>
                    </p:sp>
                    <p:sp>
                      <p:nvSpPr>
                        <p:cNvPr id="166" name="Text Box 5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79" y="1631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9</a:t>
                          </a:r>
                        </a:p>
                      </p:txBody>
                    </p:sp>
                    <p:sp>
                      <p:nvSpPr>
                        <p:cNvPr id="167" name="Text Box 5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59" y="1634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6</a:t>
                          </a:r>
                        </a:p>
                      </p:txBody>
                    </p:sp>
                    <p:sp>
                      <p:nvSpPr>
                        <p:cNvPr id="168" name="Text Box 6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39" y="1821"/>
                          <a:ext cx="198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mm</a:t>
                          </a:r>
                        </a:p>
                      </p:txBody>
                    </p:sp>
                    <p:sp>
                      <p:nvSpPr>
                        <p:cNvPr id="169" name="Text Box 6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73" y="1632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3</a:t>
                          </a:r>
                        </a:p>
                      </p:txBody>
                    </p:sp>
                    <p:sp>
                      <p:nvSpPr>
                        <p:cNvPr id="170" name="Text Box 6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15" y="1837"/>
                          <a:ext cx="304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meter</a:t>
                          </a:r>
                        </a:p>
                      </p:txBody>
                    </p:sp>
                    <p:sp>
                      <p:nvSpPr>
                        <p:cNvPr id="171" name="Line 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83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2" name="Line 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21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3" name="Line 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44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4" name="Line 6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5" name="Line 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03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6" name="Line 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7" name="Line 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25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8" name="Line 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056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9" name="Line 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6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0" name="Line 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68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1" name="Line 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44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2" name="Text Box 74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85" y="1654"/>
                          <a:ext cx="157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0000CC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0000CC"/>
                              </a:solidFill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83" name="Text Box 7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93" y="1632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3</a:t>
                          </a:r>
                        </a:p>
                      </p:txBody>
                    </p:sp>
                    <p:sp>
                      <p:nvSpPr>
                        <p:cNvPr id="184" name="Text Box 7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15" y="1634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6</a:t>
                          </a:r>
                        </a:p>
                      </p:txBody>
                    </p:sp>
                    <p:sp>
                      <p:nvSpPr>
                        <p:cNvPr id="185" name="Text Box 7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71" y="1844"/>
                          <a:ext cx="207" cy="13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Mm</a:t>
                          </a:r>
                        </a:p>
                      </p:txBody>
                    </p:sp>
                    <p:sp>
                      <p:nvSpPr>
                        <p:cNvPr id="186" name="Text Box 7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7" y="1632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9</a:t>
                          </a:r>
                        </a:p>
                      </p:txBody>
                    </p:sp>
                    <p:sp>
                      <p:nvSpPr>
                        <p:cNvPr id="187" name="Text Box 7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90" y="1840"/>
                          <a:ext cx="158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km</a:t>
                          </a:r>
                        </a:p>
                      </p:txBody>
                    </p:sp>
                    <p:sp>
                      <p:nvSpPr>
                        <p:cNvPr id="188" name="Line 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890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9" name="Line 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476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0" name="Line 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99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1" name="Line 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8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2" name="Line 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08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3" name="Line 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0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4" name="Line 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99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" name="Text Box 9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2" y="1843"/>
                          <a:ext cx="176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Gm</a:t>
                          </a:r>
                        </a:p>
                      </p:txBody>
                    </p:sp>
                  </p:grpSp>
                  <p:sp>
                    <p:nvSpPr>
                      <p:cNvPr id="143" name="Text Box 42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11444" y="5162664"/>
                        <a:ext cx="2055556" cy="26166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200" b="1" dirty="0"/>
                          <a:t>Satellite Height;</a:t>
                        </a:r>
                        <a:r>
                          <a:rPr lang="en-GB" b="1" dirty="0"/>
                          <a:t> </a:t>
                        </a:r>
                        <a:r>
                          <a:rPr lang="en-GB" sz="1200" b="1" dirty="0"/>
                          <a:t>3.6x10</a:t>
                        </a:r>
                        <a:r>
                          <a:rPr lang="en-GB" sz="1200" b="1" baseline="30000" dirty="0"/>
                          <a:t>7</a:t>
                        </a:r>
                        <a:r>
                          <a:rPr lang="en-GB" sz="1200" b="1" dirty="0"/>
                          <a:t> m</a:t>
                        </a:r>
                      </a:p>
                    </p:txBody>
                  </p:sp>
                  <p:sp>
                    <p:nvSpPr>
                      <p:cNvPr id="145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1676400" y="3914775"/>
                        <a:ext cx="238124" cy="600075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6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162050" y="4791075"/>
                        <a:ext cx="352425" cy="47625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7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809625" y="4514849"/>
                        <a:ext cx="209550" cy="238125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9" name="Group 69"/>
                  <p:cNvGrpSpPr/>
                  <p:nvPr/>
                </p:nvGrpSpPr>
                <p:grpSpPr>
                  <a:xfrm>
                    <a:off x="2557373" y="1287418"/>
                    <a:ext cx="2514006" cy="4780007"/>
                    <a:chOff x="2557373" y="1287418"/>
                    <a:chExt cx="2514006" cy="4780007"/>
                  </a:xfrm>
                </p:grpSpPr>
                <p:sp>
                  <p:nvSpPr>
                    <p:cNvPr id="128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76674" y="4819652"/>
                      <a:ext cx="400048" cy="29527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pic>
                  <p:nvPicPr>
                    <p:cNvPr id="129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/>
                    <a:srcRect l="28694" t="22740" r="24213" b="26491"/>
                    <a:stretch>
                      <a:fillRect/>
                    </a:stretch>
                  </p:blipFill>
                  <p:spPr bwMode="auto">
                    <a:xfrm>
                      <a:off x="2992692" y="5105400"/>
                      <a:ext cx="1141157" cy="96202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130" name="TextBox 1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14573" y="5840369"/>
                      <a:ext cx="795427" cy="20800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>
                      <a:spAutoFit/>
                    </a:bodyPr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Leaves</a:t>
                      </a:r>
                    </a:p>
                  </p:txBody>
                </p:sp>
                <p:grpSp>
                  <p:nvGrpSpPr>
                    <p:cNvPr id="10" name="Group 296"/>
                    <p:cNvGrpSpPr/>
                    <p:nvPr/>
                  </p:nvGrpSpPr>
                  <p:grpSpPr>
                    <a:xfrm>
                      <a:off x="2557373" y="1287418"/>
                      <a:ext cx="2013180" cy="3179311"/>
                      <a:chOff x="2557373" y="1287418"/>
                      <a:chExt cx="2013180" cy="3179311"/>
                    </a:xfrm>
                  </p:grpSpPr>
                  <p:sp>
                    <p:nvSpPr>
                      <p:cNvPr id="132" name="TextBox 1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57373" y="1287418"/>
                        <a:ext cx="1176427" cy="221599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0" tIns="0" rIns="0" bIns="0">
                        <a:spAutoFit/>
                      </a:bodyPr>
                      <a:lstStyle/>
                      <a:p>
                        <a:pPr>
                          <a:lnSpc>
                            <a:spcPts val="1600"/>
                          </a:lnSpc>
                        </a:pPr>
                        <a:r>
                          <a:rPr lang="en-US" sz="2000" b="1" dirty="0">
                            <a:solidFill>
                              <a:schemeClr val="bg1"/>
                            </a:solidFill>
                          </a:rPr>
                          <a:t>LEAVES</a:t>
                        </a:r>
                      </a:p>
                    </p:txBody>
                  </p:sp>
                  <p:sp>
                    <p:nvSpPr>
                      <p:cNvPr id="134" name="Line 9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4370092" y="4190021"/>
                        <a:ext cx="200461" cy="276708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CC3399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21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3150" y="5026481"/>
                      <a:ext cx="1278229" cy="48570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1" name="Group 113"/>
                <p:cNvGrpSpPr/>
                <p:nvPr/>
              </p:nvGrpSpPr>
              <p:grpSpPr>
                <a:xfrm>
                  <a:off x="2042809" y="2383276"/>
                  <a:ext cx="1858214" cy="1791205"/>
                  <a:chOff x="2042809" y="2383276"/>
                  <a:chExt cx="1858214" cy="1791205"/>
                </a:xfrm>
              </p:grpSpPr>
              <p:pic>
                <p:nvPicPr>
                  <p:cNvPr id="112" name="Picture 6" descr="E:\DCIM\101MSDCF\DSC01211.JP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25246" t="66967" r="57504" b="1944"/>
                  <a:stretch>
                    <a:fillRect/>
                  </a:stretch>
                </p:blipFill>
                <p:spPr bwMode="auto">
                  <a:xfrm>
                    <a:off x="2042809" y="2383276"/>
                    <a:ext cx="1138136" cy="1538418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13" name="Line 4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19855" y="3618689"/>
                    <a:ext cx="681168" cy="555792"/>
                  </a:xfrm>
                  <a:prstGeom prst="line">
                    <a:avLst/>
                  </a:prstGeom>
                  <a:noFill/>
                  <a:ln w="38100">
                    <a:solidFill>
                      <a:srgbClr val="00B05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pic>
            <p:nvPicPr>
              <p:cNvPr id="197" name="Picture 196" descr="QuinuoGrains.jpg"/>
              <p:cNvPicPr>
                <a:picLocks noChangeAspect="1"/>
              </p:cNvPicPr>
              <p:nvPr/>
            </p:nvPicPr>
            <p:blipFill>
              <a:blip r:embed="rId4" cstate="print"/>
              <a:srcRect l="10071" t="19565" r="14784" b="13354"/>
              <a:stretch>
                <a:fillRect/>
              </a:stretch>
            </p:blipFill>
            <p:spPr>
              <a:xfrm>
                <a:off x="3505203" y="2476956"/>
                <a:ext cx="1502329" cy="1197428"/>
              </a:xfrm>
              <a:prstGeom prst="rect">
                <a:avLst/>
              </a:prstGeom>
            </p:spPr>
          </p:pic>
          <p:sp>
            <p:nvSpPr>
              <p:cNvPr id="206" name="TextBox 205"/>
              <p:cNvSpPr txBox="1"/>
              <p:nvPr/>
            </p:nvSpPr>
            <p:spPr>
              <a:xfrm>
                <a:off x="3430716" y="2487838"/>
                <a:ext cx="1785257" cy="710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Quinoa Grains </a:t>
                </a:r>
                <a:r>
                  <a:rPr lang="en-US" sz="1600" b="1" dirty="0"/>
                  <a:t>(Contain 8 Amino Acids)</a:t>
                </a:r>
                <a:endParaRPr lang="en-US" sz="2000" b="1" dirty="0"/>
              </a:p>
            </p:txBody>
          </p:sp>
        </p:grpSp>
        <p:cxnSp>
          <p:nvCxnSpPr>
            <p:cNvPr id="118" name="Straight Arrow Connector 117"/>
            <p:cNvCxnSpPr/>
            <p:nvPr/>
          </p:nvCxnSpPr>
          <p:spPr>
            <a:xfrm>
              <a:off x="4218736" y="4456409"/>
              <a:ext cx="2116371" cy="3374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2" name="Group 118"/>
          <p:cNvGrpSpPr/>
          <p:nvPr/>
        </p:nvGrpSpPr>
        <p:grpSpPr>
          <a:xfrm>
            <a:off x="626457" y="2637424"/>
            <a:ext cx="8661411" cy="3884603"/>
            <a:chOff x="321650" y="2193286"/>
            <a:chExt cx="8661411" cy="3884603"/>
          </a:xfrm>
        </p:grpSpPr>
        <p:grpSp>
          <p:nvGrpSpPr>
            <p:cNvPr id="13" name="Group 81"/>
            <p:cNvGrpSpPr/>
            <p:nvPr/>
          </p:nvGrpSpPr>
          <p:grpSpPr>
            <a:xfrm>
              <a:off x="2836250" y="4539342"/>
              <a:ext cx="3487996" cy="1538547"/>
              <a:chOff x="3009900" y="5344813"/>
              <a:chExt cx="3487996" cy="1538547"/>
            </a:xfrm>
          </p:grpSpPr>
          <p:grpSp>
            <p:nvGrpSpPr>
              <p:cNvPr id="14" name="Group 294"/>
              <p:cNvGrpSpPr/>
              <p:nvPr/>
            </p:nvGrpSpPr>
            <p:grpSpPr>
              <a:xfrm>
                <a:off x="3009900" y="5344813"/>
                <a:ext cx="3487996" cy="1538547"/>
                <a:chOff x="3009900" y="5344813"/>
                <a:chExt cx="3487996" cy="1538547"/>
              </a:xfrm>
            </p:grpSpPr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5107019" y="5517452"/>
                  <a:ext cx="1390877" cy="1365908"/>
                  <a:chOff x="2413998" y="739458"/>
                  <a:chExt cx="2000250" cy="1962152"/>
                </a:xfrm>
              </p:grpSpPr>
              <p:pic>
                <p:nvPicPr>
                  <p:cNvPr id="202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 l="27538" t="49210" r="51636" b="18105"/>
                  <a:stretch>
                    <a:fillRect/>
                  </a:stretch>
                </p:blipFill>
                <p:spPr bwMode="auto">
                  <a:xfrm>
                    <a:off x="2413998" y="739458"/>
                    <a:ext cx="2000250" cy="1962152"/>
                  </a:xfrm>
                  <a:prstGeom prst="rect">
                    <a:avLst/>
                  </a:prstGeom>
                  <a:noFill/>
                  <a:ln w="19050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</p:pic>
              <p:sp>
                <p:nvSpPr>
                  <p:cNvPr id="203" name="Text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19748" y="878862"/>
                    <a:ext cx="1554864" cy="58950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Cell Nucleus in a Leave</a:t>
                    </a:r>
                  </a:p>
                </p:txBody>
              </p:sp>
              <p:cxnSp>
                <p:nvCxnSpPr>
                  <p:cNvPr id="204" name="Straight Arrow Connector 203"/>
                  <p:cNvCxnSpPr/>
                  <p:nvPr/>
                </p:nvCxnSpPr>
                <p:spPr>
                  <a:xfrm>
                    <a:off x="2490490" y="1687478"/>
                    <a:ext cx="1895388" cy="38369"/>
                  </a:xfrm>
                  <a:prstGeom prst="straightConnector1">
                    <a:avLst/>
                  </a:prstGeom>
                  <a:ln w="28575">
                    <a:solidFill>
                      <a:schemeClr val="bg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5" name="Text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4156" y="1837981"/>
                    <a:ext cx="933262" cy="3085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1 µm</a:t>
                    </a:r>
                  </a:p>
                </p:txBody>
              </p:sp>
            </p:grpSp>
            <p:sp>
              <p:nvSpPr>
                <p:cNvPr id="200" name="Rectangle 65"/>
                <p:cNvSpPr>
                  <a:spLocks noChangeArrowheads="1"/>
                </p:cNvSpPr>
                <p:nvPr/>
              </p:nvSpPr>
              <p:spPr bwMode="auto">
                <a:xfrm>
                  <a:off x="3009900" y="6358235"/>
                  <a:ext cx="2085975" cy="4503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900"/>
                    </a:lnSpc>
                  </a:pPr>
                  <a:r>
                    <a:rPr lang="en-US" sz="1050" dirty="0"/>
                    <a:t>http://micro.magnet.fsu.edu/primer/java/scienceopticsu/powersof10</a:t>
                  </a:r>
                  <a:r>
                    <a:rPr lang="en-US" sz="1200" dirty="0"/>
                    <a:t>/</a:t>
                  </a:r>
                </a:p>
              </p:txBody>
            </p:sp>
            <p:sp>
              <p:nvSpPr>
                <p:cNvPr id="201" name="Line 112"/>
                <p:cNvSpPr>
                  <a:spLocks noChangeShapeType="1"/>
                </p:cNvSpPr>
                <p:nvPr/>
              </p:nvSpPr>
              <p:spPr bwMode="auto">
                <a:xfrm>
                  <a:off x="5703593" y="5344813"/>
                  <a:ext cx="144756" cy="15111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" name="Line 112"/>
              <p:cNvSpPr>
                <a:spLocks noChangeShapeType="1"/>
              </p:cNvSpPr>
              <p:nvPr/>
            </p:nvSpPr>
            <p:spPr bwMode="auto">
              <a:xfrm flipV="1">
                <a:off x="3486149" y="5964556"/>
                <a:ext cx="1609725" cy="4571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91"/>
            <p:cNvGrpSpPr/>
            <p:nvPr/>
          </p:nvGrpSpPr>
          <p:grpSpPr>
            <a:xfrm>
              <a:off x="5074626" y="2530941"/>
              <a:ext cx="1057274" cy="1568961"/>
              <a:chOff x="5372101" y="3098287"/>
              <a:chExt cx="1057274" cy="1568961"/>
            </a:xfrm>
          </p:grpSpPr>
          <p:sp>
            <p:nvSpPr>
              <p:cNvPr id="207" name="Line 422"/>
              <p:cNvSpPr>
                <a:spLocks noChangeShapeType="1"/>
              </p:cNvSpPr>
              <p:nvPr/>
            </p:nvSpPr>
            <p:spPr bwMode="auto">
              <a:xfrm flipH="1" flipV="1">
                <a:off x="5867400" y="4133849"/>
                <a:ext cx="104775" cy="533399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" name="Group 29"/>
              <p:cNvGrpSpPr>
                <a:grpSpLocks/>
              </p:cNvGrpSpPr>
              <p:nvPr/>
            </p:nvGrpSpPr>
            <p:grpSpPr bwMode="auto">
              <a:xfrm>
                <a:off x="5372101" y="3098287"/>
                <a:ext cx="1057274" cy="1058228"/>
                <a:chOff x="4914900" y="447675"/>
                <a:chExt cx="1879598" cy="1913764"/>
              </a:xfrm>
            </p:grpSpPr>
            <p:pic>
              <p:nvPicPr>
                <p:cNvPr id="210" name="Picture 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1085" t="47221" r="78081" b="19270"/>
                <a:stretch>
                  <a:fillRect/>
                </a:stretch>
              </p:blipFill>
              <p:spPr bwMode="auto">
                <a:xfrm>
                  <a:off x="4914900" y="447675"/>
                  <a:ext cx="1828800" cy="1838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13" name="Straight Arrow Connector 212"/>
                <p:cNvCxnSpPr/>
                <p:nvPr/>
              </p:nvCxnSpPr>
              <p:spPr>
                <a:xfrm>
                  <a:off x="4953811" y="990494"/>
                  <a:ext cx="1780162" cy="36631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4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5202765" y="685800"/>
                  <a:ext cx="1331385" cy="3710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400" b="1" dirty="0">
                      <a:solidFill>
                        <a:schemeClr val="bg1"/>
                      </a:solidFill>
                    </a:rPr>
                    <a:t>100 nm</a:t>
                  </a:r>
                </a:p>
              </p:txBody>
            </p:sp>
            <p:sp>
              <p:nvSpPr>
                <p:cNvPr id="215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5069650" y="1614201"/>
                  <a:ext cx="1724848" cy="7472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400" b="1" dirty="0">
                      <a:solidFill>
                        <a:schemeClr val="bg1"/>
                      </a:solidFill>
                    </a:rPr>
                    <a:t>Chromatin in a Cell</a:t>
                  </a:r>
                </a:p>
              </p:txBody>
            </p:sp>
          </p:grpSp>
        </p:grpSp>
        <p:grpSp>
          <p:nvGrpSpPr>
            <p:cNvPr id="18" name="Group 98"/>
            <p:cNvGrpSpPr/>
            <p:nvPr/>
          </p:nvGrpSpPr>
          <p:grpSpPr>
            <a:xfrm>
              <a:off x="6133897" y="2193286"/>
              <a:ext cx="2673479" cy="1992343"/>
              <a:chOff x="6450422" y="2779682"/>
              <a:chExt cx="2673479" cy="1992343"/>
            </a:xfrm>
          </p:grpSpPr>
          <p:sp>
            <p:nvSpPr>
              <p:cNvPr id="217" name="Line 112"/>
              <p:cNvSpPr>
                <a:spLocks noChangeShapeType="1"/>
              </p:cNvSpPr>
              <p:nvPr/>
            </p:nvSpPr>
            <p:spPr bwMode="auto">
              <a:xfrm flipV="1">
                <a:off x="6486525" y="3933825"/>
                <a:ext cx="133350" cy="83820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Line 112"/>
              <p:cNvSpPr>
                <a:spLocks noChangeShapeType="1"/>
              </p:cNvSpPr>
              <p:nvPr/>
            </p:nvSpPr>
            <p:spPr bwMode="auto">
              <a:xfrm flipV="1">
                <a:off x="6762749" y="4119264"/>
                <a:ext cx="1293519" cy="643236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" name="Group 293"/>
              <p:cNvGrpSpPr/>
              <p:nvPr/>
            </p:nvGrpSpPr>
            <p:grpSpPr>
              <a:xfrm>
                <a:off x="6450422" y="2779682"/>
                <a:ext cx="2673479" cy="1326508"/>
                <a:chOff x="6593297" y="2779682"/>
                <a:chExt cx="2673479" cy="1326508"/>
              </a:xfrm>
            </p:grpSpPr>
            <p:pic>
              <p:nvPicPr>
                <p:cNvPr id="221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l="13331" t="21712" r="59856" b="11299"/>
                <a:stretch>
                  <a:fillRect/>
                </a:stretch>
              </p:blipFill>
              <p:spPr bwMode="auto">
                <a:xfrm rot="5400000">
                  <a:off x="7556341" y="2463961"/>
                  <a:ext cx="809625" cy="20227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28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7449151" y="2779682"/>
                  <a:ext cx="648945" cy="2148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600" b="1" dirty="0"/>
                    <a:t>3.6 nm</a:t>
                  </a:r>
                </a:p>
              </p:txBody>
            </p:sp>
            <p:cxnSp>
              <p:nvCxnSpPr>
                <p:cNvPr id="233" name="Straight Arrow Connector 232"/>
                <p:cNvCxnSpPr/>
                <p:nvPr/>
              </p:nvCxnSpPr>
              <p:spPr>
                <a:xfrm>
                  <a:off x="7105651" y="3028947"/>
                  <a:ext cx="1343024" cy="9528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</p:cxnSp>
            <p:cxnSp>
              <p:nvCxnSpPr>
                <p:cNvPr id="243" name="Straight Arrow Connector 242"/>
                <p:cNvCxnSpPr/>
                <p:nvPr/>
              </p:nvCxnSpPr>
              <p:spPr>
                <a:xfrm rot="5400000">
                  <a:off x="6457951" y="3514723"/>
                  <a:ext cx="752478" cy="9529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</p:cxnSp>
            <p:sp>
              <p:nvSpPr>
                <p:cNvPr id="247" name="TextBox 2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372827" y="3302146"/>
                  <a:ext cx="648945" cy="2080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600" b="1" dirty="0"/>
                    <a:t>2 nm</a:t>
                  </a:r>
                </a:p>
              </p:txBody>
            </p:sp>
            <p:cxnSp>
              <p:nvCxnSpPr>
                <p:cNvPr id="248" name="Straight Arrow Connector 247"/>
                <p:cNvCxnSpPr/>
                <p:nvPr/>
              </p:nvCxnSpPr>
              <p:spPr>
                <a:xfrm flipV="1">
                  <a:off x="7848600" y="3981451"/>
                  <a:ext cx="238125" cy="19049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none" w="med" len="med"/>
                  <a:tailEnd type="triangle" w="med" len="med"/>
                </a:ln>
              </p:spPr>
            </p:cxnSp>
            <p:sp>
              <p:nvSpPr>
                <p:cNvPr id="249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8417452" y="3631861"/>
                  <a:ext cx="849324" cy="20518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400" b="1" dirty="0"/>
                    <a:t>Base Pairs</a:t>
                  </a:r>
                </a:p>
              </p:txBody>
            </p:sp>
            <p:cxnSp>
              <p:nvCxnSpPr>
                <p:cNvPr id="251" name="Straight Connector 250"/>
                <p:cNvCxnSpPr/>
                <p:nvPr/>
              </p:nvCxnSpPr>
              <p:spPr>
                <a:xfrm rot="16200000" flipH="1">
                  <a:off x="7992351" y="3972800"/>
                  <a:ext cx="187005" cy="2079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 rot="16200000" flipH="1">
                  <a:off x="8125702" y="3953751"/>
                  <a:ext cx="187005" cy="2079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Arrow Connector 252"/>
                <p:cNvCxnSpPr/>
                <p:nvPr/>
              </p:nvCxnSpPr>
              <p:spPr>
                <a:xfrm rot="10800000" flipV="1">
                  <a:off x="8210551" y="3943350"/>
                  <a:ext cx="238125" cy="19050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none" w="med" len="med"/>
                  <a:tailEnd type="triangle" w="med" len="med"/>
                </a:ln>
              </p:spPr>
            </p:cxnSp>
            <p:sp>
              <p:nvSpPr>
                <p:cNvPr id="254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7285849" y="3898184"/>
                  <a:ext cx="648945" cy="2080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lnSpc>
                      <a:spcPts val="1600"/>
                    </a:lnSpc>
                  </a:pPr>
                  <a:r>
                    <a:rPr lang="en-US" sz="1400" b="1" dirty="0"/>
                    <a:t>340 pm</a:t>
                  </a:r>
                </a:p>
              </p:txBody>
            </p:sp>
          </p:grpSp>
        </p:grpSp>
        <p:grpSp>
          <p:nvGrpSpPr>
            <p:cNvPr id="20" name="Group 131"/>
            <p:cNvGrpSpPr/>
            <p:nvPr/>
          </p:nvGrpSpPr>
          <p:grpSpPr>
            <a:xfrm>
              <a:off x="7789720" y="3451573"/>
              <a:ext cx="1193341" cy="702082"/>
              <a:chOff x="8049095" y="3980819"/>
              <a:chExt cx="1193341" cy="702082"/>
            </a:xfrm>
          </p:grpSpPr>
          <p:sp>
            <p:nvSpPr>
              <p:cNvPr id="295" name="Text Box 16"/>
              <p:cNvSpPr txBox="1">
                <a:spLocks noChangeArrowheads="1"/>
              </p:cNvSpPr>
              <p:nvPr/>
            </p:nvSpPr>
            <p:spPr bwMode="auto">
              <a:xfrm>
                <a:off x="8085956" y="3980819"/>
                <a:ext cx="1156480" cy="49576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9140" tIns="9140" rIns="9140" bIns="9140" anchor="ctr">
                <a:spAutoFit/>
              </a:bodyPr>
              <a:lstStyle/>
              <a:p>
                <a:pPr marL="11113" indent="12700" defTabSz="828675" hangingPunct="0">
                  <a:lnSpc>
                    <a:spcPts val="1240"/>
                  </a:lnSpc>
                  <a:spcBef>
                    <a:spcPts val="725"/>
                  </a:spcBef>
                  <a:buClr>
                    <a:srgbClr val="000000"/>
                  </a:buClr>
                  <a:buSzPct val="45000"/>
                  <a:tabLst>
                    <a:tab pos="657225" algn="l"/>
                  </a:tabLst>
                </a:pPr>
                <a:r>
                  <a:rPr lang="en-GB" sz="1600" b="1" dirty="0"/>
                  <a:t>Particles Causing Static Charge</a:t>
                </a:r>
                <a:endParaRPr lang="en-GB" sz="1100" b="1" dirty="0"/>
              </a:p>
            </p:txBody>
          </p:sp>
          <p:sp>
            <p:nvSpPr>
              <p:cNvPr id="296" name="Line 112"/>
              <p:cNvSpPr>
                <a:spLocks noChangeShapeType="1"/>
              </p:cNvSpPr>
              <p:nvPr/>
            </p:nvSpPr>
            <p:spPr bwMode="auto">
              <a:xfrm flipV="1">
                <a:off x="8049095" y="4356028"/>
                <a:ext cx="113309" cy="326873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7" name="TextBox 296"/>
            <p:cNvSpPr txBox="1"/>
            <p:nvPr/>
          </p:nvSpPr>
          <p:spPr>
            <a:xfrm>
              <a:off x="321650" y="4985729"/>
              <a:ext cx="2352675" cy="101720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square" lIns="91440" tIns="45720" rIns="9144" bIns="9144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>
                  <a:solidFill>
                    <a:srgbClr val="2109D1"/>
                  </a:solidFill>
                </a:rPr>
                <a:t>1 Meter = 1000 Millimeters </a:t>
              </a:r>
            </a:p>
            <a:p>
              <a:pPr>
                <a:lnSpc>
                  <a:spcPts val="1500"/>
                </a:lnSpc>
              </a:pPr>
              <a:r>
                <a:rPr lang="en-US" sz="1400" b="1" dirty="0">
                  <a:solidFill>
                    <a:srgbClr val="2109D1"/>
                  </a:solidFill>
                </a:rPr>
                <a:t>1 mm = 1000  Micrometers </a:t>
              </a:r>
            </a:p>
            <a:p>
              <a:pPr>
                <a:lnSpc>
                  <a:spcPts val="1500"/>
                </a:lnSpc>
              </a:pPr>
              <a:r>
                <a:rPr lang="en-US" sz="1400" b="1" dirty="0">
                  <a:solidFill>
                    <a:srgbClr val="2109D1"/>
                  </a:solidFill>
                </a:rPr>
                <a:t>1 µm = 1000 Nanometers </a:t>
              </a:r>
            </a:p>
            <a:p>
              <a:pPr>
                <a:lnSpc>
                  <a:spcPts val="1500"/>
                </a:lnSpc>
              </a:pPr>
              <a:r>
                <a:rPr lang="en-US" sz="1400" b="1" dirty="0">
                  <a:solidFill>
                    <a:srgbClr val="2109D1"/>
                  </a:solidFill>
                </a:rPr>
                <a:t>1 nm = 1000 </a:t>
              </a:r>
              <a:r>
                <a:rPr lang="en-US" sz="1400" b="1" dirty="0" err="1">
                  <a:solidFill>
                    <a:srgbClr val="2109D1"/>
                  </a:solidFill>
                </a:rPr>
                <a:t>Picometers</a:t>
              </a:r>
              <a:r>
                <a:rPr lang="en-US" sz="1400" b="1" dirty="0">
                  <a:solidFill>
                    <a:srgbClr val="2109D1"/>
                  </a:solidFill>
                </a:rPr>
                <a:t> </a:t>
              </a:r>
            </a:p>
            <a:p>
              <a:pPr>
                <a:lnSpc>
                  <a:spcPts val="1500"/>
                </a:lnSpc>
              </a:pPr>
              <a:r>
                <a:rPr lang="en-US" sz="1400" b="1" dirty="0">
                  <a:solidFill>
                    <a:srgbClr val="2109D1"/>
                  </a:solidFill>
                </a:rPr>
                <a:t>1 pm = 1000 </a:t>
              </a:r>
              <a:r>
                <a:rPr lang="en-US" sz="1400" b="1" dirty="0" err="1">
                  <a:solidFill>
                    <a:srgbClr val="2109D1"/>
                  </a:solidFill>
                </a:rPr>
                <a:t>Femtometers</a:t>
              </a:r>
              <a:endParaRPr lang="en-US" sz="1400" b="1" dirty="0">
                <a:solidFill>
                  <a:srgbClr val="2109D1"/>
                </a:solidFill>
              </a:endParaRPr>
            </a:p>
          </p:txBody>
        </p:sp>
      </p:grpSp>
      <p:pic>
        <p:nvPicPr>
          <p:cNvPr id="133" name="Picture 132" descr="LegoGear-NanoDemo-Caption-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2699" y="792218"/>
            <a:ext cx="4185115" cy="1358952"/>
          </a:xfrm>
          <a:prstGeom prst="rect">
            <a:avLst/>
          </a:prstGeom>
        </p:spPr>
      </p:pic>
      <p:sp>
        <p:nvSpPr>
          <p:cNvPr id="209" name="AutoShape 40"/>
          <p:cNvSpPr>
            <a:spLocks noChangeArrowheads="1"/>
          </p:cNvSpPr>
          <p:nvPr/>
        </p:nvSpPr>
        <p:spPr bwMode="auto">
          <a:xfrm>
            <a:off x="6910528" y="4992874"/>
            <a:ext cx="1591382" cy="1371979"/>
          </a:xfrm>
          <a:prstGeom prst="roundRect">
            <a:avLst>
              <a:gd name="adj" fmla="val 514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53975" defTabSz="828675" eaLnBrk="0" hangingPunct="0">
              <a:lnSpc>
                <a:spcPts val="1600"/>
              </a:lnSpc>
              <a:buClr>
                <a:srgbClr val="000000"/>
              </a:buClr>
              <a:buSzPct val="45000"/>
            </a:pPr>
            <a:r>
              <a:rPr lang="en-GB" b="1" dirty="0">
                <a:solidFill>
                  <a:srgbClr val="3418DA"/>
                </a:solidFill>
              </a:rPr>
              <a:t>Definition of </a:t>
            </a:r>
            <a:r>
              <a:rPr lang="en-GB" b="1" dirty="0" err="1">
                <a:solidFill>
                  <a:srgbClr val="3418DA"/>
                </a:solidFill>
              </a:rPr>
              <a:t>Nano</a:t>
            </a:r>
            <a:r>
              <a:rPr lang="en-GB" b="1" dirty="0">
                <a:solidFill>
                  <a:srgbClr val="3418DA"/>
                </a:solidFill>
              </a:rPr>
              <a:t>: </a:t>
            </a:r>
          </a:p>
          <a:p>
            <a:pPr defTabSz="828675" eaLnBrk="0" hangingPunct="0">
              <a:lnSpc>
                <a:spcPts val="1600"/>
              </a:lnSpc>
              <a:buClr>
                <a:srgbClr val="000000"/>
              </a:buClr>
              <a:buSzPct val="45000"/>
            </a:pPr>
            <a:r>
              <a:rPr lang="en-GB" sz="1600" b="1" i="1" dirty="0">
                <a:solidFill>
                  <a:srgbClr val="FF0000"/>
                </a:solidFill>
              </a:rPr>
              <a:t>Sizes &lt; 100 nm</a:t>
            </a:r>
            <a:r>
              <a:rPr lang="en-GB" sz="1200" b="1" i="1" dirty="0">
                <a:solidFill>
                  <a:srgbClr val="FF0000"/>
                </a:solidFill>
              </a:rPr>
              <a:t>:</a:t>
            </a:r>
            <a:endParaRPr lang="en-GB" sz="1400" b="1" i="1" dirty="0">
              <a:solidFill>
                <a:srgbClr val="FF0000"/>
              </a:solidFill>
            </a:endParaRPr>
          </a:p>
          <a:p>
            <a:pPr marL="114300" indent="-114300" defTabSz="828675" eaLnBrk="0" hangingPunct="0">
              <a:lnSpc>
                <a:spcPts val="1500"/>
              </a:lnSpc>
              <a:buClr>
                <a:srgbClr val="000000"/>
              </a:buClr>
              <a:buSzPct val="45000"/>
              <a:buFont typeface="Wingdings" pitchFamily="2" charset="2"/>
              <a:buChar char="§"/>
            </a:pPr>
            <a:r>
              <a:rPr lang="en-GB" sz="1200" b="1" i="1" dirty="0">
                <a:solidFill>
                  <a:srgbClr val="006600"/>
                </a:solidFill>
              </a:rPr>
              <a:t>Physical Properties Change</a:t>
            </a:r>
          </a:p>
          <a:p>
            <a:pPr marL="114300" indent="-114300" defTabSz="828675" eaLnBrk="0" hangingPunct="0">
              <a:lnSpc>
                <a:spcPts val="1500"/>
              </a:lnSpc>
              <a:buClr>
                <a:srgbClr val="000000"/>
              </a:buClr>
              <a:buSzPct val="45000"/>
              <a:buFont typeface="Wingdings" pitchFamily="2" charset="2"/>
              <a:buChar char="§"/>
            </a:pPr>
            <a:r>
              <a:rPr lang="en-GB" sz="1200" b="1" i="1" dirty="0">
                <a:solidFill>
                  <a:srgbClr val="006600"/>
                </a:solidFill>
              </a:rPr>
              <a:t>New Science Needed to Explain</a:t>
            </a:r>
          </a:p>
        </p:txBody>
      </p:sp>
      <p:sp>
        <p:nvSpPr>
          <p:cNvPr id="196" name="Striped Right Arrow 195"/>
          <p:cNvSpPr/>
          <p:nvPr/>
        </p:nvSpPr>
        <p:spPr>
          <a:xfrm rot="3299002">
            <a:off x="768141" y="2909723"/>
            <a:ext cx="4239754" cy="6543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712276" y="281331"/>
            <a:ext cx="7581806" cy="4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b="1" dirty="0">
                <a:solidFill>
                  <a:srgbClr val="FF0000"/>
                </a:solidFill>
              </a:rPr>
              <a:t>NANOTECHNOLOGY EDUCATION AND OUTREACH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142" name="Striped Right Arrow 141"/>
          <p:cNvSpPr/>
          <p:nvPr/>
        </p:nvSpPr>
        <p:spPr>
          <a:xfrm rot="3706346" flipV="1">
            <a:off x="3394955" y="2895626"/>
            <a:ext cx="3894623" cy="48006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34A40A-8D6F-1E81-C1AB-10EE9C695187}"/>
              </a:ext>
            </a:extLst>
          </p:cNvPr>
          <p:cNvGrpSpPr/>
          <p:nvPr/>
        </p:nvGrpSpPr>
        <p:grpSpPr>
          <a:xfrm>
            <a:off x="9134495" y="2491215"/>
            <a:ext cx="2833798" cy="2770613"/>
            <a:chOff x="8444132" y="166947"/>
            <a:chExt cx="3089908" cy="30320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F39BBC2-6ECD-B2B8-3481-424EA3E70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44132" y="166947"/>
              <a:ext cx="3089908" cy="2683665"/>
            </a:xfrm>
            <a:prstGeom prst="rect">
              <a:avLst/>
            </a:prstGeom>
          </p:spPr>
        </p:pic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117C9D5-E17F-9E75-74AE-CFA80B9904A0}"/>
                </a:ext>
              </a:extLst>
            </p:cNvPr>
            <p:cNvSpPr/>
            <p:nvPr/>
          </p:nvSpPr>
          <p:spPr>
            <a:xfrm>
              <a:off x="9029234" y="2675728"/>
              <a:ext cx="22767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K-16 Test Chip</a:t>
              </a:r>
              <a:endParaRPr lang="en-US" sz="2800" b="1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9FEBBF1-1BDB-1674-3D06-B6F52BC0DE3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56" t="7028" b="8929"/>
          <a:stretch/>
        </p:blipFill>
        <p:spPr>
          <a:xfrm>
            <a:off x="5068531" y="793899"/>
            <a:ext cx="6080008" cy="1600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  <p:bldP spid="196" grpId="0" animBg="1"/>
      <p:bldP spid="1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7362940" y="1023854"/>
            <a:ext cx="2865318" cy="63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www.egr.msu.edu/~aslam</a:t>
            </a:r>
            <a:endParaRPr lang="en-GB" sz="1600" b="1" dirty="0">
              <a:solidFill>
                <a:schemeClr val="bg1"/>
              </a:solidFill>
            </a:endParaRP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i="1" dirty="0">
                <a:solidFill>
                  <a:schemeClr val="bg1"/>
                </a:solidFill>
              </a:rPr>
              <a:t>aslam@msu.edu</a:t>
            </a:r>
          </a:p>
        </p:txBody>
      </p:sp>
      <p:sp>
        <p:nvSpPr>
          <p:cNvPr id="152" name="Footer Placeholder 151"/>
          <p:cNvSpPr>
            <a:spLocks noGrp="1"/>
          </p:cNvSpPr>
          <p:nvPr>
            <p:ph type="ftr" sz="quarter" idx="4294967295"/>
          </p:nvPr>
        </p:nvSpPr>
        <p:spPr>
          <a:xfrm>
            <a:off x="2219325" y="6530976"/>
            <a:ext cx="2895600" cy="365125"/>
          </a:xfrm>
        </p:spPr>
        <p:txBody>
          <a:bodyPr/>
          <a:lstStyle/>
          <a:p>
            <a:r>
              <a:rPr lang="en-US" dirty="0"/>
              <a:t>Michigan State University – Dean </a:t>
            </a:r>
            <a:r>
              <a:rPr lang="en-US" dirty="0" err="1"/>
              <a:t>Aslam</a:t>
            </a:r>
            <a:endParaRPr lang="en-US" dirty="0"/>
          </a:p>
        </p:txBody>
      </p:sp>
      <p:sp>
        <p:nvSpPr>
          <p:cNvPr id="142" name="Date Placeholder 141"/>
          <p:cNvSpPr>
            <a:spLocks noGrp="1"/>
          </p:cNvSpPr>
          <p:nvPr>
            <p:ph type="dt" sz="half" idx="4294967295"/>
          </p:nvPr>
        </p:nvSpPr>
        <p:spPr>
          <a:xfrm>
            <a:off x="1524001" y="6492876"/>
            <a:ext cx="1019175" cy="365125"/>
          </a:xfrm>
        </p:spPr>
        <p:txBody>
          <a:bodyPr/>
          <a:lstStyle/>
          <a:p>
            <a:fld id="{CE0AD0F5-9046-47E1-8946-E1408BB76DBD}" type="datetime11">
              <a:rPr lang="en-US" smtClean="0"/>
              <a:pPr/>
              <a:t>10:21:54</a:t>
            </a:fld>
            <a:endParaRPr lang="en-US" dirty="0"/>
          </a:p>
        </p:txBody>
      </p:sp>
      <p:sp>
        <p:nvSpPr>
          <p:cNvPr id="251" name="TextBox 19"/>
          <p:cNvSpPr txBox="1">
            <a:spLocks noChangeArrowheads="1"/>
          </p:cNvSpPr>
          <p:nvPr/>
        </p:nvSpPr>
        <p:spPr bwMode="auto">
          <a:xfrm>
            <a:off x="1858620" y="5366963"/>
            <a:ext cx="2590288" cy="71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chemeClr val="bg1"/>
                </a:solidFill>
              </a:rPr>
              <a:t>ROBOTICS &amp; NANO CAMPS/WORKSHOPS</a:t>
            </a:r>
          </a:p>
        </p:txBody>
      </p:sp>
      <p:pic>
        <p:nvPicPr>
          <p:cNvPr id="19" name="Picture 18" descr="Flow-of-Knowledge-shawn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737928" y="817137"/>
            <a:ext cx="3395472" cy="2822448"/>
          </a:xfrm>
          <a:prstGeom prst="rect">
            <a:avLst/>
          </a:prstGeom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 rot="2189712">
            <a:off x="1645434" y="1970522"/>
            <a:ext cx="1372550" cy="46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b="1" dirty="0">
                <a:solidFill>
                  <a:schemeClr val="bg1"/>
                </a:solidFill>
              </a:rPr>
              <a:t>KNOWLEDGE FLOW?</a:t>
            </a:r>
          </a:p>
        </p:txBody>
      </p:sp>
      <p:sp>
        <p:nvSpPr>
          <p:cNvPr id="21" name="Striped Right Arrow 20"/>
          <p:cNvSpPr/>
          <p:nvPr/>
        </p:nvSpPr>
        <p:spPr>
          <a:xfrm rot="2036797">
            <a:off x="1590202" y="1638532"/>
            <a:ext cx="1770283" cy="209067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riped Right Arrow 22"/>
          <p:cNvSpPr/>
          <p:nvPr/>
        </p:nvSpPr>
        <p:spPr>
          <a:xfrm rot="12864872">
            <a:off x="1739812" y="1419481"/>
            <a:ext cx="1775761" cy="173808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robotic-do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9440" y="3925102"/>
            <a:ext cx="1371601" cy="2298802"/>
          </a:xfrm>
          <a:prstGeom prst="rect">
            <a:avLst/>
          </a:prstGeom>
        </p:spPr>
      </p:pic>
      <p:pic>
        <p:nvPicPr>
          <p:cNvPr id="18" name="Picture 17" descr="Camp2009-aslamChildr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0013" y="817137"/>
            <a:ext cx="2727069" cy="4257366"/>
          </a:xfrm>
          <a:prstGeom prst="rect">
            <a:avLst/>
          </a:prstGeom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1025901" y="298725"/>
            <a:ext cx="9397247" cy="37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3100" b="1" dirty="0">
                <a:solidFill>
                  <a:srgbClr val="006600"/>
                </a:solidFill>
              </a:rPr>
              <a:t>ROBOTICS &amp; NANOTECHNOLOGY CAMPS/WORKSHOPS</a:t>
            </a:r>
          </a:p>
        </p:txBody>
      </p:sp>
      <p:pic>
        <p:nvPicPr>
          <p:cNvPr id="29" name="Picture 28" descr="Sci-Funfair-Hiawatha-Okemo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67596" y="3365246"/>
            <a:ext cx="4511112" cy="2942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21" grpId="1" animBg="1"/>
      <p:bldP spid="23" grpId="0" animBg="1"/>
      <p:bldP spid="2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37"/>
          <p:cNvSpPr txBox="1">
            <a:spLocks noChangeArrowheads="1"/>
          </p:cNvSpPr>
          <p:nvPr/>
        </p:nvSpPr>
        <p:spPr bwMode="auto">
          <a:xfrm>
            <a:off x="389575" y="176624"/>
            <a:ext cx="9808162" cy="36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dirty="0">
                <a:solidFill>
                  <a:srgbClr val="FF0000"/>
                </a:solidFill>
                <a:latin typeface="Arial Black" pitchFamily="34" charset="0"/>
              </a:rPr>
              <a:t>MINIATURIZATION OF SENSORS &amp; MEMS (Micro Electro Mechanical System) </a:t>
            </a:r>
            <a:endParaRPr lang="en-GB" sz="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DBB14725-C0A5-8BF6-6CCA-55C4EA4A4C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72" t="23492" r="42166" b="39235"/>
          <a:stretch/>
        </p:blipFill>
        <p:spPr>
          <a:xfrm>
            <a:off x="856421" y="958845"/>
            <a:ext cx="2577981" cy="218274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518A12C-AB18-742E-7742-01E0E82F00A1}"/>
              </a:ext>
            </a:extLst>
          </p:cNvPr>
          <p:cNvGrpSpPr/>
          <p:nvPr/>
        </p:nvGrpSpPr>
        <p:grpSpPr>
          <a:xfrm>
            <a:off x="805680" y="2757430"/>
            <a:ext cx="5900039" cy="3653425"/>
            <a:chOff x="805680" y="2757430"/>
            <a:chExt cx="5900039" cy="365342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F4413A4-53A5-51DA-FEB3-307DD5B3FCEC}"/>
                </a:ext>
              </a:extLst>
            </p:cNvPr>
            <p:cNvGrpSpPr/>
            <p:nvPr/>
          </p:nvGrpSpPr>
          <p:grpSpPr>
            <a:xfrm>
              <a:off x="805680" y="4528189"/>
              <a:ext cx="5900039" cy="1882666"/>
              <a:chOff x="2865732" y="4478836"/>
              <a:chExt cx="5900039" cy="1882666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C854276-D21F-3AA7-20B3-D0EEDDEBB9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81" t="3864" r="3151" b="5272"/>
              <a:stretch/>
            </p:blipFill>
            <p:spPr>
              <a:xfrm>
                <a:off x="2865732" y="4478836"/>
                <a:ext cx="5900039" cy="1882666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3FC3A95-B31E-1DA9-4ED9-6FD0608D3A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996" r="32855" b="32621"/>
              <a:stretch/>
            </p:blipFill>
            <p:spPr>
              <a:xfrm>
                <a:off x="4497277" y="4980749"/>
                <a:ext cx="909365" cy="850306"/>
              </a:xfrm>
              <a:prstGeom prst="rect">
                <a:avLst/>
              </a:prstGeom>
            </p:spPr>
          </p:pic>
        </p:grpSp>
        <p:sp>
          <p:nvSpPr>
            <p:cNvPr id="70" name="Line 112">
              <a:extLst>
                <a:ext uri="{FF2B5EF4-FFF2-40B4-BE49-F238E27FC236}">
                  <a16:creationId xmlns:a16="http://schemas.microsoft.com/office/drawing/2014/main" id="{1539F505-BA7D-B7C5-DCE3-232806E39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7224" y="2757430"/>
              <a:ext cx="305975" cy="255479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414E6BE-F754-FCA6-7E8E-DFD590ACEC4E}"/>
              </a:ext>
            </a:extLst>
          </p:cNvPr>
          <p:cNvGrpSpPr/>
          <p:nvPr/>
        </p:nvGrpSpPr>
        <p:grpSpPr>
          <a:xfrm>
            <a:off x="3954016" y="357972"/>
            <a:ext cx="7861036" cy="4009410"/>
            <a:chOff x="3954016" y="357972"/>
            <a:chExt cx="7861036" cy="400941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BAADA86-560C-EFDA-A26F-7305DDDEE0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100" r="2060" b="-66"/>
            <a:stretch/>
          </p:blipFill>
          <p:spPr>
            <a:xfrm>
              <a:off x="3954016" y="357972"/>
              <a:ext cx="7635084" cy="3208907"/>
            </a:xfrm>
            <a:prstGeom prst="rect">
              <a:avLst/>
            </a:prstGeom>
          </p:spPr>
        </p:pic>
        <p:sp>
          <p:nvSpPr>
            <p:cNvPr id="75" name="Text Box 37">
              <a:extLst>
                <a:ext uri="{FF2B5EF4-FFF2-40B4-BE49-F238E27FC236}">
                  <a16:creationId xmlns:a16="http://schemas.microsoft.com/office/drawing/2014/main" id="{CD8EA0EA-E1AD-8B7E-70E1-A0407E9B70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9453" y="3622279"/>
              <a:ext cx="3535599" cy="639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algn="ctr" defTabSz="828675" hangingPunct="0"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dirty="0">
                  <a:solidFill>
                    <a:srgbClr val="00B050"/>
                  </a:solidFill>
                  <a:latin typeface="Arial Black" pitchFamily="34" charset="0"/>
                </a:rPr>
                <a:t>Fabricated by Dean Aslam’s Doctoral Students</a:t>
              </a:r>
              <a:endParaRPr lang="en-GB" sz="900" dirty="0">
                <a:solidFill>
                  <a:srgbClr val="00B050"/>
                </a:solidFill>
                <a:latin typeface="Arial Black" pitchFamily="34" charset="0"/>
              </a:endParaRPr>
            </a:p>
          </p:txBody>
        </p:sp>
        <p:sp>
          <p:nvSpPr>
            <p:cNvPr id="76" name="Text Box 37">
              <a:extLst>
                <a:ext uri="{FF2B5EF4-FFF2-40B4-BE49-F238E27FC236}">
                  <a16:creationId xmlns:a16="http://schemas.microsoft.com/office/drawing/2014/main" id="{CFE8F66B-6B7F-CE64-F534-C2F343EAD8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188" y="3727687"/>
              <a:ext cx="3795421" cy="639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algn="ctr" defTabSz="828675" hangingPunct="0"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dirty="0">
                  <a:solidFill>
                    <a:srgbClr val="00B050"/>
                  </a:solidFill>
                  <a:latin typeface="Arial Black" pitchFamily="34" charset="0"/>
                </a:rPr>
                <a:t>Static Charge Sensors Made by Dean Aslam</a:t>
              </a:r>
              <a:endParaRPr lang="en-GB" sz="900" dirty="0">
                <a:solidFill>
                  <a:srgbClr val="00B050"/>
                </a:solidFill>
                <a:latin typeface="Arial Black" pitchFamily="34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F706144-0A46-0139-A2FC-C34854AC7476}"/>
                </a:ext>
              </a:extLst>
            </p:cNvPr>
            <p:cNvCxnSpPr>
              <a:cxnSpLocks/>
            </p:cNvCxnSpPr>
            <p:nvPr/>
          </p:nvCxnSpPr>
          <p:spPr>
            <a:xfrm>
              <a:off x="4190333" y="3748227"/>
              <a:ext cx="3795427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A69836AD-9C80-95F1-3950-C1C8D2B6B7A1}"/>
                </a:ext>
              </a:extLst>
            </p:cNvPr>
            <p:cNvCxnSpPr>
              <a:cxnSpLocks/>
            </p:cNvCxnSpPr>
            <p:nvPr/>
          </p:nvCxnSpPr>
          <p:spPr>
            <a:xfrm>
              <a:off x="8116609" y="3566879"/>
              <a:ext cx="3620066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3FA24D-44F8-47B8-BCF5-11B637D28B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4" t="3852" r="4281" b="4643"/>
          <a:stretch/>
        </p:blipFill>
        <p:spPr>
          <a:xfrm>
            <a:off x="858389" y="597634"/>
            <a:ext cx="5553151" cy="56627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9A0A12-BFC3-434A-B8AB-719A3DE9F8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0" t="61200" r="41700" b="4643"/>
          <a:stretch/>
        </p:blipFill>
        <p:spPr>
          <a:xfrm>
            <a:off x="6885308" y="837467"/>
            <a:ext cx="4831026" cy="342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2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39931" y="274566"/>
            <a:ext cx="11020695" cy="92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3600" b="1" i="1" dirty="0">
                <a:solidFill>
                  <a:srgbClr val="FF0000"/>
                </a:solidFill>
              </a:rPr>
              <a:t>DESIGN, FABRICATION AND TESTING OF LEGO V-D GRAAF GENERATORS (</a:t>
            </a:r>
            <a:r>
              <a:rPr lang="en-US" sz="3200" b="1" i="1" dirty="0">
                <a:solidFill>
                  <a:srgbClr val="00B050"/>
                </a:solidFill>
              </a:rPr>
              <a:t>Designed, Built &amp; Tested by Dean Aslam</a:t>
            </a:r>
            <a:r>
              <a:rPr lang="en-US" sz="3600" b="1" i="1" dirty="0">
                <a:solidFill>
                  <a:srgbClr val="FF0000"/>
                </a:solidFill>
              </a:rPr>
              <a:t>)</a:t>
            </a:r>
            <a:endParaRPr lang="en-US" sz="36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3785" r="3484" b="5693"/>
          <a:stretch/>
        </p:blipFill>
        <p:spPr>
          <a:xfrm>
            <a:off x="631374" y="1105988"/>
            <a:ext cx="8826136" cy="546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4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B8C611-DC72-ADAE-E3A8-98AC52792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3" y="517455"/>
            <a:ext cx="5718407" cy="48187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F3F8E7-ED77-B4D1-FC28-690F1EBC8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379" y="299740"/>
            <a:ext cx="5913633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3735A2-93AF-A7C0-7F40-E629191F7D2B}"/>
              </a:ext>
            </a:extLst>
          </p:cNvPr>
          <p:cNvGrpSpPr/>
          <p:nvPr/>
        </p:nvGrpSpPr>
        <p:grpSpPr>
          <a:xfrm>
            <a:off x="6811148" y="419786"/>
            <a:ext cx="4553448" cy="3321633"/>
            <a:chOff x="2152650" y="867190"/>
            <a:chExt cx="4778238" cy="356636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0" r="3948" b="35246"/>
            <a:stretch/>
          </p:blipFill>
          <p:spPr>
            <a:xfrm>
              <a:off x="2152650" y="1103772"/>
              <a:ext cx="2289572" cy="228216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0" t="55407" r="42637" b="1630"/>
            <a:stretch/>
          </p:blipFill>
          <p:spPr>
            <a:xfrm>
              <a:off x="4521861" y="2805738"/>
              <a:ext cx="2409027" cy="1337691"/>
            </a:xfrm>
            <a:prstGeom prst="rect">
              <a:avLst/>
            </a:prstGeom>
          </p:spPr>
        </p:pic>
        <p:pic>
          <p:nvPicPr>
            <p:cNvPr id="5" name="Picture 2" descr="D:\DCIM\100MSDCF\DSC0044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69" t="12836" r="42351" b="49756"/>
            <a:stretch/>
          </p:blipFill>
          <p:spPr bwMode="auto">
            <a:xfrm>
              <a:off x="4821463" y="867190"/>
              <a:ext cx="1976792" cy="1856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3940151" y="1844432"/>
              <a:ext cx="1681283" cy="7406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754" r="3948" b="1979"/>
            <a:stretch/>
          </p:blipFill>
          <p:spPr>
            <a:xfrm>
              <a:off x="2537364" y="3495801"/>
              <a:ext cx="1520144" cy="86996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>
              <a:endCxn id="7" idx="0"/>
            </p:cNvCxnSpPr>
            <p:nvPr/>
          </p:nvCxnSpPr>
          <p:spPr>
            <a:xfrm flipH="1">
              <a:off x="3297437" y="2805737"/>
              <a:ext cx="47603" cy="69006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094809" y="4133472"/>
              <a:ext cx="142857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3090863" algn="l"/>
                </a:tabLst>
              </a:pPr>
              <a:r>
                <a:rPr lang="en-US" sz="1350" b="1" i="1" dirty="0" err="1">
                  <a:solidFill>
                    <a:srgbClr val="0033CC"/>
                  </a:solidFill>
                </a:rPr>
                <a:t>Microfabricated</a:t>
              </a:r>
              <a:r>
                <a:rPr lang="en-US" sz="1350" b="1" i="1" dirty="0">
                  <a:solidFill>
                    <a:srgbClr val="0033CC"/>
                  </a:solidFill>
                </a:rPr>
                <a:t> </a:t>
              </a:r>
              <a:endParaRPr lang="en-US" sz="1050" b="1" i="1" dirty="0">
                <a:solidFill>
                  <a:srgbClr val="0033CC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62221" y="2160722"/>
              <a:ext cx="151842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3090863" algn="l"/>
                </a:tabLst>
              </a:pPr>
              <a:r>
                <a:rPr lang="en-US" sz="1350" b="1" i="1" dirty="0">
                  <a:solidFill>
                    <a:schemeClr val="bg1"/>
                  </a:solidFill>
                </a:rPr>
                <a:t>Initial Test</a:t>
              </a:r>
              <a:endParaRPr lang="en-US" sz="105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F5C44-1435-DA19-4695-08A0A4327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146" y="528138"/>
            <a:ext cx="5765074" cy="35706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914B49-95CF-437E-2E00-4B3817358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46" y="3841775"/>
            <a:ext cx="4111540" cy="2854140"/>
          </a:xfrm>
          <a:prstGeom prst="rect">
            <a:avLst/>
          </a:prstGeom>
        </p:spPr>
      </p:pic>
      <p:sp>
        <p:nvSpPr>
          <p:cNvPr id="13" name="Text Box 4">
            <a:extLst>
              <a:ext uri="{FF2B5EF4-FFF2-40B4-BE49-F238E27FC236}">
                <a16:creationId xmlns:a16="http://schemas.microsoft.com/office/drawing/2014/main" id="{BBAC5234-5802-8277-2A2C-CABB0C417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304" y="110508"/>
            <a:ext cx="5613123" cy="51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>
              <a:lnSpc>
                <a:spcPts val="3240"/>
              </a:lnSpc>
            </a:pPr>
            <a:r>
              <a:rPr lang="en-US" sz="3600" b="1" i="1" dirty="0">
                <a:solidFill>
                  <a:srgbClr val="FF0000"/>
                </a:solidFill>
              </a:rPr>
              <a:t>Maple-Seed Robotic Fliers</a:t>
            </a:r>
            <a:endParaRPr lang="en-US" sz="3000" dirty="0">
              <a:solidFill>
                <a:srgbClr val="0000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783058-1DA4-40BF-F6AE-8235BE9E757E}"/>
              </a:ext>
            </a:extLst>
          </p:cNvPr>
          <p:cNvGrpSpPr/>
          <p:nvPr/>
        </p:nvGrpSpPr>
        <p:grpSpPr>
          <a:xfrm>
            <a:off x="4446438" y="3981480"/>
            <a:ext cx="7341326" cy="2463549"/>
            <a:chOff x="4446438" y="3981480"/>
            <a:chExt cx="7341326" cy="2463549"/>
          </a:xfrm>
        </p:grpSpPr>
        <p:sp>
          <p:nvSpPr>
            <p:cNvPr id="15" name="Text Box 4">
              <a:extLst>
                <a:ext uri="{FF2B5EF4-FFF2-40B4-BE49-F238E27FC236}">
                  <a16:creationId xmlns:a16="http://schemas.microsoft.com/office/drawing/2014/main" id="{A70C4783-AF53-1BCB-C9F2-4196CAD98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9739" y="5122419"/>
              <a:ext cx="4820608" cy="1322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39" tIns="42452" rIns="81639" bIns="42452" anchor="ctr">
              <a:spAutoFit/>
            </a:bodyPr>
            <a:lstStyle/>
            <a:p>
              <a:pPr>
                <a:lnSpc>
                  <a:spcPts val="3240"/>
                </a:lnSpc>
              </a:pPr>
              <a:r>
                <a:rPr lang="en-US" sz="3200" b="1" i="1" dirty="0">
                  <a:solidFill>
                    <a:srgbClr val="FF0000"/>
                  </a:solidFill>
                </a:rPr>
                <a:t>Now: </a:t>
              </a:r>
              <a:r>
                <a:rPr lang="en-US" sz="3200" b="1" i="1" dirty="0">
                  <a:solidFill>
                    <a:srgbClr val="00B050"/>
                  </a:solidFill>
                </a:rPr>
                <a:t>A joint project guided by Profs. </a:t>
              </a:r>
              <a:r>
                <a:rPr lang="en-US" sz="3200" b="1" i="1" dirty="0" err="1">
                  <a:solidFill>
                    <a:srgbClr val="00B050"/>
                  </a:solidFill>
                </a:rPr>
                <a:t>Xiaogan</a:t>
              </a:r>
              <a:r>
                <a:rPr lang="en-US" sz="3200" b="1" i="1" dirty="0">
                  <a:solidFill>
                    <a:srgbClr val="00B050"/>
                  </a:solidFill>
                </a:rPr>
                <a:t> Liang (UM)</a:t>
              </a:r>
              <a:r>
                <a:rPr lang="en-US" sz="2800" b="1" i="1" dirty="0">
                  <a:solidFill>
                    <a:srgbClr val="00B050"/>
                  </a:solidFill>
                </a:rPr>
                <a:t> and Dean Aslam (MSU) 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EC39989-9B92-F335-B246-63E03E52C49C}"/>
                </a:ext>
              </a:extLst>
            </p:cNvPr>
            <p:cNvGrpSpPr/>
            <p:nvPr/>
          </p:nvGrpSpPr>
          <p:grpSpPr>
            <a:xfrm>
              <a:off x="4446438" y="3981480"/>
              <a:ext cx="7341326" cy="912592"/>
              <a:chOff x="4310743" y="3969626"/>
              <a:chExt cx="7341326" cy="912592"/>
            </a:xfrm>
          </p:grpSpPr>
          <p:sp>
            <p:nvSpPr>
              <p:cNvPr id="14" name="Text Box 4">
                <a:extLst>
                  <a:ext uri="{FF2B5EF4-FFF2-40B4-BE49-F238E27FC236}">
                    <a16:creationId xmlns:a16="http://schemas.microsoft.com/office/drawing/2014/main" id="{FC71E1E9-2619-ED86-FAF0-2032BE9742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10743" y="3969626"/>
                <a:ext cx="7341326" cy="5018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39" tIns="42452" rIns="81639" bIns="42452" anchor="ctr">
                <a:spAutoFit/>
              </a:bodyPr>
              <a:lstStyle/>
              <a:p>
                <a:pPr>
                  <a:lnSpc>
                    <a:spcPts val="3240"/>
                  </a:lnSpc>
                </a:pPr>
                <a:r>
                  <a:rPr lang="en-US" sz="3200" b="1" i="1" dirty="0">
                    <a:solidFill>
                      <a:srgbClr val="00B050"/>
                    </a:solidFill>
                  </a:rPr>
                  <a:t>Monitor the Environment; Detect Viruses?</a:t>
                </a:r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 Box 4">
                <a:extLst>
                  <a:ext uri="{FF2B5EF4-FFF2-40B4-BE49-F238E27FC236}">
                    <a16:creationId xmlns:a16="http://schemas.microsoft.com/office/drawing/2014/main" id="{A9CAF34E-4AED-8C03-C48E-C42D83B77B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0107" y="4380345"/>
                <a:ext cx="6330130" cy="5018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39" tIns="42452" rIns="81639" bIns="42452" anchor="ctr">
                <a:spAutoFit/>
              </a:bodyPr>
              <a:lstStyle/>
              <a:p>
                <a:pPr>
                  <a:lnSpc>
                    <a:spcPts val="3240"/>
                  </a:lnSpc>
                </a:pPr>
                <a:r>
                  <a:rPr lang="en-US" sz="3200" b="1" i="1" dirty="0">
                    <a:solidFill>
                      <a:srgbClr val="00B050"/>
                    </a:solidFill>
                  </a:rPr>
                  <a:t>(</a:t>
                </a:r>
                <a:r>
                  <a:rPr lang="en-US" sz="2800" b="1" i="1" dirty="0">
                    <a:solidFill>
                      <a:srgbClr val="00B050"/>
                    </a:solidFill>
                  </a:rPr>
                  <a:t>Original Idea by Dean Aslam in 2012</a:t>
                </a:r>
                <a:r>
                  <a:rPr lang="en-US" sz="3200" b="1" i="1" dirty="0">
                    <a:solidFill>
                      <a:srgbClr val="00B050"/>
                    </a:solidFill>
                  </a:rPr>
                  <a:t>)</a:t>
                </a:r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46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13577</TotalTime>
  <Words>1622</Words>
  <Application>Microsoft Office PowerPoint</Application>
  <PresentationFormat>Widescreen</PresentationFormat>
  <Paragraphs>190</Paragraphs>
  <Slides>23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CIDFont+F2</vt:lpstr>
      <vt:lpstr>CIDFont+F3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Michigan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Aslam, Dean</dc:creator>
  <cp:lastModifiedBy>Aslam, Dean</cp:lastModifiedBy>
  <cp:revision>90</cp:revision>
  <dcterms:created xsi:type="dcterms:W3CDTF">2022-07-25T13:20:38Z</dcterms:created>
  <dcterms:modified xsi:type="dcterms:W3CDTF">2022-08-04T15:17:26Z</dcterms:modified>
</cp:coreProperties>
</file>