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8" r:id="rId2"/>
    <p:sldId id="280" r:id="rId3"/>
    <p:sldId id="856" r:id="rId4"/>
    <p:sldId id="309" r:id="rId5"/>
    <p:sldId id="365" r:id="rId6"/>
    <p:sldId id="836" r:id="rId7"/>
    <p:sldId id="367" r:id="rId8"/>
    <p:sldId id="2311" r:id="rId9"/>
    <p:sldId id="2239" r:id="rId10"/>
    <p:sldId id="2297" r:id="rId11"/>
    <p:sldId id="2308" r:id="rId12"/>
    <p:sldId id="334" r:id="rId13"/>
    <p:sldId id="2300" r:id="rId14"/>
    <p:sldId id="351" r:id="rId15"/>
    <p:sldId id="3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3" autoAdjust="0"/>
    <p:restoredTop sz="87480" autoAdjust="0"/>
  </p:normalViewPr>
  <p:slideViewPr>
    <p:cSldViewPr snapToGrid="0">
      <p:cViewPr varScale="1">
        <p:scale>
          <a:sx n="71" d="100"/>
          <a:sy n="71" d="100"/>
        </p:scale>
        <p:origin x="42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3A20BC-AD1F-4C68-9901-B35ECBFF89F1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2128F-B021-4283-B978-D3B07B82F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750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4829" tIns="47415" rIns="94829" bIns="47415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EE4DD2-470E-4488-8146-16AED6E17966}" type="slidenum">
              <a:rPr lang="en-US" smtClean="0">
                <a:cs typeface="Lucida Sans Unicode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>
              <a:cs typeface="Lucida Sans Unicode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>Unique research in macro, micro and nano technologies in diamond/carbon-nanotubes (CNT) and nanotech education &amp; outreach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097FA1F-8EB3-41D5-89BC-82A721AEA804}" type="datetimeFigureOut">
              <a:rPr lang="en-US" smtClean="0"/>
              <a:pPr>
                <a:defRPr/>
              </a:pPr>
              <a:t>11/18/2022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past and current creative &amp; unique research. During 2000 – 2010, as Assoc. Director of NSF WIMS ERC at UM, I provided center-wide leadership in diamond &amp; CNT and technology/outreach for K-16 serving over 10,000 K-16 learners through Summer/Other Camps world-wide.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72128F-B021-4283-B978-D3B07B82F6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308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technology development dates back 20,000 years. A robotic doll and a wall-climbing robot were developed by my group. Worth noting (a) robotic actress, nurses, patients, and (b) remote controlled beetles.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72128F-B021-4283-B978-D3B07B82F6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42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Examples of very creative technologies developed by others. It is important to show new exciting technologies to K-16 learner.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64D1A-3DE2-402A-9236-B7992D7B9FA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58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 of explanations of dimensions and a creative geartrain using LEGOS. A challenging question by Conrad, a 2</a:t>
            </a:r>
            <a:r>
              <a:rPr lang="en-US" baseline="30000" dirty="0"/>
              <a:t>nd</a:t>
            </a:r>
            <a:r>
              <a:rPr lang="en-US" dirty="0"/>
              <a:t> grader from Okemos Elementary School. Unique K-16 Test-chip suggested by Okemos High School teachers.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72128F-B021-4283-B978-D3B07B82F6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586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 of Computer Switches and a Test-chip using LEGOS are unique and creative.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72128F-B021-4283-B978-D3B07B82F6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031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are examples of  FET (Field Effect Transistors); MOSFET and  FINFET, and a real MOSFET switchable by static charges.  Micro and Nano Fab technologies using diamond.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72128F-B021-4283-B978-D3B07B82F61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160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Miniaturization of MOSFETs and </a:t>
            </a:r>
            <a:r>
              <a:rPr lang="en-US" dirty="0" err="1"/>
              <a:t>FinFETS</a:t>
            </a:r>
            <a:r>
              <a:rPr lang="en-US" dirty="0"/>
              <a:t>. Interestingly, 57 Billion </a:t>
            </a:r>
            <a:r>
              <a:rPr lang="en-US" dirty="0" err="1"/>
              <a:t>FinFETs</a:t>
            </a:r>
            <a:r>
              <a:rPr lang="en-US" dirty="0"/>
              <a:t> in a Microcontroller as compared to 86 Billion Neurons in Human Brain!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72128F-B021-4283-B978-D3B07B82F61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691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large number developed. See this paper for details.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72128F-B021-4283-B978-D3B07B82F61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54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Design Fabrication and Testing LEGO based VDG.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72128F-B021-4283-B978-D3B07B82F61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2243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Maple-Seed Flyer Project at UM and MSU.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72128F-B021-4283-B978-D3B07B82F61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61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4818" tIns="47409" rIns="94818" bIns="47409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EE4DD2-470E-4488-8146-16AED6E17966}" type="slidenum">
              <a:rPr lang="en-US" smtClean="0">
                <a:cs typeface="Lucida Sans Unicode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>
              <a:cs typeface="Lucida Sans Unicode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>Summer Camps, restart camps, advanced projects</a:t>
            </a:r>
          </a:p>
        </p:txBody>
      </p:sp>
    </p:spTree>
    <p:extLst>
      <p:ext uri="{BB962C8B-B14F-4D97-AF65-F5344CB8AC3E}">
        <p14:creationId xmlns:p14="http://schemas.microsoft.com/office/powerpoint/2010/main" val="3082315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6B291-A2CB-6D00-643E-CD776D591F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EC38E4-A265-E998-08F7-638174D183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F3140-57BF-7275-18A5-3250AD173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916FAC-5673-3A1F-517B-56CC05D1C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0B547-791B-C1E1-178C-4C7CB3792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472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052CC-00EE-4DD5-1C62-B6E9790D6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D31AD2-41F6-B2F7-08E3-786A0E4CC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05786-E100-ED28-5FD4-E243FB50D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5C088-D255-8FD7-9023-A7BF95349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6D9B4-E64B-DEB0-6F79-4C78083BD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076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24671-B472-EECA-50FA-721AF317E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C6D89F-5CF4-2B3B-422F-B096E6053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768E1-613C-3DEF-BB33-F552F3C8F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AB7B7-E459-BB46-706B-C459182D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2D6551-D3F1-F7CA-9868-804CF501E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92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63618-4715-3448-B19F-80E86B44E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834DA-0A28-B266-27DE-B0B9A2B772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CA1032-9C1C-5149-9821-79129C125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50FD73-7299-0242-FDE2-E9C7DF75C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6B6D6E-7B2A-AAB4-7C10-32A1DDBF2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6910B9-0057-7C1C-890D-469E5D56F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530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E6FD9-0B94-0E9F-518E-FF13CD6B9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3363E1-0BCD-BFC4-999E-7F8C1EBEF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54281-6CB9-8E1B-65F8-239279B8BA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BF80B1-BCCC-E738-4847-73BEE87AD8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976085-FE4A-26D9-864E-FB84A6D28D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D078D0-8456-4DB7-3A35-07E6EDDEF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13A6E5-63BD-6B3F-AF81-A95443241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BCFB29-01F0-3AED-D1FE-C255EB943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876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76800-6B74-54B0-7477-6BCD1768B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81C6DB-580D-0E93-7476-FE905DB3B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E8C2E-9F87-24EA-33E6-327FF5B25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032C9C-BC21-E1DD-1302-E8670477A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43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1913AE-AC68-F9E2-5BC6-B0E056CF5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430243-AEC7-3F7D-E474-F500714B5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562612-267A-B37E-3C9C-1C121AD99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24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24C76-95A4-1F72-40E3-10F45314D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F7C4B-DC4D-40A2-A61D-ABF21D331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C437C9-07D0-8E8C-9045-1D1EC18903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EB5EBC-958E-741F-303F-0DD3F1F18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BBF02-4056-07DA-DF31-7295DD0C0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17E150-FD30-90F4-4A99-A73164B69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117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263F8-95F7-BC64-9C94-F16D3F55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5B3A4F-6EE1-9D8E-28DB-56FB05922B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A1291-86E0-4825-8295-FE5A17F6F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ADCFE1-12CD-0A52-B431-1FD34EB20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87107D-2E81-3B2E-3A44-A4363F7B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95546-87E7-1F21-0756-56412ECD7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979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C53B2-B0C3-B2AE-9734-13CC76D6D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FDB103-B7C0-5881-395E-B62EB053B3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D0210-87A2-84FC-1F30-8862EF1A6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58B7E-5EC9-5446-75BA-FEB574C60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57901-655B-4685-25AA-228DF9A0E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2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FAB8CB-A0C4-1B00-E8C5-C378FB44EB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917B50-69D2-1B49-A6A2-242476BA2B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4191E-D04A-5FA2-8BE8-40B83F0B7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69F9-0E3D-4C14-9A38-2254DED4ACDB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98454-E58A-8BD9-CB15-A428E20EC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8C45D-620B-B428-FB19-56608F278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19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484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EBA48A-E3B3-4EA9-16C1-34D6D8CC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D03AC-905B-A5C3-6BDC-C7F70DE8CB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AA0EBA-D10E-6E57-33F4-22F7D55CDB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F69F9-0E3D-4C14-9A38-2254DED4ACDB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09E1C-02D1-5B1B-00B2-0D5233435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69F54-ACF4-95B4-E99F-C6FEB6D22E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6E059-6C8B-491D-88E9-62A5B204D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83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rK8w3f8Cks8" TargetMode="External"/><Relationship Id="rId5" Type="http://schemas.openxmlformats.org/officeDocument/2006/relationships/hyperlink" Target="http://www.egr.msu.edu/~aslam" TargetMode="External"/><Relationship Id="rId4" Type="http://schemas.openxmlformats.org/officeDocument/2006/relationships/hyperlink" Target="mailto:aslam@msu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13" Type="http://schemas.openxmlformats.org/officeDocument/2006/relationships/image" Target="../media/image12.png"/><Relationship Id="rId3" Type="http://schemas.microsoft.com/office/2007/relationships/media" Target="../media/media2.wmv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video" Target="../media/media1.mp4"/><Relationship Id="rId16" Type="http://schemas.openxmlformats.org/officeDocument/2006/relationships/image" Target="../media/image15.png"/><Relationship Id="rId1" Type="http://schemas.microsoft.com/office/2007/relationships/media" Target="../media/media1.mp4"/><Relationship Id="rId6" Type="http://schemas.openxmlformats.org/officeDocument/2006/relationships/video" Target="../media/media3.wmv"/><Relationship Id="rId11" Type="http://schemas.openxmlformats.org/officeDocument/2006/relationships/image" Target="../media/image10.png"/><Relationship Id="rId5" Type="http://schemas.microsoft.com/office/2007/relationships/media" Target="../media/media3.wmv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4" Type="http://schemas.openxmlformats.org/officeDocument/2006/relationships/video" Target="../media/media2.wmv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11" Type="http://schemas.openxmlformats.org/officeDocument/2006/relationships/image" Target="../media/image25.pn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ijarcce.com/wp-content/uploads/2022/04/IJARCCE.2022.11416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hyperlink" Target="https://ijarcce.com/wp-content/uploads/2020/06/IJARCCE.2020.9605.pdf" TargetMode="External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jarcce.com/wp-content/uploads/2021/06/IJARCCE.2021.10601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10" Type="http://schemas.openxmlformats.org/officeDocument/2006/relationships/image" Target="../media/image64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5.jpe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deanaslam@gmail.com" TargetMode="External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SC01955"/>
          <p:cNvPicPr>
            <a:picLocks noChangeAspect="1" noChangeArrowheads="1"/>
          </p:cNvPicPr>
          <p:nvPr/>
        </p:nvPicPr>
        <p:blipFill>
          <a:blip r:embed="rId3" cstate="print"/>
          <a:srcRect r="816" b="10776"/>
          <a:stretch>
            <a:fillRect/>
          </a:stretch>
        </p:blipFill>
        <p:spPr bwMode="auto">
          <a:xfrm>
            <a:off x="45720" y="-463070"/>
            <a:ext cx="12100560" cy="680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45720" y="-98706"/>
            <a:ext cx="11823192" cy="59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39" tIns="42452" rIns="81639" bIns="42452" anchor="ctr">
            <a:spAutoFit/>
          </a:bodyPr>
          <a:lstStyle/>
          <a:p>
            <a:pPr algn="ctr" defTabSz="828675">
              <a:lnSpc>
                <a:spcPts val="36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</a:tabLst>
            </a:pPr>
            <a:r>
              <a:rPr lang="en-US" sz="4800" b="1" dirty="0">
                <a:solidFill>
                  <a:schemeClr val="bg1"/>
                </a:solidFill>
              </a:rPr>
              <a:t>Nanotechnology Education and Outreach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6602F84-77BE-E24C-A63E-2A1416161EE9}"/>
              </a:ext>
            </a:extLst>
          </p:cNvPr>
          <p:cNvGrpSpPr/>
          <p:nvPr/>
        </p:nvGrpSpPr>
        <p:grpSpPr>
          <a:xfrm>
            <a:off x="542541" y="1381667"/>
            <a:ext cx="11364841" cy="4689460"/>
            <a:chOff x="335941" y="2048798"/>
            <a:chExt cx="11364841" cy="468946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D4AD25-20F8-2BB4-2CE9-BE166778FBE0}"/>
                </a:ext>
              </a:extLst>
            </p:cNvPr>
            <p:cNvSpPr txBox="1"/>
            <p:nvPr/>
          </p:nvSpPr>
          <p:spPr>
            <a:xfrm>
              <a:off x="7044855" y="2048798"/>
              <a:ext cx="4655927" cy="350865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sz="2400" b="1" i="1" dirty="0">
                  <a:solidFill>
                    <a:srgbClr val="FF0000"/>
                  </a:solidFill>
                </a:rPr>
                <a:t>Abstract:</a:t>
              </a:r>
              <a:r>
                <a:rPr lang="en-US" sz="1900" b="1" i="1" dirty="0">
                  <a:solidFill>
                    <a:schemeClr val="bg1"/>
                  </a:solidFill>
                </a:rPr>
                <a:t> </a:t>
              </a:r>
              <a:r>
                <a:rPr lang="en-US" b="1" i="1" dirty="0">
                  <a:solidFill>
                    <a:schemeClr val="bg1"/>
                  </a:solidFill>
                </a:rPr>
                <a:t>This talk for the first time provides creative ideas for ‘</a:t>
              </a:r>
              <a:r>
                <a:rPr lang="en-US" b="1" i="1" dirty="0">
                  <a:solidFill>
                    <a:srgbClr val="FFFF00"/>
                  </a:solidFill>
                </a:rPr>
                <a:t>Nanotechnology Education and Outreach</a:t>
              </a:r>
              <a:r>
                <a:rPr lang="en-US" b="1" i="1" dirty="0">
                  <a:solidFill>
                    <a:schemeClr val="bg1"/>
                  </a:solidFill>
                </a:rPr>
                <a:t>’. Using examples of (a) Nanotechnology  concepts and (b) </a:t>
              </a:r>
              <a:r>
                <a:rPr lang="en-US" b="1" i="1" dirty="0">
                  <a:solidFill>
                    <a:srgbClr val="FFFF00"/>
                  </a:solidFill>
                </a:rPr>
                <a:t>mind-controlled LEGO robots</a:t>
              </a:r>
              <a:r>
                <a:rPr lang="en-US" b="1" i="1" dirty="0">
                  <a:solidFill>
                    <a:schemeClr val="bg1"/>
                  </a:solidFill>
                </a:rPr>
                <a:t>, this talk, for the first time, generates new ideas for education and outreach.  For example, how  the number of </a:t>
              </a:r>
              <a:r>
                <a:rPr lang="en-US" b="1" i="1" dirty="0">
                  <a:solidFill>
                    <a:srgbClr val="FFFF00"/>
                  </a:solidFill>
                </a:rPr>
                <a:t>transistors in a microcontroller </a:t>
              </a:r>
              <a:r>
                <a:rPr lang="en-US" b="1" i="1" dirty="0">
                  <a:solidFill>
                    <a:schemeClr val="bg1"/>
                  </a:solidFill>
                </a:rPr>
                <a:t>in 2020 compares to number of </a:t>
              </a:r>
              <a:r>
                <a:rPr lang="en-US" b="1" i="1" dirty="0">
                  <a:solidFill>
                    <a:srgbClr val="FFFF00"/>
                  </a:solidFill>
                </a:rPr>
                <a:t>neurons in the  human brain</a:t>
              </a:r>
              <a:r>
                <a:rPr lang="en-US" b="1" i="1" dirty="0">
                  <a:solidFill>
                    <a:schemeClr val="bg1"/>
                  </a:solidFill>
                </a:rPr>
                <a:t>? This K-16 Outreach, that served </a:t>
              </a:r>
              <a:r>
                <a:rPr lang="en-US" b="1" i="1" dirty="0">
                  <a:solidFill>
                    <a:srgbClr val="FFFF00"/>
                  </a:solidFill>
                </a:rPr>
                <a:t>over 10,000 learners worldwide during 2001 – 2015</a:t>
              </a:r>
              <a:r>
                <a:rPr lang="en-US" b="1" i="1" dirty="0">
                  <a:solidFill>
                    <a:schemeClr val="bg1"/>
                  </a:solidFill>
                </a:rPr>
                <a:t>, will be restarted in January 2023.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3157CCE-FBE1-074A-CC78-2EE0CBD3D054}"/>
                </a:ext>
              </a:extLst>
            </p:cNvPr>
            <p:cNvSpPr txBox="1"/>
            <p:nvPr/>
          </p:nvSpPr>
          <p:spPr>
            <a:xfrm>
              <a:off x="335941" y="3383493"/>
              <a:ext cx="5420577" cy="335476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  <a:latin typeface="Calibri" panose="020F0502020204030204" pitchFamily="34" charset="0"/>
                </a:rPr>
                <a:t>Dean Aslam’s UNIQUE RESEARCH: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S</a:t>
              </a:r>
              <a:r>
                <a:rPr lang="en-US" sz="1600" b="1" i="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</a:rPr>
                <a:t>ingle-material MEMS 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Micro- and Nano-fabrication Technologies for Polycrystalline Diamond (Poly-C) &amp; Carbon Nanotubes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 Cognitive Mind-controlled Lego Robots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US" sz="1600" b="1" i="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</a:rPr>
                <a:t>Poly-C </a:t>
              </a:r>
              <a:r>
                <a:rPr lang="en-US" sz="1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P</a:t>
              </a:r>
              <a:r>
                <a:rPr lang="en-US" sz="1600" b="1" i="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</a:rPr>
                <a:t>iezoresistive </a:t>
              </a:r>
              <a:r>
                <a:rPr lang="en-US" sz="1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S</a:t>
              </a:r>
              <a:r>
                <a:rPr lang="en-US" sz="1600" b="1" i="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</a:rPr>
                <a:t>ensors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US" sz="1600" b="1" i="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</a:rPr>
                <a:t>Biochemical </a:t>
              </a:r>
              <a:r>
                <a:rPr lang="en-US" sz="1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N</a:t>
              </a:r>
              <a:r>
                <a:rPr lang="en-US" sz="1600" b="1" i="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</a:rPr>
                <a:t>ano-sensors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US" sz="1600" b="1" i="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</a:rPr>
                <a:t>Poly-C RFMEMS Micro and Nano </a:t>
              </a:r>
              <a:r>
                <a:rPr lang="en-US" sz="1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R</a:t>
              </a:r>
              <a:r>
                <a:rPr lang="en-US" sz="1600" b="1" i="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</a:rPr>
                <a:t>esonators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US" sz="1600" b="1" i="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</a:rPr>
                <a:t>CNT growth in Micro-Gas Chromatograph Channels 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US" sz="1600" b="1" i="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</a:rPr>
                <a:t>Poly-C BioMEMS (Cochlear &amp; Neural Probes)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US" sz="1600" b="1" i="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</a:rPr>
                <a:t>Single-Material MEMS Packaging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Neural Concepts Applied to Self-Learning</a:t>
              </a:r>
              <a:endParaRPr lang="en-US" sz="16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endParaRPr>
            </a:p>
            <a:p>
              <a:r>
                <a:rPr lang="en-US" b="1" dirty="0">
                  <a:solidFill>
                    <a:srgbClr val="00B050"/>
                  </a:solidFill>
                  <a:latin typeface="Calibri" panose="020F0502020204030204" pitchFamily="34" charset="0"/>
                </a:rPr>
                <a:t>THIS TALK: See Abstract on Right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74D636CD-1087-D35E-EAE7-A471EE1E9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541" y="620142"/>
            <a:ext cx="5702412" cy="19389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99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Dean M Aslam, Ph.D. 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99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Professor Emeritus, Michigan State U 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99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aslam@msu.edu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99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  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inherit"/>
                <a:cs typeface="Arial" panose="020B0604020202020204" pitchFamily="34" charset="0"/>
                <a:hlinkClick r:id="rId5"/>
              </a:rPr>
              <a:t>www.egr.msu.edu/~aslam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dirty="0">
                <a:solidFill>
                  <a:srgbClr val="009900"/>
                </a:solidFill>
                <a:cs typeface="Arial" panose="020B0604020202020204" pitchFamily="34" charset="0"/>
              </a:rPr>
              <a:t>Adjunct Professor,</a:t>
            </a:r>
            <a:r>
              <a:rPr lang="en-US" altLang="en-US" b="1" dirty="0">
                <a:solidFill>
                  <a:srgbClr val="009900"/>
                </a:solidFill>
                <a:cs typeface="Arial" panose="020B0604020202020204" pitchFamily="34" charset="0"/>
              </a:rPr>
              <a:t> Roswell Cancer Institute (</a:t>
            </a:r>
            <a:r>
              <a:rPr lang="en-US" altLang="en-US" dirty="0">
                <a:solidFill>
                  <a:srgbClr val="0C88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Dean.Aslam@RoswellPark.org) </a:t>
            </a:r>
            <a:endParaRPr lang="en-US" altLang="en-US" dirty="0">
              <a:solidFill>
                <a:srgbClr val="222222"/>
              </a:solidFill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99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Member of National Academy of Inventors (NAI)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1" u="none" strike="noStrike" cap="none" normalizeH="0" baseline="0" dirty="0">
                <a:ln>
                  <a:noFill/>
                </a:ln>
                <a:solidFill>
                  <a:srgbClr val="6FC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NAI Webinar</a:t>
            </a:r>
            <a:r>
              <a:rPr kumimoji="0" lang="en-US" altLang="en-US" b="1" i="1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https://www.youtube.com/watch?v=rK8w3f8Cks8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A75CFE9-83B1-2397-F1C7-38AF493AE4D5}"/>
              </a:ext>
            </a:extLst>
          </p:cNvPr>
          <p:cNvSpPr txBox="1"/>
          <p:nvPr/>
        </p:nvSpPr>
        <p:spPr>
          <a:xfrm>
            <a:off x="2007059" y="50141"/>
            <a:ext cx="87232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i="1" dirty="0">
                <a:solidFill>
                  <a:srgbClr val="7030A0"/>
                </a:solidFill>
                <a:latin typeface="Calibri" panose="020F0502020204030204" pitchFamily="34" charset="0"/>
              </a:rPr>
              <a:t>Dean Aslam’s Past &amp; Current Research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978412-654D-2DFF-203A-7F1C188B3883}"/>
              </a:ext>
            </a:extLst>
          </p:cNvPr>
          <p:cNvSpPr txBox="1"/>
          <p:nvPr/>
        </p:nvSpPr>
        <p:spPr>
          <a:xfrm>
            <a:off x="214355" y="634916"/>
            <a:ext cx="6456790" cy="593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  <a:spcAft>
                <a:spcPts val="1200"/>
              </a:spcAft>
            </a:pP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</a:rPr>
              <a:t>CREATIVE/UNIQUE RESEARCH:</a:t>
            </a:r>
          </a:p>
          <a:p>
            <a:pPr>
              <a:lnSpc>
                <a:spcPts val="2000"/>
              </a:lnSpc>
            </a:pPr>
            <a:r>
              <a:rPr lang="en-US" sz="2800" b="1" i="1" dirty="0">
                <a:solidFill>
                  <a:srgbClr val="7030A0"/>
                </a:solidFill>
                <a:latin typeface="Calibri" panose="020F0502020204030204" pitchFamily="34" charset="0"/>
              </a:rPr>
              <a:t>Past:</a:t>
            </a:r>
            <a:r>
              <a:rPr lang="en-US" sz="2800" b="1" i="1" dirty="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</a:rPr>
              <a:t>Supported By NSF-Funded WIMS ERC (See Picture on Right); Dean Aslam Provided Center-wide Leadership in K-16 Education/Outreach and Diamond MEMS/BioMEMS</a:t>
            </a:r>
          </a:p>
          <a:p>
            <a:pPr marL="228600" indent="-2286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S</a:t>
            </a: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ingle-material MEMS </a:t>
            </a:r>
          </a:p>
          <a:p>
            <a:pPr marL="228600" indent="-2286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Micro- and Nano-fabrication Technologies for Diamond (Poly-C) &amp; Carbon Nanotubes</a:t>
            </a:r>
          </a:p>
          <a:p>
            <a:pPr marL="228600" indent="-2286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 Cognitive Mind-controlled Lego Robots. </a:t>
            </a:r>
          </a:p>
          <a:p>
            <a:pPr marL="228600" indent="-2286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Poly-C 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P</a:t>
            </a: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iezo-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S</a:t>
            </a: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ensors, </a:t>
            </a:r>
          </a:p>
          <a:p>
            <a:pPr marL="228600" indent="-2286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Biochemical 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N</a:t>
            </a: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ano-sensors, </a:t>
            </a:r>
          </a:p>
          <a:p>
            <a:pPr marL="228600" indent="-2286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Poly-C RFMEMS Micro and Nano 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R</a:t>
            </a: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esonators</a:t>
            </a:r>
          </a:p>
          <a:p>
            <a:pPr marL="228600" indent="-2286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CNT growth in Micro-Gas Chromatograph Channels </a:t>
            </a:r>
          </a:p>
          <a:p>
            <a:pPr marL="228600" indent="-2286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Poly-C Cochlear &amp; Neural Probes</a:t>
            </a:r>
          </a:p>
          <a:p>
            <a:pPr marL="228600" indent="-2286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Single-Material MEMS Packaging</a:t>
            </a:r>
          </a:p>
          <a:p>
            <a:r>
              <a:rPr lang="en-US" sz="2800" b="1" i="1" dirty="0">
                <a:solidFill>
                  <a:srgbClr val="7030A0"/>
                </a:solidFill>
                <a:latin typeface="Calibri" panose="020F0502020204030204" pitchFamily="34" charset="0"/>
              </a:rPr>
              <a:t>Current:</a:t>
            </a:r>
            <a:r>
              <a:rPr lang="en-US" sz="2000" b="1" i="1" dirty="0"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en-US" sz="2000" b="1" i="1" dirty="0">
                <a:solidFill>
                  <a:srgbClr val="00B050"/>
                </a:solidFill>
                <a:latin typeface="Calibri" panose="020F0502020204030204" pitchFamily="34" charset="0"/>
              </a:rPr>
              <a:t>Neural Concepts Applied to Self-Study</a:t>
            </a:r>
          </a:p>
          <a:p>
            <a:pPr marL="228600" indent="-2286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Self-Learning, Cancer Survivor Self-Study, ADD, ADHD, Narcissism, etc.</a:t>
            </a:r>
          </a:p>
          <a:p>
            <a:pPr marL="228600" indent="-2286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Self-Study of Stress, Anxiety, Neural Problems, Stress by Cancer Survivors</a:t>
            </a:r>
          </a:p>
          <a:p>
            <a:pPr marL="228600" indent="-2286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Micro and Nano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Outreach Using Cognitive Mind-controlled Lego Robots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8A2D55D-CF52-1250-49D4-B097ACDF7E9A}"/>
              </a:ext>
            </a:extLst>
          </p:cNvPr>
          <p:cNvGrpSpPr/>
          <p:nvPr/>
        </p:nvGrpSpPr>
        <p:grpSpPr>
          <a:xfrm>
            <a:off x="6869927" y="788639"/>
            <a:ext cx="4659466" cy="5321937"/>
            <a:chOff x="6181284" y="812115"/>
            <a:chExt cx="4953165" cy="5595582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290C1F8-762A-EEE5-E86D-FF7DA2888C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81284" y="812115"/>
              <a:ext cx="4736246" cy="3296731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F6F58DD-B949-BCF0-D76E-D4DC66F85C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5298" t="17431" r="53861" b="62792"/>
            <a:stretch/>
          </p:blipFill>
          <p:spPr>
            <a:xfrm>
              <a:off x="6480312" y="3994477"/>
              <a:ext cx="1900362" cy="2413220"/>
            </a:xfrm>
            <a:prstGeom prst="rect">
              <a:avLst/>
            </a:prstGeom>
          </p:spPr>
        </p:pic>
        <p:sp>
          <p:nvSpPr>
            <p:cNvPr id="4" name="Arrow: Left 3">
              <a:extLst>
                <a:ext uri="{FF2B5EF4-FFF2-40B4-BE49-F238E27FC236}">
                  <a16:creationId xmlns:a16="http://schemas.microsoft.com/office/drawing/2014/main" id="{D899E897-2AC6-27A8-6F19-AEA1E5F3919F}"/>
                </a:ext>
              </a:extLst>
            </p:cNvPr>
            <p:cNvSpPr/>
            <p:nvPr/>
          </p:nvSpPr>
          <p:spPr>
            <a:xfrm rot="17863650">
              <a:off x="6463200" y="2865040"/>
              <a:ext cx="2319634" cy="150385"/>
            </a:xfrm>
            <a:prstGeom prst="leftArrow">
              <a:avLst>
                <a:gd name="adj1" fmla="val 78162"/>
                <a:gd name="adj2" fmla="val 50000"/>
              </a:avLst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42E5E18-B39E-C1A9-0692-187AAA85C9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7686" t="59119" r="3114"/>
            <a:stretch/>
          </p:blipFill>
          <p:spPr>
            <a:xfrm>
              <a:off x="8549406" y="2761100"/>
              <a:ext cx="2585043" cy="18765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159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id="{6B54F3BF-437C-C3C8-A6A9-50AC00A4C3B0}"/>
              </a:ext>
            </a:extLst>
          </p:cNvPr>
          <p:cNvSpPr txBox="1"/>
          <p:nvPr/>
        </p:nvSpPr>
        <p:spPr>
          <a:xfrm>
            <a:off x="558730" y="332107"/>
            <a:ext cx="2448314" cy="996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History of Technology</a:t>
            </a:r>
            <a:endParaRPr lang="en-US" sz="3600" dirty="0">
              <a:solidFill>
                <a:srgbClr val="00B050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A0F6BAD-7220-1662-DFD8-0ADE4D129966}"/>
              </a:ext>
            </a:extLst>
          </p:cNvPr>
          <p:cNvGrpSpPr/>
          <p:nvPr/>
        </p:nvGrpSpPr>
        <p:grpSpPr>
          <a:xfrm>
            <a:off x="1931439" y="371786"/>
            <a:ext cx="9092445" cy="6114427"/>
            <a:chOff x="1549777" y="411816"/>
            <a:chExt cx="9092445" cy="6114427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F9DC664-2B05-42FF-92E6-943CC5F22843}"/>
                </a:ext>
              </a:extLst>
            </p:cNvPr>
            <p:cNvGrpSpPr/>
            <p:nvPr/>
          </p:nvGrpSpPr>
          <p:grpSpPr>
            <a:xfrm>
              <a:off x="1549777" y="411816"/>
              <a:ext cx="9092445" cy="6114427"/>
              <a:chOff x="-289968" y="-22850"/>
              <a:chExt cx="3594930" cy="3490292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11BCD1A8-DEE7-4EC9-8F23-8769B944998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553" t="4655" r="24034" b="4706"/>
              <a:stretch/>
            </p:blipFill>
            <p:spPr bwMode="auto">
              <a:xfrm>
                <a:off x="2421802" y="153909"/>
                <a:ext cx="671830" cy="753110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2030B745-C54B-40F3-BD15-6D078F51CE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9968" y="841973"/>
                <a:ext cx="3297328" cy="2625469"/>
              </a:xfrm>
              <a:prstGeom prst="rect">
                <a:avLst/>
              </a:prstGeom>
              <a:noFill/>
            </p:spPr>
          </p:pic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57CAA88-7939-4EC6-9CF8-4540750FACB4}"/>
                  </a:ext>
                </a:extLst>
              </p:cNvPr>
              <p:cNvSpPr/>
              <p:nvPr/>
            </p:nvSpPr>
            <p:spPr>
              <a:xfrm>
                <a:off x="226337" y="0"/>
                <a:ext cx="464185" cy="103505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>
                  <a:lnSpc>
                    <a:spcPts val="700"/>
                  </a:lnSpc>
                </a:pPr>
                <a:r>
                  <a:rPr lang="en-US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Year 2015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9150297-FD9A-4374-8976-EE9026E7ED83}"/>
                  </a:ext>
                </a:extLst>
              </p:cNvPr>
              <p:cNvSpPr/>
              <p:nvPr/>
            </p:nvSpPr>
            <p:spPr>
              <a:xfrm>
                <a:off x="964194" y="9054"/>
                <a:ext cx="464658" cy="103943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>
                  <a:lnSpc>
                    <a:spcPts val="700"/>
                  </a:lnSpc>
                </a:pPr>
                <a:r>
                  <a:rPr lang="en-US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Year 2017</a:t>
                </a: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1B99995-1484-4F43-9D07-94698BA2B9B6}"/>
                  </a:ext>
                </a:extLst>
              </p:cNvPr>
              <p:cNvSpPr/>
              <p:nvPr/>
            </p:nvSpPr>
            <p:spPr>
              <a:xfrm>
                <a:off x="2544024" y="40741"/>
                <a:ext cx="464185" cy="103505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>
                  <a:lnSpc>
                    <a:spcPts val="700"/>
                  </a:lnSpc>
                </a:pPr>
                <a:r>
                  <a:rPr lang="en-US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Year 2019</a:t>
                </a:r>
              </a:p>
            </p:txBody>
          </p:sp>
          <p:sp>
            <p:nvSpPr>
              <p:cNvPr id="9" name="Arrow: Right 8">
                <a:extLst>
                  <a:ext uri="{FF2B5EF4-FFF2-40B4-BE49-F238E27FC236}">
                    <a16:creationId xmlns:a16="http://schemas.microsoft.com/office/drawing/2014/main" id="{07E91926-0942-4324-99D9-059F65C02A44}"/>
                  </a:ext>
                </a:extLst>
              </p:cNvPr>
              <p:cNvSpPr/>
              <p:nvPr/>
            </p:nvSpPr>
            <p:spPr>
              <a:xfrm>
                <a:off x="466464" y="2829134"/>
                <a:ext cx="117274" cy="45623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0" name="Arrow: Right 9">
                <a:extLst>
                  <a:ext uri="{FF2B5EF4-FFF2-40B4-BE49-F238E27FC236}">
                    <a16:creationId xmlns:a16="http://schemas.microsoft.com/office/drawing/2014/main" id="{00631BCF-2C9F-48B5-A86C-97784AEBBA07}"/>
                  </a:ext>
                </a:extLst>
              </p:cNvPr>
              <p:cNvSpPr/>
              <p:nvPr/>
            </p:nvSpPr>
            <p:spPr>
              <a:xfrm>
                <a:off x="1502063" y="2820155"/>
                <a:ext cx="117274" cy="45623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1" name="Arrow: Right 10">
                <a:extLst>
                  <a:ext uri="{FF2B5EF4-FFF2-40B4-BE49-F238E27FC236}">
                    <a16:creationId xmlns:a16="http://schemas.microsoft.com/office/drawing/2014/main" id="{53212812-6F2A-44B8-89B6-4B1C372E5A22}"/>
                  </a:ext>
                </a:extLst>
              </p:cNvPr>
              <p:cNvSpPr/>
              <p:nvPr/>
            </p:nvSpPr>
            <p:spPr>
              <a:xfrm>
                <a:off x="2149903" y="2806323"/>
                <a:ext cx="117274" cy="45623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Arrow: Right 11">
                <a:extLst>
                  <a:ext uri="{FF2B5EF4-FFF2-40B4-BE49-F238E27FC236}">
                    <a16:creationId xmlns:a16="http://schemas.microsoft.com/office/drawing/2014/main" id="{C076C5AA-8D17-43A9-AA44-C30F08F1D079}"/>
                  </a:ext>
                </a:extLst>
              </p:cNvPr>
              <p:cNvSpPr/>
              <p:nvPr/>
            </p:nvSpPr>
            <p:spPr>
              <a:xfrm rot="16200000">
                <a:off x="2557133" y="2298871"/>
                <a:ext cx="222205" cy="48453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3" name="Arrow: Right 12">
                <a:extLst>
                  <a:ext uri="{FF2B5EF4-FFF2-40B4-BE49-F238E27FC236}">
                    <a16:creationId xmlns:a16="http://schemas.microsoft.com/office/drawing/2014/main" id="{9A5FCE3A-965C-4C18-B3AE-66A39A0B1EFC}"/>
                  </a:ext>
                </a:extLst>
              </p:cNvPr>
              <p:cNvSpPr/>
              <p:nvPr/>
            </p:nvSpPr>
            <p:spPr>
              <a:xfrm rot="10800000">
                <a:off x="2234793" y="1656808"/>
                <a:ext cx="117274" cy="45623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4" name="Arrow: Right 13">
                <a:extLst>
                  <a:ext uri="{FF2B5EF4-FFF2-40B4-BE49-F238E27FC236}">
                    <a16:creationId xmlns:a16="http://schemas.microsoft.com/office/drawing/2014/main" id="{EE067724-AA00-4C84-8FAA-F2243DF996E9}"/>
                  </a:ext>
                </a:extLst>
              </p:cNvPr>
              <p:cNvSpPr/>
              <p:nvPr/>
            </p:nvSpPr>
            <p:spPr>
              <a:xfrm rot="10800000">
                <a:off x="1412056" y="1617563"/>
                <a:ext cx="117274" cy="45623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5" name="Arrow: Right 14">
                <a:extLst>
                  <a:ext uri="{FF2B5EF4-FFF2-40B4-BE49-F238E27FC236}">
                    <a16:creationId xmlns:a16="http://schemas.microsoft.com/office/drawing/2014/main" id="{F6DF0799-657C-4180-9026-8C613D56D753}"/>
                  </a:ext>
                </a:extLst>
              </p:cNvPr>
              <p:cNvSpPr/>
              <p:nvPr/>
            </p:nvSpPr>
            <p:spPr>
              <a:xfrm>
                <a:off x="814811" y="457200"/>
                <a:ext cx="117274" cy="45623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Arrow: Right 15">
                <a:extLst>
                  <a:ext uri="{FF2B5EF4-FFF2-40B4-BE49-F238E27FC236}">
                    <a16:creationId xmlns:a16="http://schemas.microsoft.com/office/drawing/2014/main" id="{87256628-7F94-42CA-A0FE-6E3DFDF862F3}"/>
                  </a:ext>
                </a:extLst>
              </p:cNvPr>
              <p:cNvSpPr/>
              <p:nvPr/>
            </p:nvSpPr>
            <p:spPr>
              <a:xfrm>
                <a:off x="1597937" y="479834"/>
                <a:ext cx="117274" cy="45623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Arrow: Right 16">
                <a:extLst>
                  <a:ext uri="{FF2B5EF4-FFF2-40B4-BE49-F238E27FC236}">
                    <a16:creationId xmlns:a16="http://schemas.microsoft.com/office/drawing/2014/main" id="{0C43B6B0-92F7-40D4-836F-FF39D29E934D}"/>
                  </a:ext>
                </a:extLst>
              </p:cNvPr>
              <p:cNvSpPr/>
              <p:nvPr/>
            </p:nvSpPr>
            <p:spPr>
              <a:xfrm rot="16200000">
                <a:off x="393826" y="841972"/>
                <a:ext cx="117449" cy="45555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8" name="Arrow: Right 17">
                <a:extLst>
                  <a:ext uri="{FF2B5EF4-FFF2-40B4-BE49-F238E27FC236}">
                    <a16:creationId xmlns:a16="http://schemas.microsoft.com/office/drawing/2014/main" id="{10BC1C10-FA3A-4436-8361-C050C19DCA01}"/>
                  </a:ext>
                </a:extLst>
              </p:cNvPr>
              <p:cNvSpPr/>
              <p:nvPr/>
            </p:nvSpPr>
            <p:spPr>
              <a:xfrm rot="10800000">
                <a:off x="647956" y="1617563"/>
                <a:ext cx="117274" cy="45623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BD4454BE-0CEE-458D-8633-97A5A83AB2E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480" r="15806" b="42636"/>
              <a:stretch/>
            </p:blipFill>
            <p:spPr bwMode="auto">
              <a:xfrm>
                <a:off x="190123" y="153909"/>
                <a:ext cx="598170" cy="6407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AD817017-3E1D-46D9-8DB6-B59C83E8AD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1561" y="190123"/>
                <a:ext cx="607695" cy="594995"/>
              </a:xfrm>
              <a:prstGeom prst="rect">
                <a:avLst/>
              </a:prstGeom>
            </p:spPr>
          </p:pic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29EDAA36-485F-4CEE-A112-07BFC36F4ED1}"/>
                  </a:ext>
                </a:extLst>
              </p:cNvPr>
              <p:cNvSpPr/>
              <p:nvPr/>
            </p:nvSpPr>
            <p:spPr>
              <a:xfrm>
                <a:off x="1225047" y="187156"/>
                <a:ext cx="388071" cy="167958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en-US" b="1" dirty="0">
                    <a:latin typeface="Arial" panose="020B0604020202020204" pitchFamily="34" charset="0"/>
                    <a:ea typeface="Calibri" panose="020F0502020204030204" pitchFamily="34" charset="0"/>
                  </a:rPr>
                  <a:t>Pediatric Patient</a:t>
                </a:r>
                <a:endParaRPr lang="en-US" sz="4000" dirty="0"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5EDD19C-2E8F-4E29-BF07-A99F71E4F095}"/>
                  </a:ext>
                </a:extLst>
              </p:cNvPr>
              <p:cNvSpPr/>
              <p:nvPr/>
            </p:nvSpPr>
            <p:spPr>
              <a:xfrm>
                <a:off x="2817917" y="378311"/>
                <a:ext cx="487045" cy="208280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en-US" sz="1600" b="1" dirty="0">
                    <a:latin typeface="Arial" panose="020B0604020202020204" pitchFamily="34" charset="0"/>
                    <a:ea typeface="Calibri" panose="020F0502020204030204" pitchFamily="34" charset="0"/>
                  </a:rPr>
                  <a:t>Humanoid Robot</a:t>
                </a:r>
                <a:endParaRPr lang="en-US" sz="3600" dirty="0"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3EFAEC3-F572-4C59-8519-60D113CE52B5}"/>
                  </a:ext>
                </a:extLst>
              </p:cNvPr>
              <p:cNvSpPr/>
              <p:nvPr/>
            </p:nvSpPr>
            <p:spPr>
              <a:xfrm>
                <a:off x="525101" y="620163"/>
                <a:ext cx="365509" cy="153710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>
                  <a:lnSpc>
                    <a:spcPts val="1700"/>
                  </a:lnSpc>
                </a:pPr>
                <a:r>
                  <a:rPr lang="en-US" sz="1600" b="1" dirty="0">
                    <a:latin typeface="Arial" panose="020B0604020202020204" pitchFamily="34" charset="0"/>
                    <a:ea typeface="Calibri" panose="020F0502020204030204" pitchFamily="34" charset="0"/>
                  </a:rPr>
                  <a:t>Robotic Nurse</a:t>
                </a:r>
                <a:endParaRPr lang="en-US" sz="3600" dirty="0"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6FB226BC-83F3-4153-8CBF-A8CD1813C2C1}"/>
                  </a:ext>
                </a:extLst>
              </p:cNvPr>
              <p:cNvGrpSpPr/>
              <p:nvPr/>
            </p:nvGrpSpPr>
            <p:grpSpPr>
              <a:xfrm>
                <a:off x="1629624" y="131275"/>
                <a:ext cx="832259" cy="619125"/>
                <a:chOff x="0" y="0"/>
                <a:chExt cx="832259" cy="619125"/>
              </a:xfrm>
            </p:grpSpPr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3D0AEE4F-4469-4F17-BD2A-C1A037C5E3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637" r="21027" b="44058"/>
                <a:stretch/>
              </p:blipFill>
              <p:spPr bwMode="auto">
                <a:xfrm>
                  <a:off x="135802" y="0"/>
                  <a:ext cx="650875" cy="61912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5303A02B-ED43-46BC-A3D8-9F8B73B7B318}"/>
                    </a:ext>
                  </a:extLst>
                </p:cNvPr>
                <p:cNvSpPr/>
                <p:nvPr/>
              </p:nvSpPr>
              <p:spPr>
                <a:xfrm>
                  <a:off x="0" y="434566"/>
                  <a:ext cx="315747" cy="13636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>
                  <a:noAutofit/>
                </a:bodyPr>
                <a:lstStyle/>
                <a:p>
                  <a:pPr>
                    <a:lnSpc>
                      <a:spcPts val="500"/>
                    </a:lnSpc>
                  </a:pPr>
                  <a:r>
                    <a:rPr lang="en-US" sz="500" b="1">
                      <a:solidFill>
                        <a:srgbClr val="0070C0"/>
                      </a:solidFill>
                      <a:latin typeface="Arial" panose="020B0604020202020204" pitchFamily="34" charset="0"/>
                      <a:ea typeface="Calibri" panose="020F0502020204030204" pitchFamily="34" charset="0"/>
                    </a:rPr>
                    <a:t>Electrode in brain</a:t>
                  </a:r>
                  <a:endParaRPr lang="en-US" sz="1200">
                    <a:latin typeface="Times New Roman" panose="02020603050405020304" pitchFamily="18" charset="0"/>
                    <a:ea typeface="Calibri" panose="020F0502020204030204" pitchFamily="34" charset="0"/>
                  </a:endParaRPr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29310946-701C-46C5-96F7-35AD39E5D862}"/>
                    </a:ext>
                  </a:extLst>
                </p:cNvPr>
                <p:cNvSpPr/>
                <p:nvPr/>
              </p:nvSpPr>
              <p:spPr>
                <a:xfrm>
                  <a:off x="479834" y="4527"/>
                  <a:ext cx="352425" cy="14478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>
                  <a:noAutofit/>
                </a:bodyPr>
                <a:lstStyle/>
                <a:p>
                  <a:pPr>
                    <a:lnSpc>
                      <a:spcPts val="400"/>
                    </a:lnSpc>
                  </a:pPr>
                  <a:r>
                    <a:rPr lang="en-US" sz="500" b="1">
                      <a:solidFill>
                        <a:srgbClr val="FF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</a:rPr>
                    <a:t>  </a:t>
                  </a:r>
                  <a:r>
                    <a:rPr lang="en-US" sz="500" b="1">
                      <a:solidFill>
                        <a:srgbClr val="0070C0"/>
                      </a:solidFill>
                      <a:latin typeface="Arial" panose="020B0604020202020204" pitchFamily="34" charset="0"/>
                      <a:ea typeface="Calibri" panose="020F0502020204030204" pitchFamily="34" charset="0"/>
                    </a:rPr>
                    <a:t>Electrode   at dorsal thorax</a:t>
                  </a:r>
                  <a:endParaRPr lang="en-US" sz="1200">
                    <a:latin typeface="Times New Roman" panose="02020603050405020304" pitchFamily="18" charset="0"/>
                    <a:ea typeface="Calibri" panose="020F0502020204030204" pitchFamily="34" charset="0"/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2CC0E5E5-D56E-4991-84B9-9D0CC71D6E15}"/>
                    </a:ext>
                  </a:extLst>
                </p:cNvPr>
                <p:cNvSpPr/>
                <p:nvPr/>
              </p:nvSpPr>
              <p:spPr>
                <a:xfrm>
                  <a:off x="258024" y="13580"/>
                  <a:ext cx="262255" cy="4508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>
                  <a:noAutofit/>
                </a:bodyPr>
                <a:lstStyle/>
                <a:p>
                  <a:pPr>
                    <a:lnSpc>
                      <a:spcPts val="400"/>
                    </a:lnSpc>
                  </a:pPr>
                  <a:r>
                    <a:rPr lang="en-US" sz="500" b="1">
                      <a:solidFill>
                        <a:srgbClr val="0070C0"/>
                      </a:solidFill>
                      <a:latin typeface="Arial" panose="020B0604020202020204" pitchFamily="34" charset="0"/>
                      <a:ea typeface="Calibri" panose="020F0502020204030204" pitchFamily="34" charset="0"/>
                    </a:rPr>
                    <a:t>Battery</a:t>
                  </a:r>
                  <a:endParaRPr lang="en-US" sz="1200">
                    <a:latin typeface="Times New Roman" panose="02020603050405020304" pitchFamily="18" charset="0"/>
                    <a:ea typeface="Calibri" panose="020F0502020204030204" pitchFamily="34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C75FFEED-F900-423F-92F8-6FE74245F182}"/>
                    </a:ext>
                  </a:extLst>
                </p:cNvPr>
                <p:cNvSpPr/>
                <p:nvPr/>
              </p:nvSpPr>
              <p:spPr>
                <a:xfrm>
                  <a:off x="31687" y="49794"/>
                  <a:ext cx="307975" cy="9461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>
                  <a:noAutofit/>
                </a:bodyPr>
                <a:lstStyle/>
                <a:p>
                  <a:pPr>
                    <a:lnSpc>
                      <a:spcPts val="400"/>
                    </a:lnSpc>
                  </a:pPr>
                  <a:r>
                    <a:rPr lang="en-US" sz="500" b="1">
                      <a:solidFill>
                        <a:srgbClr val="0070C0"/>
                      </a:solidFill>
                      <a:latin typeface="Arial" panose="020B0604020202020204" pitchFamily="34" charset="0"/>
                      <a:ea typeface="Calibri" panose="020F0502020204030204" pitchFamily="34" charset="0"/>
                    </a:rPr>
                    <a:t>Micro-controller</a:t>
                  </a:r>
                  <a:endParaRPr lang="en-US" sz="1200">
                    <a:latin typeface="Times New Roman" panose="02020603050405020304" pitchFamily="18" charset="0"/>
                    <a:ea typeface="Calibri" panose="020F0502020204030204" pitchFamily="34" charset="0"/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8382A30B-9AD7-473A-90D6-475B2DF53868}"/>
                    </a:ext>
                  </a:extLst>
                </p:cNvPr>
                <p:cNvSpPr/>
                <p:nvPr/>
              </p:nvSpPr>
              <p:spPr>
                <a:xfrm>
                  <a:off x="384772" y="506994"/>
                  <a:ext cx="406349" cy="10864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>
                  <a:noAutofit/>
                </a:bodyPr>
                <a:lstStyle/>
                <a:p>
                  <a:pPr>
                    <a:lnSpc>
                      <a:spcPts val="500"/>
                    </a:lnSpc>
                  </a:pPr>
                  <a:r>
                    <a:rPr lang="en-US" sz="500" b="1">
                      <a:solidFill>
                        <a:srgbClr val="0070C0"/>
                      </a:solidFill>
                      <a:latin typeface="Arial" panose="020B0604020202020204" pitchFamily="34" charset="0"/>
                      <a:ea typeface="Calibri" panose="020F0502020204030204" pitchFamily="34" charset="0"/>
                    </a:rPr>
                    <a:t>Electrode at flight muscle</a:t>
                  </a:r>
                  <a:endParaRPr lang="en-US" sz="1200">
                    <a:latin typeface="Times New Roman" panose="02020603050405020304" pitchFamily="18" charset="0"/>
                    <a:ea typeface="Calibri" panose="020F0502020204030204" pitchFamily="34" charset="0"/>
                  </a:endParaRPr>
                </a:p>
              </p:txBody>
            </p: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398226BB-8749-43C9-8EBE-3E1BB8AEEBEE}"/>
                    </a:ext>
                  </a:extLst>
                </p:cNvPr>
                <p:cNvCxnSpPr/>
                <p:nvPr/>
              </p:nvCxnSpPr>
              <p:spPr>
                <a:xfrm>
                  <a:off x="81481" y="153909"/>
                  <a:ext cx="63374" cy="176542"/>
                </a:xfrm>
                <a:prstGeom prst="line">
                  <a:avLst/>
                </a:prstGeom>
                <a:ln w="952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045BA577-8827-4C41-8E27-61449D09EF7D}"/>
                  </a:ext>
                </a:extLst>
              </p:cNvPr>
              <p:cNvCxnSpPr/>
              <p:nvPr/>
            </p:nvCxnSpPr>
            <p:spPr>
              <a:xfrm flipH="1">
                <a:off x="1774479" y="516048"/>
                <a:ext cx="45301" cy="63374"/>
              </a:xfrm>
              <a:prstGeom prst="line">
                <a:avLst/>
              </a:prstGeom>
              <a:ln w="952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Arrow: Right 25">
                <a:extLst>
                  <a:ext uri="{FF2B5EF4-FFF2-40B4-BE49-F238E27FC236}">
                    <a16:creationId xmlns:a16="http://schemas.microsoft.com/office/drawing/2014/main" id="{4E8BCC81-183C-4F03-BC6C-0A594FBF74FB}"/>
                  </a:ext>
                </a:extLst>
              </p:cNvPr>
              <p:cNvSpPr/>
              <p:nvPr/>
            </p:nvSpPr>
            <p:spPr>
              <a:xfrm>
                <a:off x="2467069" y="502468"/>
                <a:ext cx="116840" cy="45085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BB8DA26-A2BC-4A9A-8B87-4B55FEB9EA65}"/>
                  </a:ext>
                </a:extLst>
              </p:cNvPr>
              <p:cNvSpPr/>
              <p:nvPr/>
            </p:nvSpPr>
            <p:spPr>
              <a:xfrm>
                <a:off x="1829245" y="-22850"/>
                <a:ext cx="464185" cy="77063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>
                  <a:lnSpc>
                    <a:spcPts val="700"/>
                  </a:lnSpc>
                </a:pPr>
                <a:r>
                  <a:rPr lang="en-US" b="1" dirty="0">
                    <a:solidFill>
                      <a:srgbClr val="FF0000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Year 2017</a:t>
                </a:r>
                <a:endParaRPr lang="en-US" sz="4000" dirty="0"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1EAD053-4191-48B5-9E69-2D8D8F5CB56B}"/>
                  </a:ext>
                </a:extLst>
              </p:cNvPr>
              <p:cNvSpPr/>
              <p:nvPr/>
            </p:nvSpPr>
            <p:spPr>
              <a:xfrm>
                <a:off x="1567860" y="803972"/>
                <a:ext cx="1017742" cy="81482"/>
              </a:xfrm>
              <a:prstGeom prst="rect">
                <a:avLst/>
              </a:prstGeom>
            </p:spPr>
            <p:txBody>
              <a:bodyPr wrap="square" lIns="0" tIns="0" rIns="0" bIns="0">
                <a:noAutofit/>
              </a:bodyPr>
              <a:lstStyle/>
              <a:p>
                <a:pPr>
                  <a:lnSpc>
                    <a:spcPts val="700"/>
                  </a:lnSpc>
                </a:pPr>
                <a:r>
                  <a:rPr lang="en-US" sz="1600" b="1" dirty="0">
                    <a:solidFill>
                      <a:srgbClr val="0070C0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Remote Controlled Beetle</a:t>
                </a:r>
                <a:endParaRPr lang="en-US" sz="3600" dirty="0">
                  <a:solidFill>
                    <a:srgbClr val="0070C0"/>
                  </a:solidFill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87D28F54-5205-6F90-4FFE-C18640211069}"/>
                </a:ext>
              </a:extLst>
            </p:cNvPr>
            <p:cNvGrpSpPr/>
            <p:nvPr/>
          </p:nvGrpSpPr>
          <p:grpSpPr>
            <a:xfrm>
              <a:off x="6208995" y="2021384"/>
              <a:ext cx="4346727" cy="2511163"/>
              <a:chOff x="6208995" y="2021384"/>
              <a:chExt cx="4346727" cy="2511163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722D700-3F21-A8F2-92E7-06E92B60978C}"/>
                  </a:ext>
                </a:extLst>
              </p:cNvPr>
              <p:cNvSpPr/>
              <p:nvPr/>
            </p:nvSpPr>
            <p:spPr>
              <a:xfrm>
                <a:off x="6208995" y="2021384"/>
                <a:ext cx="3541228" cy="2511163"/>
              </a:xfrm>
              <a:prstGeom prst="rect">
                <a:avLst/>
              </a:prstGeom>
              <a:noFill/>
              <a:ln w="571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4FE1918-31B7-3893-02CE-0FE98D236C50}"/>
                  </a:ext>
                </a:extLst>
              </p:cNvPr>
              <p:cNvSpPr txBox="1"/>
              <p:nvPr/>
            </p:nvSpPr>
            <p:spPr>
              <a:xfrm>
                <a:off x="9750223" y="2537518"/>
                <a:ext cx="80549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</a:rPr>
                  <a:t>MSU-USA</a:t>
                </a:r>
                <a:endParaRPr lang="en-US" dirty="0">
                  <a:solidFill>
                    <a:srgbClr val="0070C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0888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SC01955"/>
          <p:cNvPicPr>
            <a:picLocks noChangeAspect="1" noChangeArrowheads="1"/>
          </p:cNvPicPr>
          <p:nvPr/>
        </p:nvPicPr>
        <p:blipFill>
          <a:blip r:embed="rId9" cstate="print"/>
          <a:srcRect r="816" b="10776"/>
          <a:stretch>
            <a:fillRect/>
          </a:stretch>
        </p:blipFill>
        <p:spPr bwMode="auto">
          <a:xfrm>
            <a:off x="902978" y="193240"/>
            <a:ext cx="10355793" cy="647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2" name="Text Box 37"/>
          <p:cNvSpPr txBox="1">
            <a:spLocks noChangeArrowheads="1"/>
          </p:cNvSpPr>
          <p:nvPr/>
        </p:nvSpPr>
        <p:spPr bwMode="auto">
          <a:xfrm>
            <a:off x="933228" y="306364"/>
            <a:ext cx="4458419" cy="434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defTabSz="828675" hangingPunct="0">
              <a:lnSpc>
                <a:spcPts val="25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3200" dirty="0">
                <a:solidFill>
                  <a:schemeClr val="bg1"/>
                </a:solidFill>
                <a:latin typeface="Arial Black" pitchFamily="34" charset="0"/>
              </a:rPr>
              <a:t>New Technologies</a:t>
            </a:r>
          </a:p>
        </p:txBody>
      </p:sp>
      <p:sp>
        <p:nvSpPr>
          <p:cNvPr id="119" name="Slide Number Placeholder 118"/>
          <p:cNvSpPr>
            <a:spLocks noGrp="1"/>
          </p:cNvSpPr>
          <p:nvPr>
            <p:ph type="sldNum" sz="quarter" idx="4"/>
          </p:nvPr>
        </p:nvSpPr>
        <p:spPr>
          <a:xfrm>
            <a:off x="7809265" y="6623893"/>
            <a:ext cx="7065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D811A5-A277-42E3-9DEF-54F17CBE060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8" name="Picture 2" descr="http://spectrum.ieee.org/image/156660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23231" y="771095"/>
            <a:ext cx="2421894" cy="1606523"/>
          </a:xfrm>
          <a:prstGeom prst="rect">
            <a:avLst/>
          </a:prstGeom>
          <a:noFill/>
        </p:spPr>
      </p:pic>
      <p:pic>
        <p:nvPicPr>
          <p:cNvPr id="11" name="MOV01472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0291" y="2594875"/>
            <a:ext cx="2350767" cy="1661628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5123820" y="4730917"/>
            <a:ext cx="3038736" cy="1768805"/>
            <a:chOff x="2343301" y="4790500"/>
            <a:chExt cx="3390597" cy="2042816"/>
          </a:xfrm>
        </p:grpSpPr>
        <p:grpSp>
          <p:nvGrpSpPr>
            <p:cNvPr id="63" name="Group 62"/>
            <p:cNvGrpSpPr/>
            <p:nvPr/>
          </p:nvGrpSpPr>
          <p:grpSpPr>
            <a:xfrm>
              <a:off x="2343301" y="5195558"/>
              <a:ext cx="3390597" cy="1637758"/>
              <a:chOff x="-722348" y="1582225"/>
              <a:chExt cx="9586194" cy="5223113"/>
            </a:xfrm>
          </p:grpSpPr>
          <p:pic>
            <p:nvPicPr>
              <p:cNvPr id="64" name="Picture 2" descr="geminoid f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-722348" y="1582225"/>
                <a:ext cx="9586194" cy="5223113"/>
              </a:xfrm>
              <a:prstGeom prst="rect">
                <a:avLst/>
              </a:prstGeom>
              <a:noFill/>
            </p:spPr>
          </p:pic>
          <p:sp>
            <p:nvSpPr>
              <p:cNvPr id="65" name="Left Arrow 64"/>
              <p:cNvSpPr/>
              <p:nvPr/>
            </p:nvSpPr>
            <p:spPr>
              <a:xfrm>
                <a:off x="4070750" y="4267200"/>
                <a:ext cx="533399" cy="274318"/>
              </a:xfrm>
              <a:prstGeom prst="leftArrow">
                <a:avLst/>
              </a:prstGeom>
              <a:solidFill>
                <a:srgbClr val="FF000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Left Arrow 65"/>
              <p:cNvSpPr/>
              <p:nvPr/>
            </p:nvSpPr>
            <p:spPr>
              <a:xfrm>
                <a:off x="1700917" y="4267200"/>
                <a:ext cx="533399" cy="274318"/>
              </a:xfrm>
              <a:prstGeom prst="leftArrow">
                <a:avLst/>
              </a:prstGeom>
              <a:solidFill>
                <a:srgbClr val="FF000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 Box 37"/>
            <p:cNvSpPr txBox="1">
              <a:spLocks noChangeArrowheads="1"/>
            </p:cNvSpPr>
            <p:nvPr/>
          </p:nvSpPr>
          <p:spPr bwMode="auto">
            <a:xfrm>
              <a:off x="2581663" y="4790500"/>
              <a:ext cx="2482779" cy="47745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81605" tIns="42434" rIns="81605" bIns="42434" anchor="ctr">
              <a:spAutoFit/>
            </a:bodyPr>
            <a:lstStyle/>
            <a:p>
              <a:pPr defTabSz="828675" hangingPunct="0">
                <a:lnSpc>
                  <a:spcPts val="2800"/>
                </a:lnSpc>
                <a:buClr>
                  <a:srgbClr val="000000"/>
                </a:buClr>
                <a:buSzPct val="45000"/>
                <a:tabLst>
                  <a:tab pos="657225" algn="l"/>
                  <a:tab pos="1312863" algn="l"/>
                  <a:tab pos="1970088" algn="l"/>
                  <a:tab pos="2625725" algn="l"/>
                  <a:tab pos="3281363" algn="l"/>
                  <a:tab pos="3938588" algn="l"/>
                  <a:tab pos="4594225" algn="l"/>
                  <a:tab pos="5251450" algn="l"/>
                  <a:tab pos="5907088" algn="l"/>
                </a:tabLst>
              </a:pPr>
              <a:r>
                <a:rPr lang="en-GB" sz="2000" b="1" dirty="0">
                  <a:solidFill>
                    <a:srgbClr val="3333FF"/>
                  </a:solidFill>
                  <a:latin typeface="Arial" pitchFamily="34" charset="0"/>
                  <a:cs typeface="Arial" pitchFamily="34" charset="0"/>
                </a:rPr>
                <a:t>How is it made?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A201F34-78AF-5BEC-7A8B-E69B973AD712}"/>
              </a:ext>
            </a:extLst>
          </p:cNvPr>
          <p:cNvGrpSpPr/>
          <p:nvPr/>
        </p:nvGrpSpPr>
        <p:grpSpPr>
          <a:xfrm>
            <a:off x="3650953" y="2292473"/>
            <a:ext cx="3659815" cy="2398886"/>
            <a:chOff x="3650953" y="2292473"/>
            <a:chExt cx="3659815" cy="2398886"/>
          </a:xfrm>
        </p:grpSpPr>
        <p:pic>
          <p:nvPicPr>
            <p:cNvPr id="20" name="BCI-Jesse-short1.wmv">
              <a:hlinkClick r:id="" action="ppaction://media"/>
            </p:cNvPr>
            <p:cNvPicPr>
              <a:picLocks noChangeAspect="1"/>
            </p:cNvPicPr>
            <p:nvPr>
              <a:videoFile r:link="rId6"/>
              <p:extLst>
                <p:ext uri="{DAA4B4D4-6D71-4841-9C94-3DE7FCFB9230}">
                  <p14:media xmlns:p14="http://schemas.microsoft.com/office/powerpoint/2010/main" r:embed="rId5"/>
                </p:ext>
              </p:extLst>
            </p:nvPr>
          </p:nvPicPr>
          <p:blipFill>
            <a:blip r:embed="rId13"/>
            <a:stretch>
              <a:fillRect/>
            </a:stretch>
          </p:blipFill>
          <p:spPr>
            <a:xfrm>
              <a:off x="3773535" y="2412307"/>
              <a:ext cx="3038736" cy="2279052"/>
            </a:xfrm>
            <a:prstGeom prst="rect">
              <a:avLst/>
            </a:prstGeom>
          </p:spPr>
        </p:pic>
        <p:sp>
          <p:nvSpPr>
            <p:cNvPr id="9" name="Text Box 37">
              <a:extLst>
                <a:ext uri="{FF2B5EF4-FFF2-40B4-BE49-F238E27FC236}">
                  <a16:creationId xmlns:a16="http://schemas.microsoft.com/office/drawing/2014/main" id="{6BBAA69A-E7E0-5250-A060-A4EF8853B0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0953" y="2292473"/>
              <a:ext cx="3659815" cy="342177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81605" tIns="42434" rIns="81605" bIns="42434" anchor="ctr">
              <a:spAutoFit/>
            </a:bodyPr>
            <a:lstStyle/>
            <a:p>
              <a:pPr defTabSz="828675" hangingPunct="0">
                <a:lnSpc>
                  <a:spcPts val="2000"/>
                </a:lnSpc>
                <a:buClr>
                  <a:srgbClr val="000000"/>
                </a:buClr>
                <a:buSzPct val="45000"/>
                <a:tabLst>
                  <a:tab pos="657225" algn="l"/>
                  <a:tab pos="1312863" algn="l"/>
                  <a:tab pos="1970088" algn="l"/>
                  <a:tab pos="2625725" algn="l"/>
                  <a:tab pos="3281363" algn="l"/>
                  <a:tab pos="3938588" algn="l"/>
                  <a:tab pos="4594225" algn="l"/>
                  <a:tab pos="5251450" algn="l"/>
                  <a:tab pos="5907088" algn="l"/>
                </a:tabLst>
              </a:pPr>
              <a:r>
                <a:rPr lang="en-GB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Think to move robotic hand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1A02CF7-94C9-5E2A-F3CB-AD398105BD0D}"/>
              </a:ext>
            </a:extLst>
          </p:cNvPr>
          <p:cNvGrpSpPr/>
          <p:nvPr/>
        </p:nvGrpSpPr>
        <p:grpSpPr>
          <a:xfrm>
            <a:off x="5547323" y="243524"/>
            <a:ext cx="5555771" cy="3986840"/>
            <a:chOff x="5488382" y="306364"/>
            <a:chExt cx="5555771" cy="398684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D370C4A-8F1F-DCBA-6BEC-5CB7B3747E06}"/>
                </a:ext>
              </a:extLst>
            </p:cNvPr>
            <p:cNvGrpSpPr/>
            <p:nvPr/>
          </p:nvGrpSpPr>
          <p:grpSpPr>
            <a:xfrm>
              <a:off x="5488382" y="306364"/>
              <a:ext cx="5489826" cy="3986840"/>
              <a:chOff x="5181372" y="193240"/>
              <a:chExt cx="5489826" cy="3986840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7AE85741-25D5-A008-B752-37100A99A0C9}"/>
                  </a:ext>
                </a:extLst>
              </p:cNvPr>
              <p:cNvGrpSpPr/>
              <p:nvPr/>
            </p:nvGrpSpPr>
            <p:grpSpPr>
              <a:xfrm>
                <a:off x="5181372" y="193240"/>
                <a:ext cx="5489826" cy="3986840"/>
                <a:chOff x="5181372" y="193240"/>
                <a:chExt cx="5489826" cy="3986840"/>
              </a:xfrm>
            </p:grpSpPr>
            <p:grpSp>
              <p:nvGrpSpPr>
                <p:cNvPr id="15" name="Group 67"/>
                <p:cNvGrpSpPr/>
                <p:nvPr/>
              </p:nvGrpSpPr>
              <p:grpSpPr>
                <a:xfrm>
                  <a:off x="5181372" y="193240"/>
                  <a:ext cx="2584841" cy="2117923"/>
                  <a:chOff x="377377" y="1361891"/>
                  <a:chExt cx="2584841" cy="2117923"/>
                </a:xfrm>
              </p:grpSpPr>
              <p:sp>
                <p:nvSpPr>
                  <p:cNvPr id="16" name="Text Box 3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3576" y="1361891"/>
                    <a:ext cx="2508642" cy="413415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81605" tIns="42434" rIns="81605" bIns="42434" anchor="ctr">
                    <a:spAutoFit/>
                  </a:bodyPr>
                  <a:lstStyle/>
                  <a:p>
                    <a:pPr defTabSz="828675" hangingPunct="0">
                      <a:lnSpc>
                        <a:spcPts val="2800"/>
                      </a:lnSpc>
                      <a:buClr>
                        <a:srgbClr val="000000"/>
                      </a:buClr>
                      <a:buSzPct val="45000"/>
                      <a:tabLst>
                        <a:tab pos="657225" algn="l"/>
                        <a:tab pos="1312863" algn="l"/>
                        <a:tab pos="1970088" algn="l"/>
                        <a:tab pos="2625725" algn="l"/>
                        <a:tab pos="3281363" algn="l"/>
                        <a:tab pos="3938588" algn="l"/>
                        <a:tab pos="4594225" algn="l"/>
                        <a:tab pos="5251450" algn="l"/>
                        <a:tab pos="5907088" algn="l"/>
                      </a:tabLst>
                    </a:pPr>
                    <a:r>
                      <a:rPr lang="en-GB" sz="2000" b="1" dirty="0">
                        <a:solidFill>
                          <a:srgbClr val="3333FF"/>
                        </a:solidFill>
                        <a:latin typeface="Arial" pitchFamily="34" charset="0"/>
                        <a:cs typeface="Arial" pitchFamily="34" charset="0"/>
                      </a:rPr>
                      <a:t>How does it work? </a:t>
                    </a:r>
                  </a:p>
                </p:txBody>
              </p:sp>
              <p:grpSp>
                <p:nvGrpSpPr>
                  <p:cNvPr id="17" name="Group 30"/>
                  <p:cNvGrpSpPr/>
                  <p:nvPr/>
                </p:nvGrpSpPr>
                <p:grpSpPr>
                  <a:xfrm>
                    <a:off x="377377" y="1764548"/>
                    <a:ext cx="2450616" cy="1715266"/>
                    <a:chOff x="4504271" y="2181030"/>
                    <a:chExt cx="2339540" cy="1630739"/>
                  </a:xfrm>
                </p:grpSpPr>
                <p:pic>
                  <p:nvPicPr>
                    <p:cNvPr id="18" name="Picture 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4" cstate="print"/>
                    <a:srcRect l="47000" t="25333" r="21125" b="35333"/>
                    <a:stretch>
                      <a:fillRect/>
                    </a:stretch>
                  </p:blipFill>
                  <p:spPr bwMode="auto">
                    <a:xfrm>
                      <a:off x="4577016" y="2181030"/>
                      <a:ext cx="2266795" cy="157342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sp>
                  <p:nvSpPr>
                    <p:cNvPr id="19" name="Text Box 3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77018" y="3340149"/>
                      <a:ext cx="1683555" cy="47162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lIns="81605" tIns="42434" rIns="81605" bIns="42434" anchor="ctr">
                      <a:spAutoFit/>
                    </a:bodyPr>
                    <a:lstStyle/>
                    <a:p>
                      <a:pPr defTabSz="828675" hangingPunct="0">
                        <a:lnSpc>
                          <a:spcPts val="1600"/>
                        </a:lnSpc>
                        <a:buClr>
                          <a:srgbClr val="000000"/>
                        </a:buClr>
                        <a:buSzPct val="45000"/>
                        <a:tabLst>
                          <a:tab pos="657225" algn="l"/>
                          <a:tab pos="1312863" algn="l"/>
                          <a:tab pos="1970088" algn="l"/>
                          <a:tab pos="2625725" algn="l"/>
                          <a:tab pos="3281363" algn="l"/>
                          <a:tab pos="3938588" algn="l"/>
                          <a:tab pos="4594225" algn="l"/>
                          <a:tab pos="5251450" algn="l"/>
                          <a:tab pos="5907088" algn="l"/>
                        </a:tabLst>
                      </a:pPr>
                      <a:r>
                        <a:rPr lang="en-GB" sz="15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Wearable Wireless System</a:t>
                      </a:r>
                    </a:p>
                  </p:txBody>
                </p:sp>
                <p:cxnSp>
                  <p:nvCxnSpPr>
                    <p:cNvPr id="22" name="Straight Arrow Connector 21"/>
                    <p:cNvCxnSpPr/>
                    <p:nvPr/>
                  </p:nvCxnSpPr>
                  <p:spPr>
                    <a:xfrm rot="5400000" flipH="1" flipV="1">
                      <a:off x="5414200" y="3376221"/>
                      <a:ext cx="289780" cy="72746"/>
                    </a:xfrm>
                    <a:prstGeom prst="straightConnector1">
                      <a:avLst/>
                    </a:prstGeom>
                    <a:ln w="28575">
                      <a:solidFill>
                        <a:schemeClr val="bg1"/>
                      </a:solidFill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3" name="Text Box 3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04271" y="2977924"/>
                      <a:ext cx="1287690" cy="47162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lIns="81605" tIns="42434" rIns="81605" bIns="42434" anchor="ctr">
                      <a:spAutoFit/>
                    </a:bodyPr>
                    <a:lstStyle/>
                    <a:p>
                      <a:pPr defTabSz="828675" hangingPunct="0">
                        <a:lnSpc>
                          <a:spcPts val="1600"/>
                        </a:lnSpc>
                        <a:buClr>
                          <a:srgbClr val="000000"/>
                        </a:buClr>
                        <a:buSzPct val="45000"/>
                        <a:tabLst>
                          <a:tab pos="657225" algn="l"/>
                          <a:tab pos="1312863" algn="l"/>
                          <a:tab pos="1970088" algn="l"/>
                          <a:tab pos="2625725" algn="l"/>
                          <a:tab pos="3281363" algn="l"/>
                          <a:tab pos="3938588" algn="l"/>
                          <a:tab pos="4594225" algn="l"/>
                          <a:tab pos="5251450" algn="l"/>
                          <a:tab pos="5907088" algn="l"/>
                        </a:tabLst>
                      </a:pPr>
                      <a:r>
                        <a:rPr lang="en-GB" sz="1500" b="1" dirty="0">
                          <a:solidFill>
                            <a:srgbClr val="00EA6A"/>
                          </a:solidFill>
                          <a:latin typeface="Arial" pitchFamily="34" charset="0"/>
                          <a:cs typeface="Arial" pitchFamily="34" charset="0"/>
                        </a:rPr>
                        <a:t>Gesture Language</a:t>
                      </a:r>
                    </a:p>
                  </p:txBody>
                </p:sp>
                <p:cxnSp>
                  <p:nvCxnSpPr>
                    <p:cNvPr id="24" name="Straight Arrow Connector 23"/>
                    <p:cNvCxnSpPr/>
                    <p:nvPr/>
                  </p:nvCxnSpPr>
                  <p:spPr>
                    <a:xfrm rot="5400000" flipH="1" flipV="1">
                      <a:off x="5232336" y="2977623"/>
                      <a:ext cx="289779" cy="145494"/>
                    </a:xfrm>
                    <a:prstGeom prst="straightConnector1">
                      <a:avLst/>
                    </a:prstGeom>
                    <a:ln w="28575">
                      <a:solidFill>
                        <a:srgbClr val="00EA6A"/>
                      </a:solidFill>
                      <a:headEnd type="none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pic>
              <p:nvPicPr>
                <p:cNvPr id="2" name="Picture 1">
                  <a:extLst>
                    <a:ext uri="{FF2B5EF4-FFF2-40B4-BE49-F238E27FC236}">
                      <a16:creationId xmlns:a16="http://schemas.microsoft.com/office/drawing/2014/main" id="{BDFC5C41-4257-6992-60B3-A607A676F5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5"/>
                <a:srcRect l="45611" t="29805" r="25804" b="35987"/>
                <a:stretch/>
              </p:blipFill>
              <p:spPr>
                <a:xfrm>
                  <a:off x="8162556" y="332390"/>
                  <a:ext cx="2508642" cy="1876297"/>
                </a:xfrm>
                <a:prstGeom prst="rect">
                  <a:avLst/>
                </a:prstGeom>
              </p:spPr>
            </p:pic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508A50AE-F609-D434-6D04-B75C88CD7D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6"/>
                <a:srcRect l="10021" t="16706" r="4971" b="12131"/>
                <a:stretch/>
              </p:blipFill>
              <p:spPr>
                <a:xfrm>
                  <a:off x="7899139" y="2463561"/>
                  <a:ext cx="2747490" cy="1716519"/>
                </a:xfrm>
                <a:prstGeom prst="rect">
                  <a:avLst/>
                </a:prstGeom>
              </p:spPr>
            </p:pic>
          </p:grpSp>
          <p:sp>
            <p:nvSpPr>
              <p:cNvPr id="7" name="Text Box 37">
                <a:extLst>
                  <a:ext uri="{FF2B5EF4-FFF2-40B4-BE49-F238E27FC236}">
                    <a16:creationId xmlns:a16="http://schemas.microsoft.com/office/drawing/2014/main" id="{4EE35E83-7DAA-03ED-6918-42F81DD286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74764" y="2327334"/>
                <a:ext cx="2596240" cy="598658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defTabSz="828675" hangingPunct="0">
                  <a:lnSpc>
                    <a:spcPts val="20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000" b="1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Assemble videos Using Your Finger!!</a:t>
                </a:r>
              </a:p>
            </p:txBody>
          </p:sp>
        </p:grpSp>
        <p:sp>
          <p:nvSpPr>
            <p:cNvPr id="5" name="Text Box 37">
              <a:extLst>
                <a:ext uri="{FF2B5EF4-FFF2-40B4-BE49-F238E27FC236}">
                  <a16:creationId xmlns:a16="http://schemas.microsoft.com/office/drawing/2014/main" id="{6996F049-69DC-5F80-B136-7D2B9FE87F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47913" y="306364"/>
              <a:ext cx="2596240" cy="59865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81605" tIns="42434" rIns="81605" bIns="42434" anchor="ctr">
              <a:spAutoFit/>
            </a:bodyPr>
            <a:lstStyle/>
            <a:p>
              <a:pPr defTabSz="828675" hangingPunct="0">
                <a:lnSpc>
                  <a:spcPts val="2000"/>
                </a:lnSpc>
                <a:buClr>
                  <a:srgbClr val="000000"/>
                </a:buClr>
                <a:buSzPct val="45000"/>
                <a:tabLst>
                  <a:tab pos="657225" algn="l"/>
                  <a:tab pos="1312863" algn="l"/>
                  <a:tab pos="1970088" algn="l"/>
                  <a:tab pos="2625725" algn="l"/>
                  <a:tab pos="3281363" algn="l"/>
                  <a:tab pos="3938588" algn="l"/>
                  <a:tab pos="4594225" algn="l"/>
                  <a:tab pos="5251450" algn="l"/>
                  <a:tab pos="5907088" algn="l"/>
                </a:tabLst>
              </a:pPr>
              <a:r>
                <a:rPr lang="en-GB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Dial phone number on your hand!!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EA52C63-EC8F-D2F8-E083-16EA15F51A29}"/>
              </a:ext>
            </a:extLst>
          </p:cNvPr>
          <p:cNvGrpSpPr/>
          <p:nvPr/>
        </p:nvGrpSpPr>
        <p:grpSpPr>
          <a:xfrm>
            <a:off x="1112042" y="4387383"/>
            <a:ext cx="2417347" cy="2112339"/>
            <a:chOff x="1222950" y="4384683"/>
            <a:chExt cx="2417347" cy="2112339"/>
          </a:xfrm>
        </p:grpSpPr>
        <p:pic>
          <p:nvPicPr>
            <p:cNvPr id="6" name="RoboticActress-short.wmv">
              <a:hlinkClick r:id="" action="ppaction://media"/>
            </p:cNvPr>
            <p:cNvPicPr>
              <a:picLocks noChangeAspect="1"/>
            </p:cNvPicPr>
            <p:nvPr>
              <a:vide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17"/>
            <a:stretch>
              <a:fillRect/>
            </a:stretch>
          </p:blipFill>
          <p:spPr>
            <a:xfrm>
              <a:off x="1222950" y="4684012"/>
              <a:ext cx="2417347" cy="1813010"/>
            </a:xfrm>
            <a:prstGeom prst="rect">
              <a:avLst/>
            </a:prstGeom>
          </p:spPr>
        </p:pic>
        <p:sp>
          <p:nvSpPr>
            <p:cNvPr id="13" name="Text Box 37">
              <a:extLst>
                <a:ext uri="{FF2B5EF4-FFF2-40B4-BE49-F238E27FC236}">
                  <a16:creationId xmlns:a16="http://schemas.microsoft.com/office/drawing/2014/main" id="{5A60D2F3-8B43-B54C-A006-64A4E21C3F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1401" y="4384683"/>
              <a:ext cx="2398896" cy="59865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81605" tIns="42434" rIns="81605" bIns="42434" anchor="ctr">
              <a:spAutoFit/>
            </a:bodyPr>
            <a:lstStyle/>
            <a:p>
              <a:pPr defTabSz="828675" hangingPunct="0">
                <a:lnSpc>
                  <a:spcPts val="2000"/>
                </a:lnSpc>
                <a:buClr>
                  <a:srgbClr val="000000"/>
                </a:buClr>
                <a:buSzPct val="45000"/>
                <a:tabLst>
                  <a:tab pos="657225" algn="l"/>
                  <a:tab pos="1312863" algn="l"/>
                  <a:tab pos="1970088" algn="l"/>
                  <a:tab pos="2625725" algn="l"/>
                  <a:tab pos="3281363" algn="l"/>
                  <a:tab pos="3938588" algn="l"/>
                  <a:tab pos="4594225" algn="l"/>
                  <a:tab pos="5251450" algn="l"/>
                  <a:tab pos="5907088" algn="l"/>
                </a:tabLst>
              </a:pPr>
              <a:r>
                <a:rPr lang="en-GB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Robotic Theatre Actress in </a:t>
              </a:r>
              <a:r>
                <a:rPr lang="en-GB" sz="2000" b="1" dirty="0" err="1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Tokyeo</a:t>
              </a:r>
              <a:endParaRPr lang="en-GB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311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44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par>
              <p:cTn id="45"/>
            </p:par>
            <p:par>
              <p:cTn id="46"/>
            </p:par>
            <p:par>
              <p:cTn id="47"/>
            </p:par>
            <p:video>
              <p:cMediaNode vol="80000">
                <p:cTn id="48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/>
          <p:cNvSpPr/>
          <p:nvPr/>
        </p:nvSpPr>
        <p:spPr>
          <a:xfrm>
            <a:off x="1199311" y="127480"/>
            <a:ext cx="8293819" cy="417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sz="2800" b="1" dirty="0">
                <a:solidFill>
                  <a:srgbClr val="FF0000"/>
                </a:solidFill>
              </a:rPr>
              <a:t>EXPLAIN MACRO, MICRO, NANO, PICO &amp; FEMTO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A34A40A-8D6F-1E81-C1AB-10EE9C695187}"/>
              </a:ext>
            </a:extLst>
          </p:cNvPr>
          <p:cNvGrpSpPr/>
          <p:nvPr/>
        </p:nvGrpSpPr>
        <p:grpSpPr>
          <a:xfrm>
            <a:off x="9134495" y="2491215"/>
            <a:ext cx="2833798" cy="2770613"/>
            <a:chOff x="8444132" y="166947"/>
            <a:chExt cx="3089908" cy="3032001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F39BBC2-6ECD-B2B8-3481-424EA3E70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44132" y="166947"/>
              <a:ext cx="3089908" cy="2683665"/>
            </a:xfrm>
            <a:prstGeom prst="rect">
              <a:avLst/>
            </a:prstGeom>
          </p:spPr>
        </p:pic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9117C9D5-E17F-9E75-74AE-CFA80B9904A0}"/>
                </a:ext>
              </a:extLst>
            </p:cNvPr>
            <p:cNvSpPr/>
            <p:nvPr/>
          </p:nvSpPr>
          <p:spPr>
            <a:xfrm>
              <a:off x="9029234" y="2675728"/>
              <a:ext cx="227677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K-16 Test Chip</a:t>
              </a:r>
              <a:endParaRPr lang="en-US" sz="2800" b="1" i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39FEBBF1-1BDB-1674-3D06-B6F52BC0DE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56" t="7028" b="8929"/>
          <a:stretch/>
        </p:blipFill>
        <p:spPr>
          <a:xfrm>
            <a:off x="5409969" y="887169"/>
            <a:ext cx="6080008" cy="1600177"/>
          </a:xfrm>
          <a:prstGeom prst="rect">
            <a:avLst/>
          </a:prstGeom>
        </p:spPr>
      </p:pic>
      <p:sp>
        <p:nvSpPr>
          <p:cNvPr id="211" name="Text Box 114">
            <a:extLst>
              <a:ext uri="{FF2B5EF4-FFF2-40B4-BE49-F238E27FC236}">
                <a16:creationId xmlns:a16="http://schemas.microsoft.com/office/drawing/2014/main" id="{C16EDF90-16A9-C5F1-5F14-037BACA8C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3995" y="4540456"/>
            <a:ext cx="396399" cy="257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828675">
              <a:lnSpc>
                <a:spcPct val="93000"/>
              </a:lnSpc>
              <a:buClr>
                <a:srgbClr val="000000"/>
              </a:buClr>
              <a:buSzPct val="45000"/>
            </a:pPr>
            <a:r>
              <a:rPr lang="en-GB" dirty="0">
                <a:solidFill>
                  <a:srgbClr val="0000FF"/>
                </a:solidFill>
              </a:rPr>
              <a:t>m</a:t>
            </a:r>
          </a:p>
        </p:txBody>
      </p:sp>
      <p:grpSp>
        <p:nvGrpSpPr>
          <p:cNvPr id="2" name="Group 121"/>
          <p:cNvGrpSpPr/>
          <p:nvPr/>
        </p:nvGrpSpPr>
        <p:grpSpPr>
          <a:xfrm>
            <a:off x="498495" y="2677142"/>
            <a:ext cx="8420100" cy="3905249"/>
            <a:chOff x="249484" y="2167099"/>
            <a:chExt cx="8420100" cy="3905249"/>
          </a:xfrm>
        </p:grpSpPr>
        <p:grpSp>
          <p:nvGrpSpPr>
            <p:cNvPr id="3" name="Group 116"/>
            <p:cNvGrpSpPr/>
            <p:nvPr/>
          </p:nvGrpSpPr>
          <p:grpSpPr>
            <a:xfrm>
              <a:off x="249484" y="2167099"/>
              <a:ext cx="8420100" cy="3905249"/>
              <a:chOff x="249484" y="2167099"/>
              <a:chExt cx="8420100" cy="3905249"/>
            </a:xfrm>
          </p:grpSpPr>
          <p:grpSp>
            <p:nvGrpSpPr>
              <p:cNvPr id="4" name="Group 115"/>
              <p:cNvGrpSpPr/>
              <p:nvPr/>
            </p:nvGrpSpPr>
            <p:grpSpPr>
              <a:xfrm>
                <a:off x="249484" y="2167099"/>
                <a:ext cx="8420100" cy="3905249"/>
                <a:chOff x="249484" y="2167099"/>
                <a:chExt cx="8420100" cy="3905249"/>
              </a:xfrm>
            </p:grpSpPr>
            <p:grpSp>
              <p:nvGrpSpPr>
                <p:cNvPr id="5" name="Group 80"/>
                <p:cNvGrpSpPr/>
                <p:nvPr/>
              </p:nvGrpSpPr>
              <p:grpSpPr>
                <a:xfrm>
                  <a:off x="249484" y="2167099"/>
                  <a:ext cx="8420100" cy="3905249"/>
                  <a:chOff x="461234" y="2715395"/>
                  <a:chExt cx="8420100" cy="3905249"/>
                </a:xfrm>
              </p:grpSpPr>
              <p:grpSp>
                <p:nvGrpSpPr>
                  <p:cNvPr id="6" name="Group 67"/>
                  <p:cNvGrpSpPr/>
                  <p:nvPr/>
                </p:nvGrpSpPr>
                <p:grpSpPr>
                  <a:xfrm>
                    <a:off x="461234" y="2715395"/>
                    <a:ext cx="8420100" cy="3905249"/>
                    <a:chOff x="461234" y="2715395"/>
                    <a:chExt cx="8420100" cy="3905249"/>
                  </a:xfrm>
                </p:grpSpPr>
                <p:sp>
                  <p:nvSpPr>
                    <p:cNvPr id="138" name="Rectangle 137"/>
                    <p:cNvSpPr/>
                    <p:nvPr/>
                  </p:nvSpPr>
                  <p:spPr>
                    <a:xfrm>
                      <a:off x="461234" y="2715395"/>
                      <a:ext cx="8420100" cy="390524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Z</a:t>
                      </a:r>
                    </a:p>
                  </p:txBody>
                </p:sp>
                <p:grpSp>
                  <p:nvGrpSpPr>
                    <p:cNvPr id="7" name="Group 9"/>
                    <p:cNvGrpSpPr/>
                    <p:nvPr/>
                  </p:nvGrpSpPr>
                  <p:grpSpPr>
                    <a:xfrm>
                      <a:off x="502982" y="3494563"/>
                      <a:ext cx="8172713" cy="1929765"/>
                      <a:chOff x="579182" y="3494563"/>
                      <a:chExt cx="8172713" cy="1929765"/>
                    </a:xfrm>
                  </p:grpSpPr>
                  <p:cxnSp>
                    <p:nvCxnSpPr>
                      <p:cNvPr id="144" name="Straight Connector 143"/>
                      <p:cNvCxnSpPr/>
                      <p:nvPr/>
                    </p:nvCxnSpPr>
                    <p:spPr>
                      <a:xfrm flipV="1">
                        <a:off x="678118" y="4751553"/>
                        <a:ext cx="8073770" cy="20474"/>
                      </a:xfrm>
                      <a:prstGeom prst="line">
                        <a:avLst/>
                      </a:prstGeom>
                      <a:ln w="3810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0" name="Text Box 3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79182" y="4056228"/>
                        <a:ext cx="659068" cy="40478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square" lIns="3836" tIns="1995" rIns="3836" bIns="1995" anchor="ctr">
                        <a:spAutoFit/>
                      </a:bodyPr>
                      <a:lstStyle/>
                      <a:p>
                        <a:pPr marL="11113" indent="12700" defTabSz="828675" hangingPunct="0">
                          <a:lnSpc>
                            <a:spcPct val="93000"/>
                          </a:lnSpc>
                          <a:spcBef>
                            <a:spcPts val="725"/>
                          </a:spcBef>
                          <a:buClr>
                            <a:srgbClr val="000000"/>
                          </a:buClr>
                          <a:buSzPct val="45000"/>
                          <a:tabLst>
                            <a:tab pos="657225" algn="l"/>
                          </a:tabLst>
                        </a:pPr>
                        <a:r>
                          <a:rPr lang="en-GB" sz="1400" b="1" dirty="0"/>
                          <a:t>Moon's Orbit</a:t>
                        </a:r>
                      </a:p>
                    </p:txBody>
                  </p:sp>
                  <p:sp>
                    <p:nvSpPr>
                      <p:cNvPr id="141" name="Text Box 3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340584" y="3494563"/>
                        <a:ext cx="824805" cy="40478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square" lIns="3836" tIns="1995" rIns="3836" bIns="1995" anchor="ctr">
                        <a:spAutoFit/>
                      </a:bodyPr>
                      <a:lstStyle/>
                      <a:p>
                        <a:pPr marL="11113" indent="12700" algn="r" defTabSz="828675" hangingPunct="0">
                          <a:lnSpc>
                            <a:spcPct val="93000"/>
                          </a:lnSpc>
                          <a:spcBef>
                            <a:spcPts val="725"/>
                          </a:spcBef>
                          <a:buClr>
                            <a:srgbClr val="000000"/>
                          </a:buClr>
                          <a:buSzPct val="45000"/>
                          <a:tabLst>
                            <a:tab pos="657225" algn="l"/>
                          </a:tabLst>
                        </a:pPr>
                        <a:r>
                          <a:rPr lang="en-GB" sz="1400" b="1" dirty="0"/>
                          <a:t>Lansing to New York</a:t>
                        </a:r>
                      </a:p>
                    </p:txBody>
                  </p:sp>
                  <p:grpSp>
                    <p:nvGrpSpPr>
                      <p:cNvPr id="8" name="Group 3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11205" y="4486452"/>
                        <a:ext cx="8040690" cy="550865"/>
                        <a:chOff x="502" y="1631"/>
                        <a:chExt cx="5065" cy="347"/>
                      </a:xfrm>
                    </p:grpSpPr>
                    <p:sp>
                      <p:nvSpPr>
                        <p:cNvPr id="148" name="AutoShape 3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549" y="1826"/>
                          <a:ext cx="178" cy="144"/>
                        </a:xfrm>
                        <a:prstGeom prst="roundRect">
                          <a:avLst>
                            <a:gd name="adj" fmla="val 514"/>
                          </a:avLst>
                        </a:prstGeom>
                        <a:noFill/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600" b="1">
                              <a:solidFill>
                                <a:srgbClr val="0000FF"/>
                              </a:solidFill>
                            </a:rPr>
                            <a:t>μm</a:t>
                          </a:r>
                        </a:p>
                      </p:txBody>
                    </p:sp>
                    <p:sp>
                      <p:nvSpPr>
                        <p:cNvPr id="149" name="AutoShape 4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139" y="1820"/>
                          <a:ext cx="175" cy="144"/>
                        </a:xfrm>
                        <a:prstGeom prst="roundRect">
                          <a:avLst>
                            <a:gd name="adj" fmla="val 514"/>
                          </a:avLst>
                        </a:prstGeom>
                        <a:noFill/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600" b="1">
                              <a:solidFill>
                                <a:srgbClr val="0000FF"/>
                              </a:solidFill>
                            </a:rPr>
                            <a:t>nm</a:t>
                          </a:r>
                        </a:p>
                      </p:txBody>
                    </p:sp>
                    <p:sp>
                      <p:nvSpPr>
                        <p:cNvPr id="150" name="Text Box 41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756" y="1821"/>
                          <a:ext cx="164" cy="13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500" b="1">
                              <a:solidFill>
                                <a:srgbClr val="0000FF"/>
                              </a:solidFill>
                            </a:rPr>
                            <a:t>pm</a:t>
                          </a:r>
                        </a:p>
                      </p:txBody>
                    </p:sp>
                    <p:sp>
                      <p:nvSpPr>
                        <p:cNvPr id="151" name="Text Box 4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290" y="1631"/>
                          <a:ext cx="210" cy="12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400">
                              <a:solidFill>
                                <a:srgbClr val="FF3300"/>
                              </a:solidFill>
                            </a:rPr>
                            <a:t>10</a:t>
                          </a:r>
                          <a:r>
                            <a:rPr lang="en-GB" sz="1500" baseline="30000">
                              <a:solidFill>
                                <a:srgbClr val="FF3300"/>
                              </a:solidFill>
                            </a:rPr>
                            <a:t>-</a:t>
                          </a:r>
                          <a:r>
                            <a:rPr lang="en-GB" sz="1300" baseline="30000">
                              <a:solidFill>
                                <a:srgbClr val="FF3300"/>
                              </a:solidFill>
                            </a:rPr>
                            <a:t>15</a:t>
                          </a:r>
                        </a:p>
                      </p:txBody>
                    </p:sp>
                    <p:sp>
                      <p:nvSpPr>
                        <p:cNvPr id="152" name="Text Box 43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318" y="1827"/>
                          <a:ext cx="137" cy="13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500" b="1">
                              <a:solidFill>
                                <a:srgbClr val="0000FF"/>
                              </a:solidFill>
                            </a:rPr>
                            <a:t>fm</a:t>
                          </a:r>
                        </a:p>
                      </p:txBody>
                    </p:sp>
                    <p:sp>
                      <p:nvSpPr>
                        <p:cNvPr id="153" name="Line 4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787" y="1750"/>
                          <a:ext cx="1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4" name="Line 4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5565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5" name="Line 4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5373" y="1750"/>
                          <a:ext cx="1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6" name="Line 4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95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7" name="Line 4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5178" y="1750"/>
                          <a:ext cx="1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8" name="Line 5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983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9" name="Line 5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397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0" name="Line 5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203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1" name="Line 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007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2" name="Line 5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813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3" name="Line 5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618" y="1750"/>
                          <a:ext cx="3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4" name="Line 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4595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5" name="Text Box 57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694" y="1631"/>
                          <a:ext cx="210" cy="12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400">
                              <a:solidFill>
                                <a:srgbClr val="FF3300"/>
                              </a:solidFill>
                            </a:rPr>
                            <a:t>10</a:t>
                          </a:r>
                          <a:r>
                            <a:rPr lang="en-GB" sz="1500" baseline="30000">
                              <a:solidFill>
                                <a:srgbClr val="FF3300"/>
                              </a:solidFill>
                            </a:rPr>
                            <a:t>-</a:t>
                          </a:r>
                          <a:r>
                            <a:rPr lang="en-GB" sz="1300" baseline="30000">
                              <a:solidFill>
                                <a:srgbClr val="FF3300"/>
                              </a:solidFill>
                            </a:rPr>
                            <a:t>12</a:t>
                          </a:r>
                        </a:p>
                      </p:txBody>
                    </p:sp>
                    <p:sp>
                      <p:nvSpPr>
                        <p:cNvPr id="166" name="Text Box 58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179" y="1631"/>
                          <a:ext cx="175" cy="12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400" dirty="0">
                              <a:solidFill>
                                <a:srgbClr val="FF3300"/>
                              </a:solidFill>
                            </a:rPr>
                            <a:t>10</a:t>
                          </a:r>
                          <a:r>
                            <a:rPr lang="en-GB" sz="1500" baseline="30000" dirty="0">
                              <a:solidFill>
                                <a:srgbClr val="FF3300"/>
                              </a:solidFill>
                            </a:rPr>
                            <a:t>-</a:t>
                          </a:r>
                          <a:r>
                            <a:rPr lang="en-GB" sz="1300" baseline="30000" dirty="0">
                              <a:solidFill>
                                <a:srgbClr val="FF3300"/>
                              </a:solidFill>
                            </a:rPr>
                            <a:t>9</a:t>
                          </a:r>
                        </a:p>
                      </p:txBody>
                    </p:sp>
                    <p:sp>
                      <p:nvSpPr>
                        <p:cNvPr id="167" name="Text Box 59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559" y="1634"/>
                          <a:ext cx="175" cy="12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400">
                              <a:solidFill>
                                <a:srgbClr val="FF3300"/>
                              </a:solidFill>
                            </a:rPr>
                            <a:t>10</a:t>
                          </a:r>
                          <a:r>
                            <a:rPr lang="en-GB" sz="1500" baseline="30000">
                              <a:solidFill>
                                <a:srgbClr val="FF3300"/>
                              </a:solidFill>
                            </a:rPr>
                            <a:t>-</a:t>
                          </a:r>
                          <a:r>
                            <a:rPr lang="en-GB" sz="1300" baseline="30000">
                              <a:solidFill>
                                <a:srgbClr val="FF3300"/>
                              </a:solidFill>
                            </a:rPr>
                            <a:t>6</a:t>
                          </a:r>
                        </a:p>
                      </p:txBody>
                    </p:sp>
                    <p:sp>
                      <p:nvSpPr>
                        <p:cNvPr id="168" name="Text Box 60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939" y="1821"/>
                          <a:ext cx="198" cy="13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500" b="1">
                              <a:solidFill>
                                <a:srgbClr val="0000FF"/>
                              </a:solidFill>
                            </a:rPr>
                            <a:t>mm</a:t>
                          </a:r>
                        </a:p>
                      </p:txBody>
                    </p:sp>
                    <p:sp>
                      <p:nvSpPr>
                        <p:cNvPr id="169" name="Text Box 61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973" y="1632"/>
                          <a:ext cx="175" cy="12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400" dirty="0">
                              <a:solidFill>
                                <a:srgbClr val="FF3300"/>
                              </a:solidFill>
                            </a:rPr>
                            <a:t>10</a:t>
                          </a:r>
                          <a:r>
                            <a:rPr lang="en-GB" sz="1500" baseline="30000" dirty="0">
                              <a:solidFill>
                                <a:srgbClr val="FF3300"/>
                              </a:solidFill>
                            </a:rPr>
                            <a:t>-</a:t>
                          </a:r>
                          <a:r>
                            <a:rPr lang="en-GB" sz="1300" baseline="30000" dirty="0">
                              <a:solidFill>
                                <a:srgbClr val="FF3300"/>
                              </a:solidFill>
                            </a:rPr>
                            <a:t>3</a:t>
                          </a:r>
                        </a:p>
                      </p:txBody>
                    </p:sp>
                    <p:sp>
                      <p:nvSpPr>
                        <p:cNvPr id="170" name="Text Box 6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315" y="1837"/>
                          <a:ext cx="304" cy="13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500" b="1">
                              <a:solidFill>
                                <a:srgbClr val="0000FF"/>
                              </a:solidFill>
                            </a:rPr>
                            <a:t>meter</a:t>
                          </a:r>
                        </a:p>
                      </p:txBody>
                    </p:sp>
                    <p:sp>
                      <p:nvSpPr>
                        <p:cNvPr id="171" name="Line 6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835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72" name="Line 6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421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73" name="Line 6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44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74" name="Line 6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227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75" name="Line 6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033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76" name="Line 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447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77" name="Line 6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253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78" name="Line 7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056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79" name="Line 7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62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80" name="Line 7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668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81" name="Line 7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2644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82" name="Text Box 74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385" y="1654"/>
                          <a:ext cx="157" cy="12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400" dirty="0">
                              <a:solidFill>
                                <a:srgbClr val="0000CC"/>
                              </a:solidFill>
                            </a:rPr>
                            <a:t>10</a:t>
                          </a:r>
                          <a:r>
                            <a:rPr lang="en-GB" sz="1500" baseline="30000" dirty="0">
                              <a:solidFill>
                                <a:srgbClr val="0000CC"/>
                              </a:solidFill>
                            </a:rPr>
                            <a:t>0</a:t>
                          </a:r>
                        </a:p>
                      </p:txBody>
                    </p:sp>
                    <p:sp>
                      <p:nvSpPr>
                        <p:cNvPr id="183" name="Text Box 75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793" y="1632"/>
                          <a:ext cx="150" cy="12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400" dirty="0">
                              <a:solidFill>
                                <a:srgbClr val="FF3300"/>
                              </a:solidFill>
                            </a:rPr>
                            <a:t>10</a:t>
                          </a:r>
                          <a:r>
                            <a:rPr lang="en-GB" sz="1300" baseline="30000" dirty="0">
                              <a:solidFill>
                                <a:srgbClr val="FF3300"/>
                              </a:solidFill>
                            </a:rPr>
                            <a:t>3</a:t>
                          </a:r>
                        </a:p>
                      </p:txBody>
                    </p:sp>
                    <p:sp>
                      <p:nvSpPr>
                        <p:cNvPr id="184" name="Text Box 7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215" y="1634"/>
                          <a:ext cx="150" cy="12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400">
                              <a:solidFill>
                                <a:srgbClr val="FF3300"/>
                              </a:solidFill>
                            </a:rPr>
                            <a:t>10</a:t>
                          </a:r>
                          <a:r>
                            <a:rPr lang="en-GB" sz="1300" baseline="30000">
                              <a:solidFill>
                                <a:srgbClr val="FF3300"/>
                              </a:solidFill>
                            </a:rPr>
                            <a:t>6</a:t>
                          </a:r>
                        </a:p>
                      </p:txBody>
                    </p:sp>
                    <p:sp>
                      <p:nvSpPr>
                        <p:cNvPr id="185" name="Text Box 77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171" y="1844"/>
                          <a:ext cx="207" cy="13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500" b="1">
                              <a:solidFill>
                                <a:srgbClr val="0000FF"/>
                              </a:solidFill>
                            </a:rPr>
                            <a:t>Mm</a:t>
                          </a:r>
                        </a:p>
                      </p:txBody>
                    </p:sp>
                    <p:sp>
                      <p:nvSpPr>
                        <p:cNvPr id="186" name="Text Box 78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77" y="1632"/>
                          <a:ext cx="150" cy="12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400">
                              <a:solidFill>
                                <a:srgbClr val="FF3300"/>
                              </a:solidFill>
                            </a:rPr>
                            <a:t>10</a:t>
                          </a:r>
                          <a:r>
                            <a:rPr lang="en-GB" sz="1300" baseline="30000">
                              <a:solidFill>
                                <a:srgbClr val="FF3300"/>
                              </a:solidFill>
                            </a:rPr>
                            <a:t>9</a:t>
                          </a:r>
                        </a:p>
                      </p:txBody>
                    </p:sp>
                    <p:sp>
                      <p:nvSpPr>
                        <p:cNvPr id="187" name="Text Box 79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790" y="1840"/>
                          <a:ext cx="158" cy="13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500" b="1">
                              <a:solidFill>
                                <a:srgbClr val="0000FF"/>
                              </a:solidFill>
                            </a:rPr>
                            <a:t>km</a:t>
                          </a:r>
                        </a:p>
                      </p:txBody>
                    </p:sp>
                    <p:sp>
                      <p:nvSpPr>
                        <p:cNvPr id="188" name="Line 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890" y="1750"/>
                          <a:ext cx="1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89" name="Line 8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476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0" name="Line 8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99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1" name="Line 8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282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2" name="Line 8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087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3" name="Line 8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502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4" name="Line 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99" y="1750"/>
                          <a:ext cx="2" cy="89"/>
                        </a:xfrm>
                        <a:prstGeom prst="line">
                          <a:avLst/>
                        </a:prstGeom>
                        <a:noFill/>
                        <a:ln w="1836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5" name="Text Box 90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12" y="1843"/>
                          <a:ext cx="176" cy="13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none" lIns="0" tIns="0" rIns="0" bIns="0" anchor="ctr">
                          <a:spAutoFit/>
                        </a:bodyPr>
                        <a:lstStyle/>
                        <a:p>
                          <a:pPr algn="ctr" defTabSz="828675" eaLnBrk="0" hangingPunct="0">
                            <a:lnSpc>
                              <a:spcPct val="93000"/>
                            </a:lnSpc>
                            <a:buClr>
                              <a:srgbClr val="000000"/>
                            </a:buClr>
                            <a:buSzPct val="45000"/>
                          </a:pPr>
                          <a:r>
                            <a:rPr lang="en-GB" sz="1500" b="1">
                              <a:solidFill>
                                <a:srgbClr val="0000FF"/>
                              </a:solidFill>
                            </a:rPr>
                            <a:t>Gm</a:t>
                          </a:r>
                        </a:p>
                      </p:txBody>
                    </p:sp>
                  </p:grpSp>
                  <p:sp>
                    <p:nvSpPr>
                      <p:cNvPr id="143" name="Text Box 428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611444" y="5162664"/>
                        <a:ext cx="2055556" cy="261664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square" lIns="3836" tIns="1995" rIns="3836" bIns="1995" anchor="ctr">
                        <a:spAutoFit/>
                      </a:bodyPr>
                      <a:lstStyle/>
                      <a:p>
                        <a:pPr marL="11113" indent="12700" defTabSz="828675" hangingPunct="0">
                          <a:lnSpc>
                            <a:spcPct val="93000"/>
                          </a:lnSpc>
                          <a:spcBef>
                            <a:spcPts val="725"/>
                          </a:spcBef>
                          <a:buClr>
                            <a:srgbClr val="000000"/>
                          </a:buClr>
                          <a:buSzPct val="45000"/>
                          <a:tabLst>
                            <a:tab pos="657225" algn="l"/>
                          </a:tabLst>
                        </a:pPr>
                        <a:r>
                          <a:rPr lang="en-GB" sz="1200" b="1" dirty="0"/>
                          <a:t>Satellite Height;</a:t>
                        </a:r>
                        <a:r>
                          <a:rPr lang="en-GB" b="1" dirty="0"/>
                          <a:t> </a:t>
                        </a:r>
                        <a:r>
                          <a:rPr lang="en-GB" sz="1200" b="1" dirty="0"/>
                          <a:t>3.6x10</a:t>
                        </a:r>
                        <a:r>
                          <a:rPr lang="en-GB" sz="1200" b="1" baseline="30000" dirty="0"/>
                          <a:t>7</a:t>
                        </a:r>
                        <a:r>
                          <a:rPr lang="en-GB" sz="1200" b="1" dirty="0"/>
                          <a:t> m</a:t>
                        </a:r>
                      </a:p>
                    </p:txBody>
                  </p:sp>
                  <p:sp>
                    <p:nvSpPr>
                      <p:cNvPr id="145" name="Line 11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1676400" y="3914775"/>
                        <a:ext cx="238124" cy="600075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FF0000"/>
                        </a:solidFill>
                        <a:round/>
                        <a:headEnd/>
                        <a:tailEnd type="triangle" w="med" len="med"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46" name="Line 11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1162050" y="4791075"/>
                        <a:ext cx="352425" cy="476250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FF0000"/>
                        </a:solidFill>
                        <a:round/>
                        <a:headEnd/>
                        <a:tailEnd type="triangle" w="med" len="med"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47" name="Line 112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809625" y="4514849"/>
                        <a:ext cx="209550" cy="238125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FF0000"/>
                        </a:solidFill>
                        <a:round/>
                        <a:headEnd/>
                        <a:tailEnd type="triangle" w="med" len="med"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  <p:grpSp>
                <p:nvGrpSpPr>
                  <p:cNvPr id="9" name="Group 69"/>
                  <p:cNvGrpSpPr/>
                  <p:nvPr/>
                </p:nvGrpSpPr>
                <p:grpSpPr>
                  <a:xfrm>
                    <a:off x="2992692" y="4190021"/>
                    <a:ext cx="2078687" cy="1877404"/>
                    <a:chOff x="2992692" y="4190021"/>
                    <a:chExt cx="2078687" cy="1877404"/>
                  </a:xfrm>
                </p:grpSpPr>
                <p:sp>
                  <p:nvSpPr>
                    <p:cNvPr id="128" name="Line 11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876674" y="4819652"/>
                      <a:ext cx="400048" cy="295274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pic>
                  <p:nvPicPr>
                    <p:cNvPr id="129" name="Picture 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/>
                    <a:srcRect l="28694" t="22740" r="24213" b="26491"/>
                    <a:stretch>
                      <a:fillRect/>
                    </a:stretch>
                  </p:blipFill>
                  <p:spPr bwMode="auto">
                    <a:xfrm>
                      <a:off x="2992692" y="5105400"/>
                      <a:ext cx="1141157" cy="96202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sp>
                  <p:nvSpPr>
                    <p:cNvPr id="130" name="TextBox 1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014573" y="5840369"/>
                      <a:ext cx="795427" cy="208006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lIns="0" tIns="0" rIns="0" bIns="0">
                      <a:spAutoFit/>
                    </a:bodyPr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Leaves</a:t>
                      </a:r>
                    </a:p>
                  </p:txBody>
                </p:sp>
                <p:sp>
                  <p:nvSpPr>
                    <p:cNvPr id="134" name="Line 92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370092" y="4190021"/>
                      <a:ext cx="200461" cy="276708"/>
                    </a:xfrm>
                    <a:prstGeom prst="line">
                      <a:avLst/>
                    </a:prstGeom>
                    <a:noFill/>
                    <a:ln w="57150">
                      <a:solidFill>
                        <a:srgbClr val="CC3399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en-US" dirty="0"/>
                    </a:p>
                  </p:txBody>
                </p:sp>
                <p:sp>
                  <p:nvSpPr>
                    <p:cNvPr id="121" name="Line 11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93150" y="5026481"/>
                      <a:ext cx="1278229" cy="485702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1" name="Group 113"/>
                <p:cNvGrpSpPr/>
                <p:nvPr/>
              </p:nvGrpSpPr>
              <p:grpSpPr>
                <a:xfrm>
                  <a:off x="2042809" y="2383276"/>
                  <a:ext cx="1858214" cy="1791205"/>
                  <a:chOff x="2042809" y="2383276"/>
                  <a:chExt cx="1858214" cy="1791205"/>
                </a:xfrm>
              </p:grpSpPr>
              <p:pic>
                <p:nvPicPr>
                  <p:cNvPr id="112" name="Picture 6" descr="E:\DCIM\101MSDCF\DSC01211.JPG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/>
                  <a:srcRect l="25246" t="66967" r="57504" b="1944"/>
                  <a:stretch>
                    <a:fillRect/>
                  </a:stretch>
                </p:blipFill>
                <p:spPr bwMode="auto">
                  <a:xfrm>
                    <a:off x="2042809" y="2383276"/>
                    <a:ext cx="1138136" cy="1538418"/>
                  </a:xfrm>
                  <a:prstGeom prst="rect">
                    <a:avLst/>
                  </a:prstGeom>
                  <a:noFill/>
                </p:spPr>
              </p:pic>
              <p:sp>
                <p:nvSpPr>
                  <p:cNvPr id="113" name="Line 42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219855" y="3618689"/>
                    <a:ext cx="681168" cy="555792"/>
                  </a:xfrm>
                  <a:prstGeom prst="line">
                    <a:avLst/>
                  </a:prstGeom>
                  <a:noFill/>
                  <a:ln w="38100">
                    <a:solidFill>
                      <a:srgbClr val="00B05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pic>
            <p:nvPicPr>
              <p:cNvPr id="197" name="Picture 196" descr="QuinuoGrains.jpg"/>
              <p:cNvPicPr>
                <a:picLocks noChangeAspect="1"/>
              </p:cNvPicPr>
              <p:nvPr/>
            </p:nvPicPr>
            <p:blipFill>
              <a:blip r:embed="rId7" cstate="print"/>
              <a:srcRect l="10071" t="19565" r="14784" b="13354"/>
              <a:stretch>
                <a:fillRect/>
              </a:stretch>
            </p:blipFill>
            <p:spPr>
              <a:xfrm>
                <a:off x="3505203" y="2476956"/>
                <a:ext cx="1502329" cy="1197428"/>
              </a:xfrm>
              <a:prstGeom prst="rect">
                <a:avLst/>
              </a:prstGeom>
            </p:spPr>
          </p:pic>
          <p:sp>
            <p:nvSpPr>
              <p:cNvPr id="206" name="TextBox 205"/>
              <p:cNvSpPr txBox="1"/>
              <p:nvPr/>
            </p:nvSpPr>
            <p:spPr>
              <a:xfrm>
                <a:off x="3430716" y="2487838"/>
                <a:ext cx="1785257" cy="7107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en-US" sz="2000" b="1" dirty="0">
                    <a:solidFill>
                      <a:schemeClr val="accent2">
                        <a:lumMod val="75000"/>
                      </a:schemeClr>
                    </a:solidFill>
                  </a:rPr>
                  <a:t>Quinoa Grains </a:t>
                </a:r>
                <a:r>
                  <a:rPr lang="en-US" sz="1600" b="1" dirty="0"/>
                  <a:t>(Contain 8 Amino Acids)</a:t>
                </a:r>
                <a:endParaRPr lang="en-US" sz="2000" b="1" dirty="0"/>
              </a:p>
            </p:txBody>
          </p:sp>
        </p:grpSp>
        <p:cxnSp>
          <p:nvCxnSpPr>
            <p:cNvPr id="118" name="Straight Arrow Connector 117"/>
            <p:cNvCxnSpPr/>
            <p:nvPr/>
          </p:nvCxnSpPr>
          <p:spPr>
            <a:xfrm>
              <a:off x="4218736" y="4456409"/>
              <a:ext cx="2116371" cy="33743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A6701C1E-AC91-EF0C-792C-BDB0D25AD1B5}"/>
              </a:ext>
            </a:extLst>
          </p:cNvPr>
          <p:cNvGrpSpPr/>
          <p:nvPr/>
        </p:nvGrpSpPr>
        <p:grpSpPr>
          <a:xfrm>
            <a:off x="1292974" y="4409451"/>
            <a:ext cx="495338" cy="257635"/>
            <a:chOff x="294749" y="2584558"/>
            <a:chExt cx="495338" cy="257635"/>
          </a:xfrm>
        </p:grpSpPr>
        <p:sp>
          <p:nvSpPr>
            <p:cNvPr id="219" name="Arrow: Right 218">
              <a:extLst>
                <a:ext uri="{FF2B5EF4-FFF2-40B4-BE49-F238E27FC236}">
                  <a16:creationId xmlns:a16="http://schemas.microsoft.com/office/drawing/2014/main" id="{0521EB68-8413-5919-F31A-E16814C2BD85}"/>
                </a:ext>
              </a:extLst>
            </p:cNvPr>
            <p:cNvSpPr/>
            <p:nvPr/>
          </p:nvSpPr>
          <p:spPr>
            <a:xfrm>
              <a:off x="633315" y="2675326"/>
              <a:ext cx="156772" cy="93071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0" name="Text Box 114">
              <a:extLst>
                <a:ext uri="{FF2B5EF4-FFF2-40B4-BE49-F238E27FC236}">
                  <a16:creationId xmlns:a16="http://schemas.microsoft.com/office/drawing/2014/main" id="{BB5A2F00-E06C-5302-BA8D-1B89E0773E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749" y="2584558"/>
              <a:ext cx="396399" cy="25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828675">
                <a:lnSpc>
                  <a:spcPct val="93000"/>
                </a:lnSpc>
                <a:buClr>
                  <a:srgbClr val="000000"/>
                </a:buClr>
                <a:buSzPct val="45000"/>
              </a:pPr>
              <a:r>
                <a:rPr lang="en-GB" dirty="0">
                  <a:solidFill>
                    <a:srgbClr val="0000FF"/>
                  </a:solidFill>
                </a:rPr>
                <a:t>m</a:t>
              </a:r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0E6423DC-81E7-1429-64A7-BBAE127C0A1F}"/>
              </a:ext>
            </a:extLst>
          </p:cNvPr>
          <p:cNvGrpSpPr/>
          <p:nvPr/>
        </p:nvGrpSpPr>
        <p:grpSpPr>
          <a:xfrm>
            <a:off x="3197057" y="4438051"/>
            <a:ext cx="457959" cy="257635"/>
            <a:chOff x="332128" y="2586846"/>
            <a:chExt cx="457959" cy="257635"/>
          </a:xfrm>
        </p:grpSpPr>
        <p:sp>
          <p:nvSpPr>
            <p:cNvPr id="223" name="Arrow: Right 222">
              <a:extLst>
                <a:ext uri="{FF2B5EF4-FFF2-40B4-BE49-F238E27FC236}">
                  <a16:creationId xmlns:a16="http://schemas.microsoft.com/office/drawing/2014/main" id="{379F1F03-4D63-18CC-7FFC-FE891FC3E830}"/>
                </a:ext>
              </a:extLst>
            </p:cNvPr>
            <p:cNvSpPr/>
            <p:nvPr/>
          </p:nvSpPr>
          <p:spPr>
            <a:xfrm>
              <a:off x="633315" y="2675326"/>
              <a:ext cx="156772" cy="93071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4" name="Text Box 114">
              <a:extLst>
                <a:ext uri="{FF2B5EF4-FFF2-40B4-BE49-F238E27FC236}">
                  <a16:creationId xmlns:a16="http://schemas.microsoft.com/office/drawing/2014/main" id="{C56CB3E7-A0C5-ED1E-5B10-C52F1C0881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128" y="2586846"/>
              <a:ext cx="396399" cy="25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828675">
                <a:lnSpc>
                  <a:spcPct val="93000"/>
                </a:lnSpc>
                <a:buClr>
                  <a:srgbClr val="000000"/>
                </a:buClr>
                <a:buSzPct val="45000"/>
              </a:pPr>
              <a:r>
                <a:rPr lang="en-GB" dirty="0">
                  <a:solidFill>
                    <a:srgbClr val="0000FF"/>
                  </a:solidFill>
                </a:rPr>
                <a:t>m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40904C1-0914-1415-8F96-CE191AD25019}"/>
              </a:ext>
            </a:extLst>
          </p:cNvPr>
          <p:cNvGrpSpPr/>
          <p:nvPr/>
        </p:nvGrpSpPr>
        <p:grpSpPr>
          <a:xfrm>
            <a:off x="626457" y="2637424"/>
            <a:ext cx="8661411" cy="3884603"/>
            <a:chOff x="626457" y="2637424"/>
            <a:chExt cx="8661411" cy="3884603"/>
          </a:xfrm>
        </p:grpSpPr>
        <p:grpSp>
          <p:nvGrpSpPr>
            <p:cNvPr id="12" name="Group 118"/>
            <p:cNvGrpSpPr/>
            <p:nvPr/>
          </p:nvGrpSpPr>
          <p:grpSpPr>
            <a:xfrm>
              <a:off x="626457" y="2637424"/>
              <a:ext cx="8661411" cy="3884603"/>
              <a:chOff x="321650" y="2193286"/>
              <a:chExt cx="8661411" cy="3884603"/>
            </a:xfrm>
          </p:grpSpPr>
          <p:grpSp>
            <p:nvGrpSpPr>
              <p:cNvPr id="13" name="Group 81"/>
              <p:cNvGrpSpPr/>
              <p:nvPr/>
            </p:nvGrpSpPr>
            <p:grpSpPr>
              <a:xfrm>
                <a:off x="2836250" y="4539342"/>
                <a:ext cx="3487996" cy="1538547"/>
                <a:chOff x="3009900" y="5344813"/>
                <a:chExt cx="3487996" cy="1538547"/>
              </a:xfrm>
            </p:grpSpPr>
            <p:grpSp>
              <p:nvGrpSpPr>
                <p:cNvPr id="14" name="Group 294"/>
                <p:cNvGrpSpPr/>
                <p:nvPr/>
              </p:nvGrpSpPr>
              <p:grpSpPr>
                <a:xfrm>
                  <a:off x="3009900" y="5344813"/>
                  <a:ext cx="3487996" cy="1538547"/>
                  <a:chOff x="3009900" y="5344813"/>
                  <a:chExt cx="3487996" cy="1538547"/>
                </a:xfrm>
              </p:grpSpPr>
              <p:grpSp>
                <p:nvGrpSpPr>
                  <p:cNvPr id="15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5107019" y="5517452"/>
                    <a:ext cx="1390877" cy="1365908"/>
                    <a:chOff x="2413998" y="739458"/>
                    <a:chExt cx="2000250" cy="1962152"/>
                  </a:xfrm>
                </p:grpSpPr>
                <p:pic>
                  <p:nvPicPr>
                    <p:cNvPr id="202" name="Picture 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8" cstate="print"/>
                    <a:srcRect l="27538" t="49210" r="51636" b="18105"/>
                    <a:stretch>
                      <a:fillRect/>
                    </a:stretch>
                  </p:blipFill>
                  <p:spPr bwMode="auto">
                    <a:xfrm>
                      <a:off x="2413998" y="739458"/>
                      <a:ext cx="2000250" cy="1962152"/>
                    </a:xfrm>
                    <a:prstGeom prst="rect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miter lim="800000"/>
                      <a:headEnd/>
                      <a:tailEnd/>
                    </a:ln>
                  </p:spPr>
                </p:pic>
                <p:sp>
                  <p:nvSpPr>
                    <p:cNvPr id="203" name="TextBox 1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719748" y="878862"/>
                      <a:ext cx="1554864" cy="58950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lIns="0" tIns="0" rIns="0" bIns="0">
                      <a:spAutoFit/>
                    </a:bodyPr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Cell Nucleus in a Leave</a:t>
                      </a:r>
                    </a:p>
                  </p:txBody>
                </p:sp>
                <p:cxnSp>
                  <p:nvCxnSpPr>
                    <p:cNvPr id="204" name="Straight Arrow Connector 203"/>
                    <p:cNvCxnSpPr/>
                    <p:nvPr/>
                  </p:nvCxnSpPr>
                  <p:spPr>
                    <a:xfrm>
                      <a:off x="2490490" y="1687478"/>
                      <a:ext cx="1895388" cy="38369"/>
                    </a:xfrm>
                    <a:prstGeom prst="straightConnector1">
                      <a:avLst/>
                    </a:prstGeom>
                    <a:ln w="28575">
                      <a:solidFill>
                        <a:schemeClr val="bg1"/>
                      </a:solidFill>
                      <a:headEnd type="arrow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05" name="TextBox 2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974156" y="1837981"/>
                      <a:ext cx="933262" cy="30856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lIns="0" tIns="0" rIns="0" bIns="0">
                      <a:spAutoFit/>
                    </a:bodyPr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1 µm</a:t>
                      </a:r>
                    </a:p>
                  </p:txBody>
                </p:sp>
              </p:grpSp>
              <p:sp>
                <p:nvSpPr>
                  <p:cNvPr id="200" name="Rectangle 65"/>
                  <p:cNvSpPr>
                    <a:spLocks noChangeArrowheads="1"/>
                  </p:cNvSpPr>
                  <p:nvPr/>
                </p:nvSpPr>
                <p:spPr bwMode="auto">
                  <a:xfrm>
                    <a:off x="3009900" y="6358235"/>
                    <a:ext cx="2085975" cy="4503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>
                      <a:lnSpc>
                        <a:spcPts val="900"/>
                      </a:lnSpc>
                    </a:pPr>
                    <a:r>
                      <a:rPr lang="en-US" sz="1050" dirty="0"/>
                      <a:t>http://micro.magnet.fsu.edu/primer/java/scienceopticsu/powersof10</a:t>
                    </a:r>
                    <a:r>
                      <a:rPr lang="en-US" sz="1200" dirty="0"/>
                      <a:t>/</a:t>
                    </a:r>
                  </a:p>
                </p:txBody>
              </p:sp>
              <p:sp>
                <p:nvSpPr>
                  <p:cNvPr id="201" name="Line 112"/>
                  <p:cNvSpPr>
                    <a:spLocks noChangeShapeType="1"/>
                  </p:cNvSpPr>
                  <p:nvPr/>
                </p:nvSpPr>
                <p:spPr bwMode="auto">
                  <a:xfrm>
                    <a:off x="5703593" y="5344813"/>
                    <a:ext cx="144756" cy="151113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98" name="Line 112"/>
                <p:cNvSpPr>
                  <a:spLocks noChangeShapeType="1"/>
                </p:cNvSpPr>
                <p:nvPr/>
              </p:nvSpPr>
              <p:spPr bwMode="auto">
                <a:xfrm flipV="1">
                  <a:off x="3486149" y="5964556"/>
                  <a:ext cx="1609725" cy="45719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91"/>
              <p:cNvGrpSpPr/>
              <p:nvPr/>
            </p:nvGrpSpPr>
            <p:grpSpPr>
              <a:xfrm>
                <a:off x="5074626" y="2530941"/>
                <a:ext cx="1057274" cy="1568961"/>
                <a:chOff x="5372101" y="3098287"/>
                <a:chExt cx="1057274" cy="1568961"/>
              </a:xfrm>
            </p:grpSpPr>
            <p:sp>
              <p:nvSpPr>
                <p:cNvPr id="207" name="Line 422"/>
                <p:cNvSpPr>
                  <a:spLocks noChangeShapeType="1"/>
                </p:cNvSpPr>
                <p:nvPr/>
              </p:nvSpPr>
              <p:spPr bwMode="auto">
                <a:xfrm flipH="1" flipV="1">
                  <a:off x="5867400" y="4133849"/>
                  <a:ext cx="104775" cy="533399"/>
                </a:xfrm>
                <a:prstGeom prst="line">
                  <a:avLst/>
                </a:prstGeom>
                <a:noFill/>
                <a:ln w="38100">
                  <a:solidFill>
                    <a:srgbClr val="00B05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7" name="Group 29"/>
                <p:cNvGrpSpPr>
                  <a:grpSpLocks/>
                </p:cNvGrpSpPr>
                <p:nvPr/>
              </p:nvGrpSpPr>
              <p:grpSpPr bwMode="auto">
                <a:xfrm>
                  <a:off x="5372101" y="3098287"/>
                  <a:ext cx="1057274" cy="1058228"/>
                  <a:chOff x="4914900" y="447675"/>
                  <a:chExt cx="1879598" cy="1913764"/>
                </a:xfrm>
              </p:grpSpPr>
              <p:pic>
                <p:nvPicPr>
                  <p:cNvPr id="210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/>
                  <a:srcRect l="1085" t="47221" r="78081" b="19270"/>
                  <a:stretch>
                    <a:fillRect/>
                  </a:stretch>
                </p:blipFill>
                <p:spPr bwMode="auto">
                  <a:xfrm>
                    <a:off x="4914900" y="447675"/>
                    <a:ext cx="1828800" cy="183832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213" name="Straight Arrow Connector 212"/>
                  <p:cNvCxnSpPr/>
                  <p:nvPr/>
                </p:nvCxnSpPr>
                <p:spPr>
                  <a:xfrm>
                    <a:off x="4953811" y="990494"/>
                    <a:ext cx="1780162" cy="36631"/>
                  </a:xfrm>
                  <a:prstGeom prst="straightConnector1">
                    <a:avLst/>
                  </a:prstGeom>
                  <a:ln w="28575">
                    <a:solidFill>
                      <a:schemeClr val="bg1"/>
                    </a:solidFill>
                    <a:headEnd type="arrow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14" name="TextBox 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202765" y="685800"/>
                    <a:ext cx="1331385" cy="37106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>
                      <a:lnSpc>
                        <a:spcPts val="1600"/>
                      </a:lnSpc>
                    </a:pPr>
                    <a:r>
                      <a:rPr lang="en-US" sz="1400" b="1" dirty="0">
                        <a:solidFill>
                          <a:schemeClr val="bg1"/>
                        </a:solidFill>
                      </a:rPr>
                      <a:t>100 nm</a:t>
                    </a:r>
                  </a:p>
                </p:txBody>
              </p:sp>
              <p:sp>
                <p:nvSpPr>
                  <p:cNvPr id="215" name="TextBox 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069650" y="1614201"/>
                    <a:ext cx="1724848" cy="7472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>
                      <a:lnSpc>
                        <a:spcPts val="1600"/>
                      </a:lnSpc>
                    </a:pPr>
                    <a:r>
                      <a:rPr lang="en-US" sz="1400" b="1" dirty="0">
                        <a:solidFill>
                          <a:schemeClr val="bg1"/>
                        </a:solidFill>
                      </a:rPr>
                      <a:t>Chromatin in a Cell</a:t>
                    </a:r>
                  </a:p>
                </p:txBody>
              </p:sp>
            </p:grpSp>
          </p:grpSp>
          <p:grpSp>
            <p:nvGrpSpPr>
              <p:cNvPr id="18" name="Group 98"/>
              <p:cNvGrpSpPr/>
              <p:nvPr/>
            </p:nvGrpSpPr>
            <p:grpSpPr>
              <a:xfrm>
                <a:off x="6133897" y="2193286"/>
                <a:ext cx="2673479" cy="1992343"/>
                <a:chOff x="6450422" y="2779682"/>
                <a:chExt cx="2673479" cy="1992343"/>
              </a:xfrm>
            </p:grpSpPr>
            <p:sp>
              <p:nvSpPr>
                <p:cNvPr id="217" name="Line 112"/>
                <p:cNvSpPr>
                  <a:spLocks noChangeShapeType="1"/>
                </p:cNvSpPr>
                <p:nvPr/>
              </p:nvSpPr>
              <p:spPr bwMode="auto">
                <a:xfrm flipV="1">
                  <a:off x="6486525" y="3933825"/>
                  <a:ext cx="133350" cy="838200"/>
                </a:xfrm>
                <a:prstGeom prst="line">
                  <a:avLst/>
                </a:prstGeom>
                <a:noFill/>
                <a:ln w="38100">
                  <a:solidFill>
                    <a:srgbClr val="00B05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8" name="Line 112"/>
                <p:cNvSpPr>
                  <a:spLocks noChangeShapeType="1"/>
                </p:cNvSpPr>
                <p:nvPr/>
              </p:nvSpPr>
              <p:spPr bwMode="auto">
                <a:xfrm flipV="1">
                  <a:off x="6762749" y="4119264"/>
                  <a:ext cx="1293519" cy="643236"/>
                </a:xfrm>
                <a:prstGeom prst="line">
                  <a:avLst/>
                </a:prstGeom>
                <a:noFill/>
                <a:ln w="38100">
                  <a:solidFill>
                    <a:srgbClr val="00B05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9" name="Group 293"/>
                <p:cNvGrpSpPr/>
                <p:nvPr/>
              </p:nvGrpSpPr>
              <p:grpSpPr>
                <a:xfrm>
                  <a:off x="6450422" y="2779682"/>
                  <a:ext cx="2673479" cy="1326508"/>
                  <a:chOff x="6593297" y="2779682"/>
                  <a:chExt cx="2673479" cy="1326508"/>
                </a:xfrm>
              </p:grpSpPr>
              <p:pic>
                <p:nvPicPr>
                  <p:cNvPr id="221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9" cstate="print"/>
                  <a:srcRect l="13331" t="21712" r="59856" b="11299"/>
                  <a:stretch>
                    <a:fillRect/>
                  </a:stretch>
                </p:blipFill>
                <p:spPr bwMode="auto">
                  <a:xfrm rot="5400000">
                    <a:off x="7556341" y="2463961"/>
                    <a:ext cx="809625" cy="20227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sp>
                <p:nvSpPr>
                  <p:cNvPr id="228" name="Text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449151" y="2779682"/>
                    <a:ext cx="648945" cy="21480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>
                      <a:lnSpc>
                        <a:spcPts val="1600"/>
                      </a:lnSpc>
                    </a:pPr>
                    <a:r>
                      <a:rPr lang="en-US" sz="1600" b="1" dirty="0"/>
                      <a:t>3.6 nm</a:t>
                    </a:r>
                  </a:p>
                </p:txBody>
              </p:sp>
              <p:cxnSp>
                <p:nvCxnSpPr>
                  <p:cNvPr id="233" name="Straight Arrow Connector 232"/>
                  <p:cNvCxnSpPr/>
                  <p:nvPr/>
                </p:nvCxnSpPr>
                <p:spPr>
                  <a:xfrm>
                    <a:off x="7105651" y="3028947"/>
                    <a:ext cx="1343024" cy="9528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 type="triangle" w="med" len="med"/>
                    <a:tailEnd type="triangle" w="med" len="med"/>
                  </a:ln>
                </p:spPr>
              </p:cxnSp>
              <p:cxnSp>
                <p:nvCxnSpPr>
                  <p:cNvPr id="243" name="Straight Arrow Connector 242"/>
                  <p:cNvCxnSpPr/>
                  <p:nvPr/>
                </p:nvCxnSpPr>
                <p:spPr>
                  <a:xfrm rot="5400000">
                    <a:off x="6457951" y="3514723"/>
                    <a:ext cx="752478" cy="9529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 type="triangle" w="med" len="med"/>
                    <a:tailEnd type="triangle" w="med" len="med"/>
                  </a:ln>
                </p:spPr>
              </p:cxnSp>
              <p:sp>
                <p:nvSpPr>
                  <p:cNvPr id="247" name="TextBox 21"/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6372827" y="3302146"/>
                    <a:ext cx="648945" cy="20800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>
                      <a:lnSpc>
                        <a:spcPts val="1600"/>
                      </a:lnSpc>
                    </a:pPr>
                    <a:r>
                      <a:rPr lang="en-US" sz="1600" b="1" dirty="0"/>
                      <a:t>2 nm</a:t>
                    </a:r>
                  </a:p>
                </p:txBody>
              </p:sp>
              <p:cxnSp>
                <p:nvCxnSpPr>
                  <p:cNvPr id="248" name="Straight Arrow Connector 247"/>
                  <p:cNvCxnSpPr/>
                  <p:nvPr/>
                </p:nvCxnSpPr>
                <p:spPr>
                  <a:xfrm flipV="1">
                    <a:off x="7848600" y="3981451"/>
                    <a:ext cx="238125" cy="19049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 type="none" w="med" len="med"/>
                    <a:tailEnd type="triangle" w="med" len="med"/>
                  </a:ln>
                </p:spPr>
              </p:cxnSp>
              <p:sp>
                <p:nvSpPr>
                  <p:cNvPr id="249" name="Text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17452" y="3631861"/>
                    <a:ext cx="849324" cy="20518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>
                      <a:lnSpc>
                        <a:spcPts val="1600"/>
                      </a:lnSpc>
                    </a:pPr>
                    <a:r>
                      <a:rPr lang="en-US" sz="1400" b="1" dirty="0"/>
                      <a:t>Base Pairs</a:t>
                    </a:r>
                  </a:p>
                </p:txBody>
              </p:sp>
              <p:cxnSp>
                <p:nvCxnSpPr>
                  <p:cNvPr id="251" name="Straight Connector 250"/>
                  <p:cNvCxnSpPr/>
                  <p:nvPr/>
                </p:nvCxnSpPr>
                <p:spPr>
                  <a:xfrm rot="16200000" flipH="1">
                    <a:off x="7992351" y="3972800"/>
                    <a:ext cx="187005" cy="20794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2" name="Straight Connector 251"/>
                  <p:cNvCxnSpPr/>
                  <p:nvPr/>
                </p:nvCxnSpPr>
                <p:spPr>
                  <a:xfrm rot="16200000" flipH="1">
                    <a:off x="8125702" y="3953751"/>
                    <a:ext cx="187005" cy="20794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3" name="Straight Arrow Connector 252"/>
                  <p:cNvCxnSpPr/>
                  <p:nvPr/>
                </p:nvCxnSpPr>
                <p:spPr>
                  <a:xfrm rot="10800000" flipV="1">
                    <a:off x="8210551" y="3943350"/>
                    <a:ext cx="238125" cy="19050"/>
                  </a:xfrm>
                  <a:prstGeom prst="straightConnector1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 type="none" w="med" len="med"/>
                    <a:tailEnd type="triangle" w="med" len="med"/>
                  </a:ln>
                </p:spPr>
              </p:cxnSp>
              <p:sp>
                <p:nvSpPr>
                  <p:cNvPr id="254" name="Text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285849" y="3898184"/>
                    <a:ext cx="648945" cy="20800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>
                      <a:lnSpc>
                        <a:spcPts val="1600"/>
                      </a:lnSpc>
                    </a:pPr>
                    <a:r>
                      <a:rPr lang="en-US" sz="1400" b="1" dirty="0"/>
                      <a:t>340 pm</a:t>
                    </a:r>
                  </a:p>
                </p:txBody>
              </p:sp>
            </p:grpSp>
          </p:grpSp>
          <p:grpSp>
            <p:nvGrpSpPr>
              <p:cNvPr id="20" name="Group 131"/>
              <p:cNvGrpSpPr/>
              <p:nvPr/>
            </p:nvGrpSpPr>
            <p:grpSpPr>
              <a:xfrm>
                <a:off x="7789720" y="3451573"/>
                <a:ext cx="1193341" cy="702082"/>
                <a:chOff x="8049095" y="3980819"/>
                <a:chExt cx="1193341" cy="702082"/>
              </a:xfrm>
            </p:grpSpPr>
            <p:sp>
              <p:nvSpPr>
                <p:cNvPr id="295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8085956" y="3980819"/>
                  <a:ext cx="1156480" cy="495769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9140" tIns="9140" rIns="9140" bIns="9140" anchor="ctr">
                  <a:spAutoFit/>
                </a:bodyPr>
                <a:lstStyle/>
                <a:p>
                  <a:pPr marL="11113" indent="12700" defTabSz="828675" hangingPunct="0">
                    <a:lnSpc>
                      <a:spcPts val="1240"/>
                    </a:lnSpc>
                    <a:spcBef>
                      <a:spcPts val="725"/>
                    </a:spcBef>
                    <a:buClr>
                      <a:srgbClr val="000000"/>
                    </a:buClr>
                    <a:buSzPct val="45000"/>
                    <a:tabLst>
                      <a:tab pos="657225" algn="l"/>
                    </a:tabLst>
                  </a:pPr>
                  <a:r>
                    <a:rPr lang="en-GB" sz="1600" b="1" dirty="0"/>
                    <a:t>Particles Causing Static Charge</a:t>
                  </a:r>
                  <a:endParaRPr lang="en-GB" sz="1100" b="1" dirty="0"/>
                </a:p>
              </p:txBody>
            </p:sp>
            <p:sp>
              <p:nvSpPr>
                <p:cNvPr id="296" name="Line 112"/>
                <p:cNvSpPr>
                  <a:spLocks noChangeShapeType="1"/>
                </p:cNvSpPr>
                <p:nvPr/>
              </p:nvSpPr>
              <p:spPr bwMode="auto">
                <a:xfrm flipV="1">
                  <a:off x="8049095" y="4356028"/>
                  <a:ext cx="113309" cy="326873"/>
                </a:xfrm>
                <a:prstGeom prst="line">
                  <a:avLst/>
                </a:prstGeom>
                <a:noFill/>
                <a:ln w="38100">
                  <a:solidFill>
                    <a:srgbClr val="00B05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97" name="TextBox 296"/>
              <p:cNvSpPr txBox="1"/>
              <p:nvPr/>
            </p:nvSpPr>
            <p:spPr>
              <a:xfrm>
                <a:off x="321650" y="4985729"/>
                <a:ext cx="2352675" cy="1017202"/>
              </a:xfrm>
              <a:prstGeom prst="rect">
                <a:avLst/>
              </a:prstGeom>
              <a:noFill/>
              <a:ln w="12700">
                <a:solidFill>
                  <a:srgbClr val="FF0000"/>
                </a:solidFill>
              </a:ln>
            </p:spPr>
            <p:txBody>
              <a:bodyPr wrap="square" lIns="91440" tIns="45720" rIns="9144" bIns="9144" rtlCol="0">
                <a:spAutoFit/>
              </a:bodyPr>
              <a:lstStyle/>
              <a:p>
                <a:pPr>
                  <a:lnSpc>
                    <a:spcPts val="1500"/>
                  </a:lnSpc>
                </a:pPr>
                <a:r>
                  <a:rPr lang="en-US" sz="1400" b="1" dirty="0">
                    <a:solidFill>
                      <a:srgbClr val="2109D1"/>
                    </a:solidFill>
                  </a:rPr>
                  <a:t>1 Meter = 1000 Millimeters </a:t>
                </a:r>
              </a:p>
              <a:p>
                <a:pPr>
                  <a:lnSpc>
                    <a:spcPts val="1500"/>
                  </a:lnSpc>
                </a:pPr>
                <a:r>
                  <a:rPr lang="en-US" sz="1400" b="1" dirty="0">
                    <a:solidFill>
                      <a:srgbClr val="2109D1"/>
                    </a:solidFill>
                  </a:rPr>
                  <a:t>1 mm = 1000  Micrometers </a:t>
                </a:r>
              </a:p>
              <a:p>
                <a:pPr>
                  <a:lnSpc>
                    <a:spcPts val="1500"/>
                  </a:lnSpc>
                </a:pPr>
                <a:r>
                  <a:rPr lang="en-US" sz="1400" b="1" dirty="0">
                    <a:solidFill>
                      <a:srgbClr val="2109D1"/>
                    </a:solidFill>
                  </a:rPr>
                  <a:t>1 µm = 1000 Nanometers </a:t>
                </a:r>
              </a:p>
              <a:p>
                <a:pPr>
                  <a:lnSpc>
                    <a:spcPts val="1500"/>
                  </a:lnSpc>
                </a:pPr>
                <a:r>
                  <a:rPr lang="en-US" sz="1400" b="1" dirty="0">
                    <a:solidFill>
                      <a:srgbClr val="2109D1"/>
                    </a:solidFill>
                  </a:rPr>
                  <a:t>1 nm = 1000 </a:t>
                </a:r>
                <a:r>
                  <a:rPr lang="en-US" sz="1400" b="1" dirty="0" err="1">
                    <a:solidFill>
                      <a:srgbClr val="2109D1"/>
                    </a:solidFill>
                  </a:rPr>
                  <a:t>Picometers</a:t>
                </a:r>
                <a:r>
                  <a:rPr lang="en-US" sz="1400" b="1" dirty="0">
                    <a:solidFill>
                      <a:srgbClr val="2109D1"/>
                    </a:solidFill>
                  </a:rPr>
                  <a:t> </a:t>
                </a:r>
              </a:p>
              <a:p>
                <a:pPr>
                  <a:lnSpc>
                    <a:spcPts val="1500"/>
                  </a:lnSpc>
                </a:pPr>
                <a:r>
                  <a:rPr lang="en-US" sz="1400" b="1" dirty="0">
                    <a:solidFill>
                      <a:srgbClr val="2109D1"/>
                    </a:solidFill>
                  </a:rPr>
                  <a:t>1 pm = 1000 </a:t>
                </a:r>
                <a:r>
                  <a:rPr lang="en-US" sz="1400" b="1" dirty="0" err="1">
                    <a:solidFill>
                      <a:srgbClr val="2109D1"/>
                    </a:solidFill>
                  </a:rPr>
                  <a:t>Femtometers</a:t>
                </a:r>
                <a:endParaRPr lang="en-US" sz="1400" b="1" dirty="0">
                  <a:solidFill>
                    <a:srgbClr val="2109D1"/>
                  </a:solidFill>
                </a:endParaRPr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034E37AF-C502-E0C6-98F2-1BB0ED0EC3DE}"/>
                </a:ext>
              </a:extLst>
            </p:cNvPr>
            <p:cNvGrpSpPr/>
            <p:nvPr/>
          </p:nvGrpSpPr>
          <p:grpSpPr>
            <a:xfrm>
              <a:off x="5028265" y="4397992"/>
              <a:ext cx="460090" cy="257635"/>
              <a:chOff x="329997" y="2584038"/>
              <a:chExt cx="460090" cy="257635"/>
            </a:xfrm>
          </p:grpSpPr>
          <p:sp>
            <p:nvSpPr>
              <p:cNvPr id="135" name="Arrow: Right 134">
                <a:extLst>
                  <a:ext uri="{FF2B5EF4-FFF2-40B4-BE49-F238E27FC236}">
                    <a16:creationId xmlns:a16="http://schemas.microsoft.com/office/drawing/2014/main" id="{63CF5BBE-1667-35D6-1E35-82630F52979B}"/>
                  </a:ext>
                </a:extLst>
              </p:cNvPr>
              <p:cNvSpPr/>
              <p:nvPr/>
            </p:nvSpPr>
            <p:spPr>
              <a:xfrm>
                <a:off x="633315" y="2675326"/>
                <a:ext cx="156772" cy="93071"/>
              </a:xfrm>
              <a:prstGeom prst="right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6" name="Text Box 114">
                <a:extLst>
                  <a:ext uri="{FF2B5EF4-FFF2-40B4-BE49-F238E27FC236}">
                    <a16:creationId xmlns:a16="http://schemas.microsoft.com/office/drawing/2014/main" id="{39A5D236-1B68-A78E-5C08-6E46083320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9997" y="2584038"/>
                <a:ext cx="396399" cy="257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 defTabSz="828675">
                  <a:lnSpc>
                    <a:spcPct val="93000"/>
                  </a:lnSpc>
                  <a:buClr>
                    <a:srgbClr val="000000"/>
                  </a:buClr>
                  <a:buSzPct val="45000"/>
                </a:pPr>
                <a:r>
                  <a:rPr lang="en-GB" dirty="0">
                    <a:solidFill>
                      <a:srgbClr val="0000FF"/>
                    </a:solidFill>
                  </a:rPr>
                  <a:t>m</a:t>
                </a:r>
              </a:p>
            </p:txBody>
          </p:sp>
        </p:grpSp>
        <p:sp>
          <p:nvSpPr>
            <p:cNvPr id="139" name="Arrow: Right 138">
              <a:extLst>
                <a:ext uri="{FF2B5EF4-FFF2-40B4-BE49-F238E27FC236}">
                  <a16:creationId xmlns:a16="http://schemas.microsoft.com/office/drawing/2014/main" id="{1EB7909E-598F-8D67-7BED-52A8AE1C585A}"/>
                </a:ext>
              </a:extLst>
            </p:cNvPr>
            <p:cNvSpPr/>
            <p:nvPr/>
          </p:nvSpPr>
          <p:spPr>
            <a:xfrm>
              <a:off x="3508374" y="4527052"/>
              <a:ext cx="156772" cy="93071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29" name="TextBox 228">
            <a:extLst>
              <a:ext uri="{FF2B5EF4-FFF2-40B4-BE49-F238E27FC236}">
                <a16:creationId xmlns:a16="http://schemas.microsoft.com/office/drawing/2014/main" id="{3DE7D244-C848-EB4B-E318-6A081E1BD5FB}"/>
              </a:ext>
            </a:extLst>
          </p:cNvPr>
          <p:cNvSpPr txBox="1"/>
          <p:nvPr/>
        </p:nvSpPr>
        <p:spPr>
          <a:xfrm>
            <a:off x="370431" y="591294"/>
            <a:ext cx="9401098" cy="239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900"/>
              </a:lnSpc>
            </a:pPr>
            <a:r>
              <a:rPr lang="en-US" sz="1600" b="1" dirty="0">
                <a:solidFill>
                  <a:srgbClr val="7030A0"/>
                </a:solidFill>
              </a:rPr>
              <a:t>The </a:t>
            </a:r>
            <a:r>
              <a:rPr lang="en-US" b="1" dirty="0">
                <a:solidFill>
                  <a:srgbClr val="FF0000"/>
                </a:solidFill>
              </a:rPr>
              <a:t>gear 11 takes 301 days to complete one revolution</a:t>
            </a:r>
            <a:r>
              <a:rPr lang="en-US" sz="1600" b="1" dirty="0">
                <a:solidFill>
                  <a:srgbClr val="7030A0"/>
                </a:solidFill>
              </a:rPr>
              <a:t>; &amp; gear 10 takes 60.2 days for one revolution </a:t>
            </a:r>
            <a:endParaRPr lang="en-US" sz="1600" dirty="0">
              <a:solidFill>
                <a:srgbClr val="7030A0"/>
              </a:solidFill>
            </a:endParaRPr>
          </a:p>
        </p:txBody>
      </p:sp>
      <p:sp>
        <p:nvSpPr>
          <p:cNvPr id="209" name="AutoShape 40"/>
          <p:cNvSpPr>
            <a:spLocks noChangeArrowheads="1"/>
          </p:cNvSpPr>
          <p:nvPr/>
        </p:nvSpPr>
        <p:spPr bwMode="auto">
          <a:xfrm>
            <a:off x="6910528" y="4992874"/>
            <a:ext cx="1591382" cy="1371979"/>
          </a:xfrm>
          <a:prstGeom prst="roundRect">
            <a:avLst>
              <a:gd name="adj" fmla="val 514"/>
            </a:avLst>
          </a:prstGeom>
          <a:solidFill>
            <a:schemeClr val="bg1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53975" defTabSz="828675" eaLnBrk="0" hangingPunct="0">
              <a:lnSpc>
                <a:spcPts val="1600"/>
              </a:lnSpc>
              <a:buClr>
                <a:srgbClr val="000000"/>
              </a:buClr>
              <a:buSzPct val="45000"/>
            </a:pPr>
            <a:r>
              <a:rPr lang="en-GB" b="1" dirty="0">
                <a:solidFill>
                  <a:srgbClr val="3418DA"/>
                </a:solidFill>
              </a:rPr>
              <a:t>Definition of </a:t>
            </a:r>
            <a:r>
              <a:rPr lang="en-GB" b="1" dirty="0" err="1">
                <a:solidFill>
                  <a:srgbClr val="3418DA"/>
                </a:solidFill>
              </a:rPr>
              <a:t>Nano</a:t>
            </a:r>
            <a:r>
              <a:rPr lang="en-GB" b="1" dirty="0">
                <a:solidFill>
                  <a:srgbClr val="3418DA"/>
                </a:solidFill>
              </a:rPr>
              <a:t>: </a:t>
            </a:r>
          </a:p>
          <a:p>
            <a:pPr defTabSz="828675" eaLnBrk="0" hangingPunct="0">
              <a:lnSpc>
                <a:spcPts val="1600"/>
              </a:lnSpc>
              <a:buClr>
                <a:srgbClr val="000000"/>
              </a:buClr>
              <a:buSzPct val="45000"/>
            </a:pPr>
            <a:r>
              <a:rPr lang="en-GB" sz="1600" b="1" i="1" dirty="0">
                <a:solidFill>
                  <a:srgbClr val="FF0000"/>
                </a:solidFill>
              </a:rPr>
              <a:t>Sizes &lt; 100 nm</a:t>
            </a:r>
            <a:r>
              <a:rPr lang="en-GB" sz="1200" b="1" i="1" dirty="0">
                <a:solidFill>
                  <a:srgbClr val="FF0000"/>
                </a:solidFill>
              </a:rPr>
              <a:t>:</a:t>
            </a:r>
            <a:endParaRPr lang="en-GB" sz="1400" b="1" i="1" dirty="0">
              <a:solidFill>
                <a:srgbClr val="FF0000"/>
              </a:solidFill>
            </a:endParaRPr>
          </a:p>
          <a:p>
            <a:pPr marL="114300" indent="-114300" defTabSz="828675" eaLnBrk="0" hangingPunct="0">
              <a:lnSpc>
                <a:spcPts val="1500"/>
              </a:lnSpc>
              <a:buClr>
                <a:srgbClr val="000000"/>
              </a:buClr>
              <a:buSzPct val="45000"/>
              <a:buFont typeface="Wingdings" pitchFamily="2" charset="2"/>
              <a:buChar char="§"/>
            </a:pPr>
            <a:r>
              <a:rPr lang="en-GB" sz="1200" b="1" i="1" dirty="0">
                <a:solidFill>
                  <a:srgbClr val="006600"/>
                </a:solidFill>
              </a:rPr>
              <a:t>Physical Properties Change</a:t>
            </a:r>
          </a:p>
          <a:p>
            <a:pPr marL="114300" indent="-114300" defTabSz="828675" eaLnBrk="0" hangingPunct="0">
              <a:lnSpc>
                <a:spcPts val="1500"/>
              </a:lnSpc>
              <a:buClr>
                <a:srgbClr val="000000"/>
              </a:buClr>
              <a:buSzPct val="45000"/>
              <a:buFont typeface="Wingdings" pitchFamily="2" charset="2"/>
              <a:buChar char="§"/>
            </a:pPr>
            <a:r>
              <a:rPr lang="en-GB" sz="1200" b="1" i="1" dirty="0">
                <a:solidFill>
                  <a:srgbClr val="006600"/>
                </a:solidFill>
              </a:rPr>
              <a:t>New Science Needed to Explain</a:t>
            </a:r>
          </a:p>
        </p:txBody>
      </p: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5F0C7BB2-9D56-17E7-245D-3B988E50BEC9}"/>
              </a:ext>
            </a:extLst>
          </p:cNvPr>
          <p:cNvGrpSpPr/>
          <p:nvPr/>
        </p:nvGrpSpPr>
        <p:grpSpPr>
          <a:xfrm>
            <a:off x="6806742" y="4397992"/>
            <a:ext cx="495338" cy="257635"/>
            <a:chOff x="294749" y="2584558"/>
            <a:chExt cx="495338" cy="257635"/>
          </a:xfrm>
        </p:grpSpPr>
        <p:sp>
          <p:nvSpPr>
            <p:cNvPr id="226" name="Arrow: Right 225">
              <a:extLst>
                <a:ext uri="{FF2B5EF4-FFF2-40B4-BE49-F238E27FC236}">
                  <a16:creationId xmlns:a16="http://schemas.microsoft.com/office/drawing/2014/main" id="{83B8A221-8BF8-84E5-17E3-CEFD4DB90B8E}"/>
                </a:ext>
              </a:extLst>
            </p:cNvPr>
            <p:cNvSpPr/>
            <p:nvPr/>
          </p:nvSpPr>
          <p:spPr>
            <a:xfrm>
              <a:off x="633315" y="2675326"/>
              <a:ext cx="156772" cy="93071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7" name="Text Box 114">
              <a:extLst>
                <a:ext uri="{FF2B5EF4-FFF2-40B4-BE49-F238E27FC236}">
                  <a16:creationId xmlns:a16="http://schemas.microsoft.com/office/drawing/2014/main" id="{F9F226A9-5878-C143-146F-E14E893F09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749" y="2584558"/>
              <a:ext cx="396399" cy="257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828675">
                <a:lnSpc>
                  <a:spcPct val="93000"/>
                </a:lnSpc>
                <a:buClr>
                  <a:srgbClr val="000000"/>
                </a:buClr>
                <a:buSzPct val="45000"/>
              </a:pPr>
              <a:r>
                <a:rPr lang="en-GB" dirty="0">
                  <a:solidFill>
                    <a:srgbClr val="0000FF"/>
                  </a:solidFill>
                </a:rPr>
                <a:t>m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2FFB078-74F5-0515-7B70-B696BC475851}"/>
              </a:ext>
            </a:extLst>
          </p:cNvPr>
          <p:cNvGrpSpPr/>
          <p:nvPr/>
        </p:nvGrpSpPr>
        <p:grpSpPr>
          <a:xfrm>
            <a:off x="422699" y="792218"/>
            <a:ext cx="4185115" cy="2006203"/>
            <a:chOff x="422699" y="792218"/>
            <a:chExt cx="4185115" cy="2006203"/>
          </a:xfrm>
        </p:grpSpPr>
        <p:pic>
          <p:nvPicPr>
            <p:cNvPr id="133" name="Picture 132" descr="LegoGear-NanoDemo-Caption-2.jp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2699" y="792218"/>
              <a:ext cx="4185115" cy="1358952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15C596ED-EC02-EA64-6A67-0A7497063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04643" y="2137610"/>
              <a:ext cx="3821226" cy="660811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0DF2FA2-7DC4-DC3A-CFAF-E728562482ED}"/>
              </a:ext>
            </a:extLst>
          </p:cNvPr>
          <p:cNvGrpSpPr/>
          <p:nvPr/>
        </p:nvGrpSpPr>
        <p:grpSpPr>
          <a:xfrm>
            <a:off x="2848955" y="802457"/>
            <a:ext cx="2562547" cy="4239754"/>
            <a:chOff x="2848955" y="802457"/>
            <a:chExt cx="2562547" cy="4239754"/>
          </a:xfrm>
        </p:grpSpPr>
        <p:sp>
          <p:nvSpPr>
            <p:cNvPr id="196" name="Striped Right Arrow 195"/>
            <p:cNvSpPr/>
            <p:nvPr/>
          </p:nvSpPr>
          <p:spPr>
            <a:xfrm rot="3299002">
              <a:off x="796842" y="2854570"/>
              <a:ext cx="4239754" cy="135528"/>
            </a:xfrm>
            <a:prstGeom prst="striped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Striped Right Arrow 141"/>
            <p:cNvSpPr/>
            <p:nvPr/>
          </p:nvSpPr>
          <p:spPr>
            <a:xfrm rot="3706346" flipV="1">
              <a:off x="3416141" y="2860207"/>
              <a:ext cx="3894623" cy="96098"/>
            </a:xfrm>
            <a:prstGeom prst="striped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F8C3E22-76CC-BFE8-863E-FC58F7A2FEEA}"/>
              </a:ext>
            </a:extLst>
          </p:cNvPr>
          <p:cNvSpPr/>
          <p:nvPr/>
        </p:nvSpPr>
        <p:spPr>
          <a:xfrm>
            <a:off x="379897" y="301753"/>
            <a:ext cx="9416147" cy="22336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ts val="11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Computer switch demos and a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Testchip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using LEGOs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955F6F-1DBE-A266-CC7E-88169989C2CD}"/>
              </a:ext>
            </a:extLst>
          </p:cNvPr>
          <p:cNvGrpSpPr/>
          <p:nvPr/>
        </p:nvGrpSpPr>
        <p:grpSpPr>
          <a:xfrm>
            <a:off x="160608" y="584554"/>
            <a:ext cx="5451627" cy="5208295"/>
            <a:chOff x="160608" y="584554"/>
            <a:chExt cx="5451627" cy="520829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D250E56D-4C98-23E8-C772-CC1234130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0608" y="584554"/>
              <a:ext cx="5451627" cy="3231016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9010115-87D4-2216-CAB7-E4FAB20E6EF8}"/>
                </a:ext>
              </a:extLst>
            </p:cNvPr>
            <p:cNvGrpSpPr/>
            <p:nvPr/>
          </p:nvGrpSpPr>
          <p:grpSpPr>
            <a:xfrm>
              <a:off x="664517" y="3772590"/>
              <a:ext cx="3710342" cy="2020259"/>
              <a:chOff x="396585" y="3840626"/>
              <a:chExt cx="4749756" cy="2705494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26525130-6C4C-DBDD-975E-3B606E6783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1279" b="58843"/>
              <a:stretch/>
            </p:blipFill>
            <p:spPr>
              <a:xfrm>
                <a:off x="396585" y="3972051"/>
                <a:ext cx="2484181" cy="2121031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00CC56B-B483-EE60-8E2F-1D0C2721F43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45284" r="9939" b="3849"/>
              <a:stretch/>
            </p:blipFill>
            <p:spPr>
              <a:xfrm>
                <a:off x="2909050" y="3840626"/>
                <a:ext cx="2237291" cy="2705494"/>
              </a:xfrm>
              <a:prstGeom prst="rect">
                <a:avLst/>
              </a:prstGeom>
            </p:spPr>
          </p:pic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A50F7C-A019-399E-7B70-E8BBCD0E86F1}"/>
              </a:ext>
            </a:extLst>
          </p:cNvPr>
          <p:cNvGrpSpPr/>
          <p:nvPr/>
        </p:nvGrpSpPr>
        <p:grpSpPr>
          <a:xfrm>
            <a:off x="5768821" y="497324"/>
            <a:ext cx="6229015" cy="6207006"/>
            <a:chOff x="5695934" y="679507"/>
            <a:chExt cx="6229015" cy="620700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8FB2D45-4BD6-477D-A988-152A94BFDA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" t="41609" r="33340" b="592"/>
            <a:stretch/>
          </p:blipFill>
          <p:spPr bwMode="auto">
            <a:xfrm>
              <a:off x="5695934" y="679507"/>
              <a:ext cx="6229015" cy="4438798"/>
            </a:xfrm>
            <a:prstGeom prst="rect">
              <a:avLst/>
            </a:prstGeom>
            <a:noFill/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7E847C0-F83B-7987-7098-7CD97D918AAD}"/>
                </a:ext>
              </a:extLst>
            </p:cNvPr>
            <p:cNvGrpSpPr/>
            <p:nvPr/>
          </p:nvGrpSpPr>
          <p:grpSpPr>
            <a:xfrm>
              <a:off x="5695935" y="5118305"/>
              <a:ext cx="3861740" cy="1768208"/>
              <a:chOff x="5582684" y="5153917"/>
              <a:chExt cx="3861740" cy="1768208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AEF08197-0032-DD16-9AB0-9FEB07EB0B0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446" t="41595" r="2616" b="39351"/>
              <a:stretch/>
            </p:blipFill>
            <p:spPr bwMode="auto">
              <a:xfrm>
                <a:off x="5582684" y="5153917"/>
                <a:ext cx="1820130" cy="950322"/>
              </a:xfrm>
              <a:prstGeom prst="rect">
                <a:avLst/>
              </a:prstGeom>
              <a:noFill/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51A41FCB-26BA-C43F-45FB-FE6A464468A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446" t="60650" r="2616" b="8935"/>
              <a:stretch/>
            </p:blipFill>
            <p:spPr bwMode="auto">
              <a:xfrm>
                <a:off x="7405213" y="5222566"/>
                <a:ext cx="2039211" cy="1699559"/>
              </a:xfrm>
              <a:prstGeom prst="rect">
                <a:avLst/>
              </a:prstGeom>
              <a:noFill/>
            </p:spPr>
          </p:pic>
        </p:grpSp>
      </p:grpSp>
    </p:spTree>
    <p:extLst>
      <p:ext uri="{BB962C8B-B14F-4D97-AF65-F5344CB8AC3E}">
        <p14:creationId xmlns:p14="http://schemas.microsoft.com/office/powerpoint/2010/main" val="3830399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 Box 37"/>
          <p:cNvSpPr txBox="1">
            <a:spLocks noChangeArrowheads="1"/>
          </p:cNvSpPr>
          <p:nvPr/>
        </p:nvSpPr>
        <p:spPr bwMode="auto">
          <a:xfrm>
            <a:off x="964609" y="121351"/>
            <a:ext cx="9808162" cy="36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defTabSz="828675" hangingPunct="0"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dirty="0">
                <a:solidFill>
                  <a:srgbClr val="FF0000"/>
                </a:solidFill>
                <a:latin typeface="Arial Black" pitchFamily="34" charset="0"/>
              </a:rPr>
              <a:t>MINIATURIZATION OF SENSORS &amp; MEMS (Micro Electro Mechanical System) </a:t>
            </a:r>
            <a:endParaRPr lang="en-GB" sz="900" dirty="0">
              <a:solidFill>
                <a:srgbClr val="FF0000"/>
              </a:solidFill>
              <a:latin typeface="Arial Black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37054B5-EE37-5802-7506-070F583584BB}"/>
              </a:ext>
            </a:extLst>
          </p:cNvPr>
          <p:cNvGrpSpPr/>
          <p:nvPr/>
        </p:nvGrpSpPr>
        <p:grpSpPr>
          <a:xfrm>
            <a:off x="253728" y="407073"/>
            <a:ext cx="3800397" cy="4151631"/>
            <a:chOff x="271981" y="399456"/>
            <a:chExt cx="3800397" cy="4151631"/>
          </a:xfrm>
        </p:grpSpPr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DBB14725-C0A5-8BF6-6CCA-55C4EA4A4C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3072" t="23492" r="42166" b="39235"/>
            <a:stretch/>
          </p:blipFill>
          <p:spPr>
            <a:xfrm>
              <a:off x="396495" y="2368340"/>
              <a:ext cx="2577981" cy="2182747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8B73F1D-8B84-4E5D-DD7D-8EDBF95D0425}"/>
                </a:ext>
              </a:extLst>
            </p:cNvPr>
            <p:cNvGrpSpPr/>
            <p:nvPr/>
          </p:nvGrpSpPr>
          <p:grpSpPr>
            <a:xfrm>
              <a:off x="271981" y="399456"/>
              <a:ext cx="3800397" cy="3550375"/>
              <a:chOff x="271981" y="399456"/>
              <a:chExt cx="3800397" cy="3550375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D26D0711-8812-1028-8CF4-78567F9BAE9D}"/>
                  </a:ext>
                </a:extLst>
              </p:cNvPr>
              <p:cNvGrpSpPr/>
              <p:nvPr/>
            </p:nvGrpSpPr>
            <p:grpSpPr>
              <a:xfrm>
                <a:off x="271981" y="517184"/>
                <a:ext cx="3800397" cy="3432647"/>
                <a:chOff x="271982" y="517184"/>
                <a:chExt cx="3600612" cy="3432647"/>
              </a:xfrm>
            </p:grpSpPr>
            <p:pic>
              <p:nvPicPr>
                <p:cNvPr id="2" name="Picture 1">
                  <a:extLst>
                    <a:ext uri="{FF2B5EF4-FFF2-40B4-BE49-F238E27FC236}">
                      <a16:creationId xmlns:a16="http://schemas.microsoft.com/office/drawing/2014/main" id="{277CD343-ABAD-4928-282F-3F68919D95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71982" y="517184"/>
                  <a:ext cx="3600612" cy="1784881"/>
                </a:xfrm>
                <a:prstGeom prst="rect">
                  <a:avLst/>
                </a:prstGeom>
              </p:spPr>
            </p:pic>
            <p:sp>
              <p:nvSpPr>
                <p:cNvPr id="24" name="Line 112">
                  <a:extLst>
                    <a:ext uri="{FF2B5EF4-FFF2-40B4-BE49-F238E27FC236}">
                      <a16:creationId xmlns:a16="http://schemas.microsoft.com/office/drawing/2014/main" id="{9BA915D6-265D-CFE3-EA19-A3672118A6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695020" y="1939369"/>
                  <a:ext cx="696174" cy="2010462"/>
                </a:xfrm>
                <a:prstGeom prst="line">
                  <a:avLst/>
                </a:prstGeom>
                <a:noFill/>
                <a:ln w="38100">
                  <a:solidFill>
                    <a:srgbClr val="00B05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29" name="Text Box 37">
                <a:extLst>
                  <a:ext uri="{FF2B5EF4-FFF2-40B4-BE49-F238E27FC236}">
                    <a16:creationId xmlns:a16="http://schemas.microsoft.com/office/drawing/2014/main" id="{B335B193-6711-B5C2-31BF-F5658FB247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10421" y="399456"/>
                <a:ext cx="1278652" cy="36269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dirty="0">
                    <a:solidFill>
                      <a:srgbClr val="00B050"/>
                    </a:solidFill>
                    <a:latin typeface="Arial Black" pitchFamily="34" charset="0"/>
                  </a:rPr>
                  <a:t>MOSFET</a:t>
                </a:r>
                <a:endParaRPr lang="en-GB" sz="900" dirty="0">
                  <a:solidFill>
                    <a:srgbClr val="00B05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30" name="Text Box 37">
                <a:extLst>
                  <a:ext uri="{FF2B5EF4-FFF2-40B4-BE49-F238E27FC236}">
                    <a16:creationId xmlns:a16="http://schemas.microsoft.com/office/drawing/2014/main" id="{A7C184F1-D068-83A3-7848-EB45163A8B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86831" y="1939369"/>
                <a:ext cx="1278652" cy="3626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dirty="0">
                    <a:solidFill>
                      <a:srgbClr val="00B050"/>
                    </a:solidFill>
                    <a:latin typeface="Arial Black" pitchFamily="34" charset="0"/>
                  </a:rPr>
                  <a:t>FINFET</a:t>
                </a:r>
                <a:endParaRPr lang="en-GB" sz="900" dirty="0">
                  <a:solidFill>
                    <a:srgbClr val="00B050"/>
                  </a:solidFill>
                  <a:latin typeface="Arial Black" pitchFamily="34" charset="0"/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A22B579-3A7E-95AF-27D7-28FF219404B1}"/>
              </a:ext>
            </a:extLst>
          </p:cNvPr>
          <p:cNvGrpSpPr/>
          <p:nvPr/>
        </p:nvGrpSpPr>
        <p:grpSpPr>
          <a:xfrm>
            <a:off x="2494378" y="598718"/>
            <a:ext cx="9443894" cy="4096193"/>
            <a:chOff x="2508780" y="580804"/>
            <a:chExt cx="9443894" cy="4096193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414E6BE-F754-FCA6-7E8E-DFD590ACEC4E}"/>
                </a:ext>
              </a:extLst>
            </p:cNvPr>
            <p:cNvGrpSpPr/>
            <p:nvPr/>
          </p:nvGrpSpPr>
          <p:grpSpPr>
            <a:xfrm>
              <a:off x="4778398" y="580804"/>
              <a:ext cx="7174276" cy="4096193"/>
              <a:chOff x="4414824" y="357973"/>
              <a:chExt cx="7174276" cy="4096193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0BAADA86-560C-EFDA-A26F-7305DDDEE0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8100" r="2060" b="-66"/>
              <a:stretch/>
            </p:blipFill>
            <p:spPr>
              <a:xfrm>
                <a:off x="4537508" y="357973"/>
                <a:ext cx="7051591" cy="2963674"/>
              </a:xfrm>
              <a:prstGeom prst="rect">
                <a:avLst/>
              </a:prstGeom>
            </p:spPr>
          </p:pic>
          <p:sp>
            <p:nvSpPr>
              <p:cNvPr id="75" name="Text Box 37">
                <a:extLst>
                  <a:ext uri="{FF2B5EF4-FFF2-40B4-BE49-F238E27FC236}">
                    <a16:creationId xmlns:a16="http://schemas.microsoft.com/office/drawing/2014/main" id="{CD8EA0EA-E1AD-8B7E-70E1-A0407E9B70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6155" y="3537472"/>
                <a:ext cx="2941032" cy="9166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dirty="0">
                    <a:solidFill>
                      <a:srgbClr val="00B050"/>
                    </a:solidFill>
                    <a:latin typeface="Arial Black" pitchFamily="34" charset="0"/>
                  </a:rPr>
                  <a:t>Fabricated by Dean Aslam’s Doctoral Students</a:t>
                </a:r>
                <a:endParaRPr lang="en-GB" sz="900" dirty="0">
                  <a:solidFill>
                    <a:srgbClr val="00B050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76" name="Text Box 37">
                <a:extLst>
                  <a:ext uri="{FF2B5EF4-FFF2-40B4-BE49-F238E27FC236}">
                    <a16:creationId xmlns:a16="http://schemas.microsoft.com/office/drawing/2014/main" id="{CFE8F66B-6B7F-CE64-F534-C2F343EAD8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14824" y="3478300"/>
                <a:ext cx="3795421" cy="6396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algn="ctr" defTabSz="828675" hangingPunct="0"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dirty="0">
                    <a:solidFill>
                      <a:srgbClr val="00B050"/>
                    </a:solidFill>
                    <a:latin typeface="Arial Black" pitchFamily="34" charset="0"/>
                  </a:rPr>
                  <a:t>Static Charge Sensors Made by Dean Aslam</a:t>
                </a:r>
                <a:endParaRPr lang="en-GB" sz="900" dirty="0">
                  <a:solidFill>
                    <a:srgbClr val="00B050"/>
                  </a:solidFill>
                  <a:latin typeface="Arial Black" pitchFamily="34" charset="0"/>
                </a:endParaRPr>
              </a:p>
            </p:txBody>
          </p: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3F706144-0A46-0139-A2FC-C34854AC74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37508" y="3434771"/>
                <a:ext cx="3795427" cy="0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A69836AD-9C80-95F1-3950-C1C8D2B6B7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6155" y="3429559"/>
                <a:ext cx="3102945" cy="0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Line 112">
              <a:extLst>
                <a:ext uri="{FF2B5EF4-FFF2-40B4-BE49-F238E27FC236}">
                  <a16:creationId xmlns:a16="http://schemas.microsoft.com/office/drawing/2014/main" id="{07AAC32C-8B9B-60B2-5882-573EA02DBC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08780" y="1555424"/>
              <a:ext cx="3183309" cy="2561822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518A12C-AB18-742E-7742-01E0E82F00A1}"/>
              </a:ext>
            </a:extLst>
          </p:cNvPr>
          <p:cNvGrpSpPr/>
          <p:nvPr/>
        </p:nvGrpSpPr>
        <p:grpSpPr>
          <a:xfrm>
            <a:off x="2486831" y="4386329"/>
            <a:ext cx="6556522" cy="2227416"/>
            <a:chOff x="2878859" y="4301107"/>
            <a:chExt cx="6556522" cy="222741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F4413A4-53A5-51DA-FEB3-307DD5B3FCEC}"/>
                </a:ext>
              </a:extLst>
            </p:cNvPr>
            <p:cNvGrpSpPr/>
            <p:nvPr/>
          </p:nvGrpSpPr>
          <p:grpSpPr>
            <a:xfrm>
              <a:off x="3535342" y="4645857"/>
              <a:ext cx="5900039" cy="1882666"/>
              <a:chOff x="5595394" y="4596504"/>
              <a:chExt cx="5900039" cy="1882666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EC854276-D21F-3AA7-20B3-D0EEDDEBB9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81" t="3864" r="3151" b="5272"/>
              <a:stretch/>
            </p:blipFill>
            <p:spPr>
              <a:xfrm>
                <a:off x="5595394" y="4596504"/>
                <a:ext cx="5900039" cy="1882666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A3FC3A95-B31E-1DA9-4ED9-6FD0608D3A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996" r="32855" b="32621"/>
              <a:stretch/>
            </p:blipFill>
            <p:spPr>
              <a:xfrm>
                <a:off x="6792952" y="5121778"/>
                <a:ext cx="909365" cy="850306"/>
              </a:xfrm>
              <a:prstGeom prst="rect">
                <a:avLst/>
              </a:prstGeom>
            </p:spPr>
          </p:pic>
        </p:grpSp>
        <p:sp>
          <p:nvSpPr>
            <p:cNvPr id="70" name="Line 112">
              <a:extLst>
                <a:ext uri="{FF2B5EF4-FFF2-40B4-BE49-F238E27FC236}">
                  <a16:creationId xmlns:a16="http://schemas.microsoft.com/office/drawing/2014/main" id="{1539F505-BA7D-B7C5-DCE3-232806E390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78859" y="4301107"/>
              <a:ext cx="2308723" cy="1159111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9FF5AB9-5893-4CE4-4800-E4E73FED040F}"/>
              </a:ext>
            </a:extLst>
          </p:cNvPr>
          <p:cNvGrpSpPr/>
          <p:nvPr/>
        </p:nvGrpSpPr>
        <p:grpSpPr>
          <a:xfrm>
            <a:off x="136378" y="170579"/>
            <a:ext cx="11935005" cy="5442280"/>
            <a:chOff x="136378" y="170579"/>
            <a:chExt cx="11935005" cy="544228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E50670F9-9ABD-6B9A-D582-3EC87DBCD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6378" y="372328"/>
              <a:ext cx="11666598" cy="5240531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D69234AB-29DB-8481-11F1-27553BAAF1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2371" t="-1058" b="57757"/>
            <a:stretch/>
          </p:blipFill>
          <p:spPr>
            <a:xfrm>
              <a:off x="9480569" y="214237"/>
              <a:ext cx="2141973" cy="2816736"/>
            </a:xfrm>
            <a:prstGeom prst="rect">
              <a:avLst/>
            </a:prstGeom>
          </p:spPr>
        </p:pic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C56B977-6954-2E69-0BAF-EF665C33FDBC}"/>
                </a:ext>
              </a:extLst>
            </p:cNvPr>
            <p:cNvGrpSpPr/>
            <p:nvPr/>
          </p:nvGrpSpPr>
          <p:grpSpPr>
            <a:xfrm>
              <a:off x="10250355" y="3122605"/>
              <a:ext cx="1821028" cy="1061802"/>
              <a:chOff x="10250355" y="3122605"/>
              <a:chExt cx="1821028" cy="1061802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0AFB1F7-523A-1566-E766-95F1D7FCC512}"/>
                  </a:ext>
                </a:extLst>
              </p:cNvPr>
              <p:cNvSpPr txBox="1"/>
              <p:nvPr/>
            </p:nvSpPr>
            <p:spPr>
              <a:xfrm>
                <a:off x="10250355" y="3122605"/>
                <a:ext cx="1821028" cy="7100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en-US" sz="1600" b="1" i="1" kern="1000" spc="20" dirty="0">
                    <a:solidFill>
                      <a:srgbClr val="0070C0"/>
                    </a:solidFill>
                    <a:effectLst/>
                    <a:latin typeface="Work Sans" pitchFamily="2" charset="0"/>
                  </a:rPr>
                  <a:t>57 Billion </a:t>
                </a:r>
                <a:r>
                  <a:rPr lang="en-US" sz="1600" b="1" i="1" kern="1000" spc="20" dirty="0" err="1">
                    <a:solidFill>
                      <a:srgbClr val="0070C0"/>
                    </a:solidFill>
                    <a:effectLst/>
                    <a:latin typeface="Work Sans" pitchFamily="2" charset="0"/>
                  </a:rPr>
                  <a:t>FinFETs</a:t>
                </a:r>
                <a:r>
                  <a:rPr lang="en-US" sz="1600" b="1" i="1" kern="1000" spc="20" dirty="0">
                    <a:solidFill>
                      <a:srgbClr val="0070C0"/>
                    </a:solidFill>
                    <a:effectLst/>
                    <a:latin typeface="Work Sans" pitchFamily="2" charset="0"/>
                  </a:rPr>
                  <a:t> in a Microcontroller</a:t>
                </a:r>
                <a:endParaRPr lang="en-US" sz="1600" kern="1000" spc="2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5" name="Arrow: Right 34">
                <a:extLst>
                  <a:ext uri="{FF2B5EF4-FFF2-40B4-BE49-F238E27FC236}">
                    <a16:creationId xmlns:a16="http://schemas.microsoft.com/office/drawing/2014/main" id="{84175057-CD37-7634-581A-25D7399805A7}"/>
                  </a:ext>
                </a:extLst>
              </p:cNvPr>
              <p:cNvSpPr/>
              <p:nvPr/>
            </p:nvSpPr>
            <p:spPr>
              <a:xfrm rot="16200000">
                <a:off x="10983712" y="3881463"/>
                <a:ext cx="438883" cy="167006"/>
              </a:xfrm>
              <a:prstGeom prst="right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FB68A2B-3C5B-8C4F-94F5-A288BC5F1E29}"/>
                </a:ext>
              </a:extLst>
            </p:cNvPr>
            <p:cNvGrpSpPr/>
            <p:nvPr/>
          </p:nvGrpSpPr>
          <p:grpSpPr>
            <a:xfrm>
              <a:off x="5377969" y="183898"/>
              <a:ext cx="4102600" cy="1847522"/>
              <a:chOff x="4977709" y="166104"/>
              <a:chExt cx="4102600" cy="1847522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645BEB1C-C7D3-A0BC-BCC0-2001078FC3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95832" y="166104"/>
                <a:ext cx="2295192" cy="1847522"/>
              </a:xfrm>
              <a:prstGeom prst="rect">
                <a:avLst/>
              </a:prstGeom>
            </p:spPr>
          </p:pic>
          <p:sp>
            <p:nvSpPr>
              <p:cNvPr id="29" name="Arrow: Right 28">
                <a:extLst>
                  <a:ext uri="{FF2B5EF4-FFF2-40B4-BE49-F238E27FC236}">
                    <a16:creationId xmlns:a16="http://schemas.microsoft.com/office/drawing/2014/main" id="{14AE9828-CED6-F9F1-F2FF-7CC53333368E}"/>
                  </a:ext>
                </a:extLst>
              </p:cNvPr>
              <p:cNvSpPr/>
              <p:nvPr/>
            </p:nvSpPr>
            <p:spPr>
              <a:xfrm rot="259426">
                <a:off x="8641426" y="1627431"/>
                <a:ext cx="438883" cy="167006"/>
              </a:xfrm>
              <a:prstGeom prst="right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61B5D0B-0706-A312-F5E5-C3AB2D9680E0}"/>
                  </a:ext>
                </a:extLst>
              </p:cNvPr>
              <p:cNvSpPr txBox="1"/>
              <p:nvPr/>
            </p:nvSpPr>
            <p:spPr>
              <a:xfrm>
                <a:off x="4977709" y="911137"/>
                <a:ext cx="1710177" cy="353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en-US" sz="3200" b="1" i="1" kern="1000" spc="20" dirty="0" err="1">
                    <a:solidFill>
                      <a:srgbClr val="FF0000"/>
                    </a:solidFill>
                    <a:effectLst/>
                    <a:latin typeface="Work Sans" pitchFamily="2" charset="0"/>
                  </a:rPr>
                  <a:t>FinFET</a:t>
                </a:r>
                <a:endParaRPr lang="en-US" sz="3200" kern="1000" spc="2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7FBE839-1243-E054-ED3F-CD2C255A0730}"/>
                </a:ext>
              </a:extLst>
            </p:cNvPr>
            <p:cNvGrpSpPr/>
            <p:nvPr/>
          </p:nvGrpSpPr>
          <p:grpSpPr>
            <a:xfrm>
              <a:off x="797669" y="1001847"/>
              <a:ext cx="3495761" cy="2167333"/>
              <a:chOff x="797669" y="1001847"/>
              <a:chExt cx="3495761" cy="2167333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1BDFD506-5C9A-DA7B-E6C0-8D73370920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79385" t="1331" r="1385" b="80599"/>
              <a:stretch/>
            </p:blipFill>
            <p:spPr>
              <a:xfrm>
                <a:off x="797669" y="1001847"/>
                <a:ext cx="3132305" cy="1619631"/>
              </a:xfrm>
              <a:prstGeom prst="rect">
                <a:avLst/>
              </a:prstGeom>
            </p:spPr>
          </p:pic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4AAD9F6-65C2-684D-78A1-8A6D05F5E850}"/>
                  </a:ext>
                </a:extLst>
              </p:cNvPr>
              <p:cNvSpPr txBox="1"/>
              <p:nvPr/>
            </p:nvSpPr>
            <p:spPr>
              <a:xfrm>
                <a:off x="2341071" y="2816006"/>
                <a:ext cx="1952359" cy="3531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en-US" sz="3200" b="1" i="1" kern="1000" spc="20" dirty="0">
                    <a:solidFill>
                      <a:srgbClr val="FF0000"/>
                    </a:solidFill>
                    <a:effectLst/>
                    <a:latin typeface="Work Sans" pitchFamily="2" charset="0"/>
                  </a:rPr>
                  <a:t>MOSFET</a:t>
                </a:r>
                <a:endParaRPr lang="en-US" sz="3200" kern="1000" spc="2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86651C8-4543-128E-253F-BE785F56977F}"/>
                </a:ext>
              </a:extLst>
            </p:cNvPr>
            <p:cNvSpPr txBox="1"/>
            <p:nvPr/>
          </p:nvSpPr>
          <p:spPr>
            <a:xfrm>
              <a:off x="1339828" y="170579"/>
              <a:ext cx="5748318" cy="6565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en-US" sz="2000" b="1" i="1" kern="1000" spc="20" dirty="0">
                  <a:solidFill>
                    <a:srgbClr val="FF0000"/>
                  </a:solidFill>
                  <a:effectLst/>
                  <a:latin typeface="Work Sans" pitchFamily="2" charset="0"/>
                </a:rPr>
                <a:t>Dean </a:t>
              </a:r>
              <a:r>
                <a:rPr lang="en-US" sz="2000" b="1" i="1" kern="1000" spc="20" dirty="0">
                  <a:solidFill>
                    <a:srgbClr val="FF0000"/>
                  </a:solidFill>
                  <a:latin typeface="Work Sans" pitchFamily="2" charset="0"/>
                </a:rPr>
                <a:t>Aslam’s Doctoral Thesis at RWTH, Germany: </a:t>
              </a:r>
              <a:r>
                <a:rPr lang="en-US" sz="2000" b="1" i="1" kern="1000" spc="20" dirty="0">
                  <a:solidFill>
                    <a:schemeClr val="accent6"/>
                  </a:solidFill>
                  <a:latin typeface="Work Sans" pitchFamily="2" charset="0"/>
                </a:rPr>
                <a:t>Fabricated </a:t>
              </a:r>
              <a:r>
                <a:rPr lang="en-US" sz="2000" b="1" i="1" kern="1000" spc="20" dirty="0">
                  <a:solidFill>
                    <a:schemeClr val="accent6"/>
                  </a:solidFill>
                  <a:effectLst/>
                  <a:latin typeface="Work Sans" pitchFamily="2" charset="0"/>
                </a:rPr>
                <a:t>10 µm MOSFETs </a:t>
              </a:r>
              <a:endParaRPr lang="en-US" sz="2000" kern="1000" spc="2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0684324-1539-775C-DCE3-8B0A1E7E766C}"/>
              </a:ext>
            </a:extLst>
          </p:cNvPr>
          <p:cNvGrpSpPr/>
          <p:nvPr/>
        </p:nvGrpSpPr>
        <p:grpSpPr>
          <a:xfrm>
            <a:off x="389024" y="3153826"/>
            <a:ext cx="8742295" cy="3502206"/>
            <a:chOff x="389024" y="3153826"/>
            <a:chExt cx="8742295" cy="3502206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5D83994D-7377-E2E6-B62F-CE3BE73A07EF}"/>
                </a:ext>
              </a:extLst>
            </p:cNvPr>
            <p:cNvGrpSpPr/>
            <p:nvPr/>
          </p:nvGrpSpPr>
          <p:grpSpPr>
            <a:xfrm>
              <a:off x="389024" y="3153826"/>
              <a:ext cx="6481720" cy="3502206"/>
              <a:chOff x="606426" y="3094355"/>
              <a:chExt cx="6481720" cy="3502206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B3542BE-ABA1-0A31-B201-786381D1E433}"/>
                  </a:ext>
                </a:extLst>
              </p:cNvPr>
              <p:cNvSpPr txBox="1"/>
              <p:nvPr/>
            </p:nvSpPr>
            <p:spPr>
              <a:xfrm>
                <a:off x="606426" y="5530597"/>
                <a:ext cx="2505004" cy="10189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en-US" sz="2400" b="1" i="1" kern="1000" spc="20" dirty="0">
                    <a:solidFill>
                      <a:srgbClr val="00B050"/>
                    </a:solidFill>
                    <a:latin typeface="Work Sans" pitchFamily="2" charset="0"/>
                  </a:rPr>
                  <a:t>Human Brain has 86 Billion Neurons</a:t>
                </a:r>
                <a:endParaRPr lang="en-US" sz="2400" kern="1000" spc="20" dirty="0">
                  <a:solidFill>
                    <a:srgbClr val="00B050"/>
                  </a:solidFill>
                </a:endParaRPr>
              </a:p>
            </p:txBody>
          </p:sp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DAAFB703-6D4E-4597-3CB5-5264AED7B57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75411" t="54485" r="1189" b="1543"/>
              <a:stretch/>
            </p:blipFill>
            <p:spPr>
              <a:xfrm>
                <a:off x="3006149" y="3094355"/>
                <a:ext cx="4081997" cy="3502206"/>
              </a:xfrm>
              <a:prstGeom prst="rect">
                <a:avLst/>
              </a:prstGeom>
              <a:ln w="38100">
                <a:solidFill>
                  <a:schemeClr val="accent6"/>
                </a:solidFill>
              </a:ln>
            </p:spPr>
          </p:pic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27CE328-9DC6-9559-F13F-CD5E50C5B320}"/>
                </a:ext>
              </a:extLst>
            </p:cNvPr>
            <p:cNvGrpSpPr/>
            <p:nvPr/>
          </p:nvGrpSpPr>
          <p:grpSpPr>
            <a:xfrm>
              <a:off x="6096000" y="4111644"/>
              <a:ext cx="3035319" cy="2234876"/>
              <a:chOff x="1578113" y="2969413"/>
              <a:chExt cx="3035319" cy="2234876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7E9E463-4A00-37AA-99D2-4EC5EA48B504}"/>
                  </a:ext>
                </a:extLst>
              </p:cNvPr>
              <p:cNvSpPr txBox="1"/>
              <p:nvPr/>
            </p:nvSpPr>
            <p:spPr>
              <a:xfrm>
                <a:off x="1578113" y="2969413"/>
                <a:ext cx="3035319" cy="5631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en-US" sz="2000" b="1" i="1" kern="1000" spc="20" dirty="0">
                    <a:solidFill>
                      <a:srgbClr val="7030A0"/>
                    </a:solidFill>
                    <a:effectLst/>
                    <a:latin typeface="Work Sans" pitchFamily="2" charset="0"/>
                  </a:rPr>
                  <a:t>Microcontroller is a Single Chip Computer</a:t>
                </a:r>
                <a:endParaRPr lang="en-US" sz="2000" kern="1000" spc="20" dirty="0">
                  <a:solidFill>
                    <a:srgbClr val="7030A0"/>
                  </a:solidFill>
                </a:endParaRPr>
              </a:p>
            </p:txBody>
          </p: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9979AAD3-6AAD-B26F-1732-E15EE4C42A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31662" y="3486298"/>
                <a:ext cx="2838573" cy="171799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3092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A6A14B4-C35B-5BC7-9E8C-B91D333EC13C}"/>
              </a:ext>
            </a:extLst>
          </p:cNvPr>
          <p:cNvSpPr txBox="1"/>
          <p:nvPr/>
        </p:nvSpPr>
        <p:spPr>
          <a:xfrm>
            <a:off x="156117" y="6007354"/>
            <a:ext cx="98744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https://ijarcce.com/wp-content/uploads/2022/04/IJARCCE.2022.11416.pdf</a:t>
            </a:r>
            <a:r>
              <a:rPr lang="en-US" sz="24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7F6A9C-A7C5-4064-7DCC-4FAA301EC0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365" t="29440" r="26546" b="17388"/>
          <a:stretch/>
        </p:blipFill>
        <p:spPr>
          <a:xfrm>
            <a:off x="6052332" y="666520"/>
            <a:ext cx="3074492" cy="4817097"/>
          </a:xfrm>
          <a:prstGeom prst="rect">
            <a:avLst/>
          </a:prstGeom>
        </p:spPr>
      </p:pic>
      <p:sp>
        <p:nvSpPr>
          <p:cNvPr id="2" name="Text Box 2">
            <a:extLst>
              <a:ext uri="{FF2B5EF4-FFF2-40B4-BE49-F238E27FC236}">
                <a16:creationId xmlns:a16="http://schemas.microsoft.com/office/drawing/2014/main" id="{165952E7-4685-FC82-849D-3DACFAC320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9631" y="191605"/>
            <a:ext cx="2677691" cy="20894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 lIns="81639" tIns="42452" rIns="81639" bIns="42452" anchor="ctr">
            <a:spAutoFit/>
          </a:bodyPr>
          <a:lstStyle/>
          <a:p>
            <a:pPr defTabSz="828675">
              <a:lnSpc>
                <a:spcPct val="93000"/>
              </a:lnSpc>
              <a:spcBef>
                <a:spcPts val="725"/>
              </a:spcBef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</a:pPr>
            <a:r>
              <a:rPr lang="en-GB" sz="2800" b="1" i="1" dirty="0" err="1">
                <a:solidFill>
                  <a:srgbClr val="008000"/>
                </a:solidFill>
              </a:rPr>
              <a:t>EveryCircuit</a:t>
            </a:r>
            <a:r>
              <a:rPr lang="en-GB" sz="2800" b="1" i="1" dirty="0">
                <a:solidFill>
                  <a:srgbClr val="008000"/>
                </a:solidFill>
              </a:rPr>
              <a:t> App: Circuit Simulation Using Android or iPhone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D2AFCDD-4E40-4D4F-5978-E3D1899E8940}"/>
              </a:ext>
            </a:extLst>
          </p:cNvPr>
          <p:cNvGrpSpPr/>
          <p:nvPr/>
        </p:nvGrpSpPr>
        <p:grpSpPr>
          <a:xfrm>
            <a:off x="6052332" y="160229"/>
            <a:ext cx="5814990" cy="5292012"/>
            <a:chOff x="6052332" y="160229"/>
            <a:chExt cx="5814990" cy="529201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0E7990A-E8A1-7BC0-E925-C384A163C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4365" t="29440" r="26546" b="17388"/>
            <a:stretch/>
          </p:blipFill>
          <p:spPr>
            <a:xfrm>
              <a:off x="6052332" y="635144"/>
              <a:ext cx="3074492" cy="4817097"/>
            </a:xfrm>
            <a:prstGeom prst="rect">
              <a:avLst/>
            </a:prstGeom>
          </p:spPr>
        </p:pic>
        <p:sp>
          <p:nvSpPr>
            <p:cNvPr id="6" name="Text Box 2">
              <a:extLst>
                <a:ext uri="{FF2B5EF4-FFF2-40B4-BE49-F238E27FC236}">
                  <a16:creationId xmlns:a16="http://schemas.microsoft.com/office/drawing/2014/main" id="{EC91CCAF-C4A9-7DC2-2C92-48A4393472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89631" y="160229"/>
              <a:ext cx="2677691" cy="208948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81639" tIns="42452" rIns="81639" bIns="42452" anchor="ctr">
              <a:spAutoFit/>
            </a:bodyPr>
            <a:lstStyle/>
            <a:p>
              <a:pPr defTabSz="828675">
                <a:lnSpc>
                  <a:spcPct val="93000"/>
                </a:lnSpc>
                <a:spcBef>
                  <a:spcPts val="725"/>
                </a:spcBef>
                <a:buClr>
                  <a:srgbClr val="000000"/>
                </a:buClr>
                <a:buSzPct val="45000"/>
                <a:tabLst>
                  <a:tab pos="657225" algn="l"/>
                  <a:tab pos="1312863" algn="l"/>
                  <a:tab pos="1970088" algn="l"/>
                  <a:tab pos="2627313" algn="l"/>
                  <a:tab pos="3282950" algn="l"/>
                </a:tabLst>
              </a:pPr>
              <a:r>
                <a:rPr lang="en-GB" sz="2800" b="1" i="1" dirty="0" err="1">
                  <a:solidFill>
                    <a:srgbClr val="008000"/>
                  </a:solidFill>
                </a:rPr>
                <a:t>EveryCircuit</a:t>
              </a:r>
              <a:r>
                <a:rPr lang="en-GB" sz="2800" b="1" i="1" dirty="0">
                  <a:solidFill>
                    <a:srgbClr val="008000"/>
                  </a:solidFill>
                </a:rPr>
                <a:t> App: Circuit Simulation Using Android or iPhone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4228D9-8835-32EB-F3AE-0665087D8A68}"/>
              </a:ext>
            </a:extLst>
          </p:cNvPr>
          <p:cNvGrpSpPr/>
          <p:nvPr/>
        </p:nvGrpSpPr>
        <p:grpSpPr>
          <a:xfrm>
            <a:off x="453371" y="619813"/>
            <a:ext cx="5529986" cy="4910513"/>
            <a:chOff x="453371" y="619813"/>
            <a:chExt cx="5529986" cy="491051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E6F5D4-DC9F-5D29-F25F-3EAF5EF3D0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9459" t="42209" r="46121" b="17389"/>
            <a:stretch/>
          </p:blipFill>
          <p:spPr>
            <a:xfrm>
              <a:off x="707011" y="619813"/>
              <a:ext cx="5276346" cy="491051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7591C34-5957-58E9-4132-73BC412E3115}"/>
                </a:ext>
              </a:extLst>
            </p:cNvPr>
            <p:cNvSpPr txBox="1"/>
            <p:nvPr/>
          </p:nvSpPr>
          <p:spPr>
            <a:xfrm rot="16200000">
              <a:off x="-511687" y="3109024"/>
              <a:ext cx="22994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800" b="1" i="1" dirty="0">
                  <a:solidFill>
                    <a:srgbClr val="FF0000"/>
                  </a:solidFill>
                </a:rPr>
                <a:t>3D Print MOS Sensors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652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37">
            <a:extLst>
              <a:ext uri="{FF2B5EF4-FFF2-40B4-BE49-F238E27FC236}">
                <a16:creationId xmlns:a16="http://schemas.microsoft.com/office/drawing/2014/main" id="{7BB02108-0A2C-B1BE-7443-1BE03F6E3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982" y="157788"/>
            <a:ext cx="7374838" cy="1624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defTabSz="828675" hangingPunct="0">
              <a:lnSpc>
                <a:spcPts val="24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BRAIN SIGNALS; EEG (Electroencephalogram): </a:t>
            </a:r>
            <a:r>
              <a:rPr lang="en-GB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Raw Signal, Delta, Theta, Alpha, Beta &amp; </a:t>
            </a:r>
          </a:p>
          <a:p>
            <a:pPr defTabSz="828675" hangingPunct="0">
              <a:lnSpc>
                <a:spcPts val="24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Gamma Waves, Attention &amp; Meditation</a:t>
            </a:r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</a:t>
            </a:r>
          </a:p>
          <a:p>
            <a:pPr defTabSz="828675" hangingPunct="0">
              <a:lnSpc>
                <a:spcPts val="24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Anxiety, Depression, ADD, ADHD, </a:t>
            </a:r>
          </a:p>
          <a:p>
            <a:pPr defTabSz="828675" hangingPunct="0">
              <a:lnSpc>
                <a:spcPts val="24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Empathy, etc., Algorithms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C1A3981-E86D-81A5-6248-8C141238491F}"/>
              </a:ext>
            </a:extLst>
          </p:cNvPr>
          <p:cNvGrpSpPr/>
          <p:nvPr/>
        </p:nvGrpSpPr>
        <p:grpSpPr>
          <a:xfrm>
            <a:off x="360398" y="528546"/>
            <a:ext cx="11480132" cy="5626743"/>
            <a:chOff x="360398" y="528546"/>
            <a:chExt cx="11480132" cy="5626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24A1095-9486-8801-E3D7-6467382A13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0221" t="3215" r="10000" b="37357"/>
            <a:stretch/>
          </p:blipFill>
          <p:spPr>
            <a:xfrm>
              <a:off x="5355771" y="4398335"/>
              <a:ext cx="1320576" cy="1756954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0D19408-876D-0AC0-2F48-C9739A676E1C}"/>
                </a:ext>
              </a:extLst>
            </p:cNvPr>
            <p:cNvGrpSpPr/>
            <p:nvPr/>
          </p:nvGrpSpPr>
          <p:grpSpPr>
            <a:xfrm>
              <a:off x="6645792" y="4282782"/>
              <a:ext cx="5194738" cy="1050581"/>
              <a:chOff x="6598993" y="4138244"/>
              <a:chExt cx="5194738" cy="1050581"/>
            </a:xfrm>
          </p:grpSpPr>
          <p:sp>
            <p:nvSpPr>
              <p:cNvPr id="15" name="Text Box 37">
                <a:extLst>
                  <a:ext uri="{FF2B5EF4-FFF2-40B4-BE49-F238E27FC236}">
                    <a16:creationId xmlns:a16="http://schemas.microsoft.com/office/drawing/2014/main" id="{25F82733-4C56-65D8-3669-4329A438F5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29548" y="4138244"/>
                <a:ext cx="5164183" cy="6499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defTabSz="828675" hangingPunct="0">
                  <a:lnSpc>
                    <a:spcPts val="22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400" b="1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Self-Study of Psychological/Other Health Problems</a:t>
                </a:r>
              </a:p>
            </p:txBody>
          </p:sp>
          <p:sp>
            <p:nvSpPr>
              <p:cNvPr id="16" name="Text Box 37">
                <a:extLst>
                  <a:ext uri="{FF2B5EF4-FFF2-40B4-BE49-F238E27FC236}">
                    <a16:creationId xmlns:a16="http://schemas.microsoft.com/office/drawing/2014/main" id="{B823BD0B-E281-A555-79E6-EA5C45012D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98993" y="4821000"/>
                <a:ext cx="2737927" cy="3678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defTabSz="828675" hangingPunct="0">
                  <a:lnSpc>
                    <a:spcPts val="22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4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WHY Self-Study?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011EC8B-3D0D-CCE6-2B08-7A286B7524D9}"/>
                </a:ext>
              </a:extLst>
            </p:cNvPr>
            <p:cNvGrpSpPr/>
            <p:nvPr/>
          </p:nvGrpSpPr>
          <p:grpSpPr>
            <a:xfrm>
              <a:off x="2477543" y="528546"/>
              <a:ext cx="9003123" cy="5043994"/>
              <a:chOff x="2477543" y="528546"/>
              <a:chExt cx="9003123" cy="5043994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DE8C95E-AB39-7DBD-2D6D-83B003106E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95999" y="528546"/>
                <a:ext cx="5384667" cy="3353609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797D73CB-022F-5B50-6253-C015BA6A05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8704" t="6458" r="8858" b="5923"/>
              <a:stretch/>
            </p:blipFill>
            <p:spPr>
              <a:xfrm>
                <a:off x="3762042" y="1973329"/>
                <a:ext cx="1685339" cy="1791257"/>
              </a:xfrm>
              <a:prstGeom prst="rect">
                <a:avLst/>
              </a:prstGeom>
            </p:spPr>
          </p:pic>
          <p:sp>
            <p:nvSpPr>
              <p:cNvPr id="10" name="Arrow: Right 9">
                <a:extLst>
                  <a:ext uri="{FF2B5EF4-FFF2-40B4-BE49-F238E27FC236}">
                    <a16:creationId xmlns:a16="http://schemas.microsoft.com/office/drawing/2014/main" id="{BC0EC922-D1E9-A364-C067-3E8471B67840}"/>
                  </a:ext>
                </a:extLst>
              </p:cNvPr>
              <p:cNvSpPr/>
              <p:nvPr/>
            </p:nvSpPr>
            <p:spPr>
              <a:xfrm rot="13680044">
                <a:off x="4678426" y="4499680"/>
                <a:ext cx="2018294" cy="127425"/>
              </a:xfrm>
              <a:prstGeom prst="rightArrow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Arrow: Right 12">
                <a:extLst>
                  <a:ext uri="{FF2B5EF4-FFF2-40B4-BE49-F238E27FC236}">
                    <a16:creationId xmlns:a16="http://schemas.microsoft.com/office/drawing/2014/main" id="{6BD67D31-5072-DA6C-C5FF-D9645774BE40}"/>
                  </a:ext>
                </a:extLst>
              </p:cNvPr>
              <p:cNvSpPr/>
              <p:nvPr/>
            </p:nvSpPr>
            <p:spPr>
              <a:xfrm rot="18476330">
                <a:off x="6018445" y="4113937"/>
                <a:ext cx="704901" cy="147596"/>
              </a:xfrm>
              <a:prstGeom prst="rightArrow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 Box 37">
                <a:extLst>
                  <a:ext uri="{FF2B5EF4-FFF2-40B4-BE49-F238E27FC236}">
                    <a16:creationId xmlns:a16="http://schemas.microsoft.com/office/drawing/2014/main" id="{FB44BBC5-F7CF-525F-7238-A2B921ACB7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77543" y="2106519"/>
                <a:ext cx="1708732" cy="6499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defTabSz="828675" hangingPunct="0">
                  <a:lnSpc>
                    <a:spcPts val="22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200" b="1" i="1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MINDWAVE MOBILE 2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991D2F7-B26D-9871-2FBF-99B2564A4635}"/>
                </a:ext>
              </a:extLst>
            </p:cNvPr>
            <p:cNvGrpSpPr/>
            <p:nvPr/>
          </p:nvGrpSpPr>
          <p:grpSpPr>
            <a:xfrm>
              <a:off x="360398" y="1965092"/>
              <a:ext cx="4170246" cy="4182304"/>
              <a:chOff x="360398" y="1965092"/>
              <a:chExt cx="4170246" cy="4182304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24D36549-43B2-7389-7682-2337D90FE6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6480" t="4937" r="8492" b="9117"/>
              <a:stretch/>
            </p:blipFill>
            <p:spPr>
              <a:xfrm>
                <a:off x="498574" y="3429000"/>
                <a:ext cx="4032070" cy="2718396"/>
              </a:xfrm>
              <a:prstGeom prst="rect">
                <a:avLst/>
              </a:prstGeom>
            </p:spPr>
          </p:pic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C40FC979-D869-7634-A285-3AF5992564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6366545">
                <a:off x="688197" y="2174591"/>
                <a:ext cx="1922214" cy="1503215"/>
              </a:xfrm>
              <a:prstGeom prst="rect">
                <a:avLst/>
              </a:prstGeom>
            </p:spPr>
          </p:pic>
          <p:sp>
            <p:nvSpPr>
              <p:cNvPr id="12" name="Arrow: Right 11">
                <a:extLst>
                  <a:ext uri="{FF2B5EF4-FFF2-40B4-BE49-F238E27FC236}">
                    <a16:creationId xmlns:a16="http://schemas.microsoft.com/office/drawing/2014/main" id="{D73A36DD-13B7-831E-EE1D-7A8F8465E6A2}"/>
                  </a:ext>
                </a:extLst>
              </p:cNvPr>
              <p:cNvSpPr/>
              <p:nvPr/>
            </p:nvSpPr>
            <p:spPr>
              <a:xfrm rot="12968421">
                <a:off x="1986677" y="3125851"/>
                <a:ext cx="1032823" cy="92748"/>
              </a:xfrm>
              <a:prstGeom prst="rightArrow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 Box 37">
                <a:extLst>
                  <a:ext uri="{FF2B5EF4-FFF2-40B4-BE49-F238E27FC236}">
                    <a16:creationId xmlns:a16="http://schemas.microsoft.com/office/drawing/2014/main" id="{D09EF4AA-492A-6CDD-D79F-BBA6BD3390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0398" y="3104023"/>
                <a:ext cx="1130327" cy="6499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05" tIns="42434" rIns="81605" bIns="42434" anchor="ctr">
                <a:spAutoFit/>
              </a:bodyPr>
              <a:lstStyle/>
              <a:p>
                <a:pPr defTabSz="828675" hangingPunct="0">
                  <a:lnSpc>
                    <a:spcPts val="2200"/>
                  </a:lnSpc>
                  <a:buClr>
                    <a:srgbClr val="000000"/>
                  </a:buClr>
                  <a:buSzPct val="45000"/>
                  <a:tabLst>
                    <a:tab pos="657225" algn="l"/>
                    <a:tab pos="1312863" algn="l"/>
                    <a:tab pos="1970088" algn="l"/>
                    <a:tab pos="2625725" algn="l"/>
                    <a:tab pos="3281363" algn="l"/>
                    <a:tab pos="3938588" algn="l"/>
                    <a:tab pos="4594225" algn="l"/>
                    <a:tab pos="5251450" algn="l"/>
                    <a:tab pos="5907088" algn="l"/>
                  </a:tabLst>
                </a:pPr>
                <a:r>
                  <a:rPr lang="en-GB" sz="2200" b="1" i="1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TGAM Board</a:t>
                </a:r>
              </a:p>
            </p:txBody>
          </p:sp>
          <p:sp>
            <p:nvSpPr>
              <p:cNvPr id="11" name="Arrow: Right 10">
                <a:extLst>
                  <a:ext uri="{FF2B5EF4-FFF2-40B4-BE49-F238E27FC236}">
                    <a16:creationId xmlns:a16="http://schemas.microsoft.com/office/drawing/2014/main" id="{8B6C8672-8634-2D39-91E9-0F7F230D7E0E}"/>
                  </a:ext>
                </a:extLst>
              </p:cNvPr>
              <p:cNvSpPr/>
              <p:nvPr/>
            </p:nvSpPr>
            <p:spPr>
              <a:xfrm rot="8084468">
                <a:off x="3458147" y="3618370"/>
                <a:ext cx="937118" cy="168371"/>
              </a:xfrm>
              <a:prstGeom prst="rightArrow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368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8A512D-F59D-5022-A0FB-D3DABF745C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572" t="23536" r="18714" b="6159"/>
          <a:stretch/>
        </p:blipFill>
        <p:spPr>
          <a:xfrm>
            <a:off x="456636" y="674806"/>
            <a:ext cx="2919566" cy="2907257"/>
          </a:xfrm>
          <a:prstGeom prst="rect">
            <a:avLst/>
          </a:prstGeom>
        </p:spPr>
      </p:pic>
      <p:sp>
        <p:nvSpPr>
          <p:cNvPr id="10" name="Text Box 37">
            <a:extLst>
              <a:ext uri="{FF2B5EF4-FFF2-40B4-BE49-F238E27FC236}">
                <a16:creationId xmlns:a16="http://schemas.microsoft.com/office/drawing/2014/main" id="{685B0872-7D52-F741-2F74-9F0AF8943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784" y="224126"/>
            <a:ext cx="11316431" cy="393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05" tIns="42434" rIns="81605" bIns="42434" anchor="ctr">
            <a:spAutoFit/>
          </a:bodyPr>
          <a:lstStyle/>
          <a:p>
            <a:pPr defTabSz="828675" hangingPunct="0">
              <a:lnSpc>
                <a:spcPts val="2400"/>
              </a:lnSpc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Latest Versions of Mind-controlled Robot and 8/16 Sensor </a:t>
            </a:r>
            <a:r>
              <a:rPr lang="en-GB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OpenBCI</a:t>
            </a:r>
            <a:r>
              <a:rPr lang="en-GB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System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7BA05A-219F-820B-2BA7-1564868806B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1179"/>
          <a:stretch/>
        </p:blipFill>
        <p:spPr>
          <a:xfrm>
            <a:off x="437784" y="3888734"/>
            <a:ext cx="2885391" cy="246838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4C978FB-174A-631F-D1AE-1FD16ADE4EA9}"/>
              </a:ext>
            </a:extLst>
          </p:cNvPr>
          <p:cNvGrpSpPr/>
          <p:nvPr/>
        </p:nvGrpSpPr>
        <p:grpSpPr>
          <a:xfrm>
            <a:off x="3594106" y="668389"/>
            <a:ext cx="6359604" cy="2781916"/>
            <a:chOff x="3432956" y="2796974"/>
            <a:chExt cx="7926153" cy="3431312"/>
          </a:xfrm>
        </p:grpSpPr>
        <p:pic>
          <p:nvPicPr>
            <p:cNvPr id="8" name="40sec-Mindcontrol Robot">
              <a:hlinkClick r:id="" action="ppaction://media"/>
              <a:extLst>
                <a:ext uri="{FF2B5EF4-FFF2-40B4-BE49-F238E27FC236}">
                  <a16:creationId xmlns:a16="http://schemas.microsoft.com/office/drawing/2014/main" id="{5880AACF-01F6-643C-57F9-478BD313F5BD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6"/>
            <a:stretch>
              <a:fillRect/>
            </a:stretch>
          </p:blipFill>
          <p:spPr>
            <a:xfrm>
              <a:off x="3432956" y="2939048"/>
              <a:ext cx="5677220" cy="3193436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6DE80F0-D71B-1D97-92D2-7A1E8E19A4E2}"/>
                </a:ext>
              </a:extLst>
            </p:cNvPr>
            <p:cNvGrpSpPr/>
            <p:nvPr/>
          </p:nvGrpSpPr>
          <p:grpSpPr>
            <a:xfrm>
              <a:off x="9199738" y="2796974"/>
              <a:ext cx="2159371" cy="1934319"/>
              <a:chOff x="6775154" y="1656757"/>
              <a:chExt cx="1432215" cy="1465254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7ED61E96-59F3-17DB-9FCD-A0BE8564FD7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68675" t="49259" r="25001" b="38126"/>
              <a:stretch/>
            </p:blipFill>
            <p:spPr bwMode="auto">
              <a:xfrm>
                <a:off x="6848390" y="1656757"/>
                <a:ext cx="883543" cy="1028270"/>
              </a:xfrm>
              <a:prstGeom prst="rect">
                <a:avLst/>
              </a:prstGeom>
              <a:ln>
                <a:solidFill>
                  <a:sysClr val="windowText" lastClr="000000"/>
                </a:solidFill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16" name="Title 1">
                <a:extLst>
                  <a:ext uri="{FF2B5EF4-FFF2-40B4-BE49-F238E27FC236}">
                    <a16:creationId xmlns:a16="http://schemas.microsoft.com/office/drawing/2014/main" id="{40A1877E-09C9-4FA3-2444-F2D3FB58469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75154" y="2683413"/>
                <a:ext cx="1432215" cy="4385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ts val="16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schemeClr val="accent5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Attention Level:</a:t>
                </a:r>
                <a:r>
                  <a:rPr lang="en-US" sz="10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marR="0">
                  <a:lnSpc>
                    <a:spcPts val="16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kern="1200" dirty="0">
                    <a:solidFill>
                      <a:schemeClr val="accent5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 = E</a:t>
                </a:r>
                <a:r>
                  <a:rPr lang="en-US" b="1" kern="1200" baseline="-25000" dirty="0">
                    <a:solidFill>
                      <a:schemeClr val="accent5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α</a:t>
                </a:r>
                <a:r>
                  <a:rPr lang="en-US" b="1" kern="1200" dirty="0">
                    <a:solidFill>
                      <a:schemeClr val="accent5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/E</a:t>
                </a:r>
                <a:r>
                  <a:rPr lang="en-US" b="1" kern="1200" baseline="-25000" dirty="0">
                    <a:solidFill>
                      <a:schemeClr val="accent5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β</a:t>
                </a:r>
                <a:endParaRPr lang="en-US" sz="1100" b="1" dirty="0">
                  <a:solidFill>
                    <a:schemeClr val="accent5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12" name="Picture 11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4F64748E-3F31-5FFD-5355-4CF5E90DB1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20" t="51951" r="26624" b="15890"/>
            <a:stretch/>
          </p:blipFill>
          <p:spPr bwMode="auto">
            <a:xfrm>
              <a:off x="9196179" y="4827097"/>
              <a:ext cx="1237157" cy="140118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DEA77BA-53A2-D860-0EB5-38DC1B3862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29065" y="3429000"/>
            <a:ext cx="6337072" cy="28255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9E7BF6-801E-AA4B-0804-7676F2F01C8C}"/>
              </a:ext>
            </a:extLst>
          </p:cNvPr>
          <p:cNvSpPr txBox="1"/>
          <p:nvPr/>
        </p:nvSpPr>
        <p:spPr>
          <a:xfrm>
            <a:off x="9953710" y="737970"/>
            <a:ext cx="2074548" cy="3152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828675" hangingPunct="0">
              <a:lnSpc>
                <a:spcPts val="2000"/>
              </a:lnSpc>
              <a:buClr>
                <a:srgbClr val="7030A0"/>
              </a:buClr>
              <a:buSzPct val="80000"/>
              <a:tabLst>
                <a:tab pos="657225" algn="l"/>
                <a:tab pos="1312863" algn="l"/>
                <a:tab pos="1970088" algn="l"/>
                <a:tab pos="2625725" algn="l"/>
                <a:tab pos="3281363" algn="l"/>
                <a:tab pos="3938588" algn="l"/>
                <a:tab pos="4594225" algn="l"/>
                <a:tab pos="5251450" algn="l"/>
                <a:tab pos="5907088" algn="l"/>
              </a:tabLst>
            </a:pPr>
            <a:r>
              <a:rPr lang="en-GB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PRELIMINARY STUDY: </a:t>
            </a:r>
            <a:r>
              <a:rPr lang="en-GB" sz="16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Anxiety-controlled LEGO Robot; In anxiety, attention and meditation levels are low. </a:t>
            </a:r>
            <a:r>
              <a:rPr lang="en-GB" sz="1600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 (Anxiety Algorithm) = Attention x Meditation; </a:t>
            </a:r>
            <a:r>
              <a:rPr lang="en-GB" sz="1600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the AA value higher the anxiety</a:t>
            </a:r>
          </a:p>
        </p:txBody>
      </p:sp>
    </p:spTree>
    <p:extLst>
      <p:ext uri="{BB962C8B-B14F-4D97-AF65-F5344CB8AC3E}">
        <p14:creationId xmlns:p14="http://schemas.microsoft.com/office/powerpoint/2010/main" val="243861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8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5C927E1-2DF8-0F4A-B255-E08921EADA5C}"/>
              </a:ext>
            </a:extLst>
          </p:cNvPr>
          <p:cNvGrpSpPr/>
          <p:nvPr/>
        </p:nvGrpSpPr>
        <p:grpSpPr>
          <a:xfrm>
            <a:off x="199292" y="967198"/>
            <a:ext cx="8571141" cy="5503197"/>
            <a:chOff x="3520335" y="183310"/>
            <a:chExt cx="8571141" cy="550319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D33A329-D49A-C4CD-5322-41443D632C88}"/>
                </a:ext>
              </a:extLst>
            </p:cNvPr>
            <p:cNvGrpSpPr/>
            <p:nvPr/>
          </p:nvGrpSpPr>
          <p:grpSpPr>
            <a:xfrm>
              <a:off x="3520335" y="183310"/>
              <a:ext cx="8340219" cy="4918011"/>
              <a:chOff x="3511626" y="149437"/>
              <a:chExt cx="8340219" cy="4918011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27286" y="149437"/>
                <a:ext cx="4224559" cy="4518479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4"/>
              <a:srcRect l="36250" t="48485" r="29504" b="24365"/>
              <a:stretch/>
            </p:blipFill>
            <p:spPr>
              <a:xfrm>
                <a:off x="3511626" y="2852565"/>
                <a:ext cx="4224559" cy="2214883"/>
              </a:xfrm>
              <a:prstGeom prst="rect">
                <a:avLst/>
              </a:prstGeom>
            </p:spPr>
          </p:pic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94DE3C9-C052-80BC-CD52-9EC176C57B70}"/>
                </a:ext>
              </a:extLst>
            </p:cNvPr>
            <p:cNvSpPr txBox="1"/>
            <p:nvPr/>
          </p:nvSpPr>
          <p:spPr>
            <a:xfrm>
              <a:off x="3681915" y="1347722"/>
              <a:ext cx="395408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i="1" dirty="0">
                  <a:solidFill>
                    <a:srgbClr val="00B050"/>
                  </a:solidFill>
                </a:rPr>
                <a:t>Creative FBEI &amp; FNEI For Research-Oriented Provocative STEM and Workforce Learning </a:t>
              </a:r>
              <a:endParaRPr lang="en-US" sz="1400" b="1" i="1" dirty="0">
                <a:solidFill>
                  <a:srgbClr val="00B050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FDA0666-3610-79AC-A667-67EF6F157944}"/>
                </a:ext>
              </a:extLst>
            </p:cNvPr>
            <p:cNvSpPr txBox="1"/>
            <p:nvPr/>
          </p:nvSpPr>
          <p:spPr>
            <a:xfrm>
              <a:off x="3935779" y="5317175"/>
              <a:ext cx="815569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hlinkClick r:id="rId5"/>
                </a:rPr>
                <a:t>https://ijarcce.com/wp-content/uploads/2020/06/IJARCCE.2020.9605.pdf</a:t>
              </a:r>
              <a:r>
                <a:rPr lang="en-US" dirty="0"/>
                <a:t>; </a:t>
              </a:r>
              <a:endParaRPr lang="en-US" b="1" i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9" name="Text Box 4">
            <a:extLst>
              <a:ext uri="{FF2B5EF4-FFF2-40B4-BE49-F238E27FC236}">
                <a16:creationId xmlns:a16="http://schemas.microsoft.com/office/drawing/2014/main" id="{5EA94844-1C70-FDD2-3500-06488C285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123" y="306499"/>
            <a:ext cx="11447585" cy="660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39" tIns="42452" rIns="81639" bIns="42452" anchor="ctr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sz="2400" b="1" i="1" dirty="0">
                <a:solidFill>
                  <a:srgbClr val="FF0000"/>
                </a:solidFill>
              </a:rPr>
              <a:t>Functionalized </a:t>
            </a:r>
            <a:r>
              <a:rPr lang="en-US" sz="2400" b="1" i="1" dirty="0" err="1">
                <a:solidFill>
                  <a:srgbClr val="FF0000"/>
                </a:solidFill>
              </a:rPr>
              <a:t>Nanobricks</a:t>
            </a:r>
            <a:r>
              <a:rPr lang="en-US" sz="2400" b="1" i="1" dirty="0">
                <a:solidFill>
                  <a:srgbClr val="FF0000"/>
                </a:solidFill>
              </a:rPr>
              <a:t> with Embedded Intelligence (FNEI) Functionalized Bricks with Embedded Intelligence (FBEI) 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4FFF85-CA89-038D-0B8C-E621AB92D2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1578" y="765931"/>
            <a:ext cx="3461130" cy="316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1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539931" y="274566"/>
            <a:ext cx="11020695" cy="925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39" tIns="42452" rIns="81639" bIns="42452" anchor="ctr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3600" b="1" i="1" dirty="0">
                <a:solidFill>
                  <a:srgbClr val="FF0000"/>
                </a:solidFill>
              </a:rPr>
              <a:t>DESIGN, FABRICATION AND TESTING OF LEGO V-D GRAAF GENERATORS (</a:t>
            </a:r>
            <a:r>
              <a:rPr lang="en-US" sz="3200" b="1" i="1" dirty="0">
                <a:solidFill>
                  <a:srgbClr val="00B050"/>
                </a:solidFill>
              </a:rPr>
              <a:t>Designed, Built &amp; Tested by Dean Aslam</a:t>
            </a:r>
            <a:r>
              <a:rPr lang="en-US" sz="3600" b="1" i="1" dirty="0">
                <a:solidFill>
                  <a:srgbClr val="FF0000"/>
                </a:solidFill>
              </a:rPr>
              <a:t>)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0D23CE-A6DB-B555-2F22-AF956633ECE8}"/>
              </a:ext>
            </a:extLst>
          </p:cNvPr>
          <p:cNvSpPr txBox="1"/>
          <p:nvPr/>
        </p:nvSpPr>
        <p:spPr>
          <a:xfrm>
            <a:off x="506478" y="6124441"/>
            <a:ext cx="82181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3"/>
              </a:rPr>
              <a:t>https://ijarcce.com/wp-content/uploads/2021/06/IJARCCE.2021.10601.pdf</a:t>
            </a:r>
            <a:r>
              <a:rPr lang="en-US" sz="2000" dirty="0"/>
              <a:t>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FF3BBBF-68FA-2EC2-FDA7-890744FA4A2A}"/>
              </a:ext>
            </a:extLst>
          </p:cNvPr>
          <p:cNvGrpSpPr/>
          <p:nvPr/>
        </p:nvGrpSpPr>
        <p:grpSpPr>
          <a:xfrm>
            <a:off x="631374" y="1105989"/>
            <a:ext cx="11144313" cy="4677034"/>
            <a:chOff x="631374" y="1105989"/>
            <a:chExt cx="11144313" cy="467703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/>
            <a:srcRect t="3785" r="3484" b="5693"/>
            <a:stretch/>
          </p:blipFill>
          <p:spPr>
            <a:xfrm>
              <a:off x="631374" y="1105989"/>
              <a:ext cx="7548046" cy="467703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637DFEA-4D72-9842-5B20-3A878A55D6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0696" t="34915" r="24458" b="30446"/>
            <a:stretch/>
          </p:blipFill>
          <p:spPr>
            <a:xfrm rot="5400000">
              <a:off x="8799503" y="1202285"/>
              <a:ext cx="2573998" cy="33783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09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33735A2-93AF-A7C0-7F40-E629191F7D2B}"/>
              </a:ext>
            </a:extLst>
          </p:cNvPr>
          <p:cNvGrpSpPr/>
          <p:nvPr/>
        </p:nvGrpSpPr>
        <p:grpSpPr>
          <a:xfrm>
            <a:off x="6944728" y="274940"/>
            <a:ext cx="4553448" cy="3321633"/>
            <a:chOff x="2152650" y="867190"/>
            <a:chExt cx="4778238" cy="356636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30" r="3948" b="35246"/>
            <a:stretch/>
          </p:blipFill>
          <p:spPr>
            <a:xfrm>
              <a:off x="2152650" y="1103772"/>
              <a:ext cx="2289572" cy="228216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0" t="55407" r="42637" b="1630"/>
            <a:stretch/>
          </p:blipFill>
          <p:spPr>
            <a:xfrm>
              <a:off x="4521861" y="2805738"/>
              <a:ext cx="2409027" cy="1337691"/>
            </a:xfrm>
            <a:prstGeom prst="rect">
              <a:avLst/>
            </a:prstGeom>
          </p:spPr>
        </p:pic>
        <p:pic>
          <p:nvPicPr>
            <p:cNvPr id="5" name="Picture 2" descr="D:\DCIM\100MSDCF\DSC00444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69" t="12836" r="42351" b="49756"/>
            <a:stretch/>
          </p:blipFill>
          <p:spPr bwMode="auto">
            <a:xfrm>
              <a:off x="4821463" y="867190"/>
              <a:ext cx="1976792" cy="1856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" name="Straight Arrow Connector 5"/>
            <p:cNvCxnSpPr/>
            <p:nvPr/>
          </p:nvCxnSpPr>
          <p:spPr>
            <a:xfrm flipV="1">
              <a:off x="3940151" y="1844432"/>
              <a:ext cx="1681283" cy="74066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754" r="3948" b="1979"/>
            <a:stretch/>
          </p:blipFill>
          <p:spPr>
            <a:xfrm>
              <a:off x="2537364" y="3495801"/>
              <a:ext cx="1520144" cy="86996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>
              <a:endCxn id="7" idx="0"/>
            </p:cNvCxnSpPr>
            <p:nvPr/>
          </p:nvCxnSpPr>
          <p:spPr>
            <a:xfrm flipH="1">
              <a:off x="3297437" y="2805737"/>
              <a:ext cx="47603" cy="69006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094809" y="4133472"/>
              <a:ext cx="1428575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3090863" algn="l"/>
                </a:tabLst>
              </a:pPr>
              <a:r>
                <a:rPr lang="en-US" sz="1350" b="1" i="1" dirty="0" err="1">
                  <a:solidFill>
                    <a:srgbClr val="0033CC"/>
                  </a:solidFill>
                </a:rPr>
                <a:t>Microfabricated</a:t>
              </a:r>
              <a:r>
                <a:rPr lang="en-US" sz="1350" b="1" i="1" dirty="0">
                  <a:solidFill>
                    <a:srgbClr val="0033CC"/>
                  </a:solidFill>
                </a:rPr>
                <a:t> </a:t>
              </a:r>
              <a:endParaRPr lang="en-US" sz="1050" b="1" i="1" dirty="0">
                <a:solidFill>
                  <a:srgbClr val="0033CC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62221" y="2160722"/>
              <a:ext cx="151842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3090863" algn="l"/>
                </a:tabLst>
              </a:pPr>
              <a:r>
                <a:rPr lang="en-US" sz="1350" b="1" i="1" dirty="0">
                  <a:solidFill>
                    <a:schemeClr val="bg1"/>
                  </a:solidFill>
                </a:rPr>
                <a:t>Initial Test</a:t>
              </a:r>
              <a:endParaRPr lang="en-US" sz="1050" b="1" i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D92F5C44-1435-DA19-4695-08A0A4327BB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8697"/>
          <a:stretch/>
        </p:blipFill>
        <p:spPr>
          <a:xfrm>
            <a:off x="2634071" y="640133"/>
            <a:ext cx="1728030" cy="25912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914B49-95CF-437E-2E00-4B38173586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008" y="3303932"/>
            <a:ext cx="4111540" cy="2854140"/>
          </a:xfrm>
          <a:prstGeom prst="rect">
            <a:avLst/>
          </a:prstGeom>
        </p:spPr>
      </p:pic>
      <p:sp>
        <p:nvSpPr>
          <p:cNvPr id="13" name="Text Box 4">
            <a:extLst>
              <a:ext uri="{FF2B5EF4-FFF2-40B4-BE49-F238E27FC236}">
                <a16:creationId xmlns:a16="http://schemas.microsoft.com/office/drawing/2014/main" id="{BBAC5234-5802-8277-2A2C-CABB0C417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4304" y="110508"/>
            <a:ext cx="5613123" cy="515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39" tIns="42452" rIns="81639" bIns="42452" anchor="ctr">
            <a:spAutoFit/>
          </a:bodyPr>
          <a:lstStyle/>
          <a:p>
            <a:pPr>
              <a:lnSpc>
                <a:spcPts val="3240"/>
              </a:lnSpc>
            </a:pPr>
            <a:r>
              <a:rPr lang="en-US" sz="3600" b="1" i="1" dirty="0">
                <a:solidFill>
                  <a:srgbClr val="FF0000"/>
                </a:solidFill>
              </a:rPr>
              <a:t>Maple-Seed Robotic Fliers</a:t>
            </a:r>
            <a:endParaRPr lang="en-US" sz="3000" dirty="0">
              <a:solidFill>
                <a:srgbClr val="0000FF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E783058-1DA4-40BF-F6AE-8235BE9E757E}"/>
              </a:ext>
            </a:extLst>
          </p:cNvPr>
          <p:cNvGrpSpPr/>
          <p:nvPr/>
        </p:nvGrpSpPr>
        <p:grpSpPr>
          <a:xfrm>
            <a:off x="4265671" y="3785060"/>
            <a:ext cx="7386920" cy="2319780"/>
            <a:chOff x="4400844" y="3981480"/>
            <a:chExt cx="7386920" cy="2319780"/>
          </a:xfrm>
        </p:grpSpPr>
        <p:sp>
          <p:nvSpPr>
            <p:cNvPr id="15" name="Text Box 4">
              <a:extLst>
                <a:ext uri="{FF2B5EF4-FFF2-40B4-BE49-F238E27FC236}">
                  <a16:creationId xmlns:a16="http://schemas.microsoft.com/office/drawing/2014/main" id="{A70C4783-AF53-1BCB-C9F2-4196CAD983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0844" y="4978650"/>
              <a:ext cx="4820608" cy="1322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1639" tIns="42452" rIns="81639" bIns="42452" anchor="ctr">
              <a:spAutoFit/>
            </a:bodyPr>
            <a:lstStyle/>
            <a:p>
              <a:pPr>
                <a:lnSpc>
                  <a:spcPts val="3240"/>
                </a:lnSpc>
              </a:pPr>
              <a:r>
                <a:rPr lang="en-US" sz="3200" b="1" i="1" dirty="0">
                  <a:solidFill>
                    <a:srgbClr val="FF0000"/>
                  </a:solidFill>
                </a:rPr>
                <a:t>Now: </a:t>
              </a:r>
              <a:r>
                <a:rPr lang="en-US" sz="3200" b="1" i="1" dirty="0">
                  <a:solidFill>
                    <a:srgbClr val="00B050"/>
                  </a:solidFill>
                </a:rPr>
                <a:t>A joint project guided by Profs. </a:t>
              </a:r>
              <a:r>
                <a:rPr lang="en-US" sz="3200" b="1" i="1" dirty="0" err="1">
                  <a:solidFill>
                    <a:srgbClr val="00B050"/>
                  </a:solidFill>
                </a:rPr>
                <a:t>Xiaogan</a:t>
              </a:r>
              <a:r>
                <a:rPr lang="en-US" sz="3200" b="1" i="1" dirty="0">
                  <a:solidFill>
                    <a:srgbClr val="00B050"/>
                  </a:solidFill>
                </a:rPr>
                <a:t> Liang (UM)</a:t>
              </a:r>
              <a:r>
                <a:rPr lang="en-US" sz="2800" b="1" i="1" dirty="0">
                  <a:solidFill>
                    <a:srgbClr val="00B050"/>
                  </a:solidFill>
                </a:rPr>
                <a:t> and Dean Aslam (MSU) 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EC39989-9B92-F335-B246-63E03E52C49C}"/>
                </a:ext>
              </a:extLst>
            </p:cNvPr>
            <p:cNvGrpSpPr/>
            <p:nvPr/>
          </p:nvGrpSpPr>
          <p:grpSpPr>
            <a:xfrm>
              <a:off x="4446438" y="3981480"/>
              <a:ext cx="7341326" cy="912592"/>
              <a:chOff x="4310743" y="3969626"/>
              <a:chExt cx="7341326" cy="912592"/>
            </a:xfrm>
          </p:grpSpPr>
          <p:sp>
            <p:nvSpPr>
              <p:cNvPr id="14" name="Text Box 4">
                <a:extLst>
                  <a:ext uri="{FF2B5EF4-FFF2-40B4-BE49-F238E27FC236}">
                    <a16:creationId xmlns:a16="http://schemas.microsoft.com/office/drawing/2014/main" id="{FC71E1E9-2619-ED86-FAF0-2032BE9742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10743" y="3969626"/>
                <a:ext cx="7341326" cy="5018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39" tIns="42452" rIns="81639" bIns="42452" anchor="ctr">
                <a:spAutoFit/>
              </a:bodyPr>
              <a:lstStyle/>
              <a:p>
                <a:pPr>
                  <a:lnSpc>
                    <a:spcPts val="3240"/>
                  </a:lnSpc>
                </a:pPr>
                <a:r>
                  <a:rPr lang="en-US" sz="3200" b="1" i="1" dirty="0">
                    <a:solidFill>
                      <a:srgbClr val="00B050"/>
                    </a:solidFill>
                  </a:rPr>
                  <a:t>Monitor the Environment; Detect Viruses?</a:t>
                </a:r>
                <a:endParaRPr lang="en-US" sz="2800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6" name="Text Box 4">
                <a:extLst>
                  <a:ext uri="{FF2B5EF4-FFF2-40B4-BE49-F238E27FC236}">
                    <a16:creationId xmlns:a16="http://schemas.microsoft.com/office/drawing/2014/main" id="{A9CAF34E-4AED-8C03-C48E-C42D83B77B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10107" y="4380345"/>
                <a:ext cx="6330130" cy="5018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1639" tIns="42452" rIns="81639" bIns="42452" anchor="ctr">
                <a:spAutoFit/>
              </a:bodyPr>
              <a:lstStyle/>
              <a:p>
                <a:pPr>
                  <a:lnSpc>
                    <a:spcPts val="3240"/>
                  </a:lnSpc>
                </a:pPr>
                <a:r>
                  <a:rPr lang="en-US" sz="3200" b="1" i="1" dirty="0">
                    <a:solidFill>
                      <a:srgbClr val="00B050"/>
                    </a:solidFill>
                  </a:rPr>
                  <a:t>(</a:t>
                </a:r>
                <a:r>
                  <a:rPr lang="en-US" sz="2800" b="1" i="1" dirty="0">
                    <a:solidFill>
                      <a:srgbClr val="00B050"/>
                    </a:solidFill>
                  </a:rPr>
                  <a:t>Original Idea by Dean Aslam in 2012</a:t>
                </a:r>
                <a:r>
                  <a:rPr lang="en-US" sz="3200" b="1" i="1" dirty="0">
                    <a:solidFill>
                      <a:srgbClr val="00B050"/>
                    </a:solidFill>
                  </a:rPr>
                  <a:t>)</a:t>
                </a:r>
                <a:endParaRPr lang="en-US" sz="2800" dirty="0">
                  <a:solidFill>
                    <a:srgbClr val="00B050"/>
                  </a:solidFill>
                </a:endParaRPr>
              </a:p>
            </p:txBody>
          </p:sp>
        </p:grpSp>
      </p:grpSp>
      <p:pic>
        <p:nvPicPr>
          <p:cNvPr id="19" name="Picture 10" descr="E:\DCIM\101MSDCF\DSC01796.JPG">
            <a:extLst>
              <a:ext uri="{FF2B5EF4-FFF2-40B4-BE49-F238E27FC236}">
                <a16:creationId xmlns:a16="http://schemas.microsoft.com/office/drawing/2014/main" id="{8A044E9D-5551-65C2-9E9D-A9FB0026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 l="38571" t="8254" r="32143"/>
          <a:stretch>
            <a:fillRect/>
          </a:stretch>
        </p:blipFill>
        <p:spPr bwMode="auto">
          <a:xfrm>
            <a:off x="1642313" y="842478"/>
            <a:ext cx="717800" cy="1987890"/>
          </a:xfrm>
          <a:prstGeom prst="rect">
            <a:avLst/>
          </a:prstGeom>
          <a:noFill/>
        </p:spPr>
      </p:pic>
      <p:sp>
        <p:nvSpPr>
          <p:cNvPr id="20" name="Notched Right Arrow 17">
            <a:extLst>
              <a:ext uri="{FF2B5EF4-FFF2-40B4-BE49-F238E27FC236}">
                <a16:creationId xmlns:a16="http://schemas.microsoft.com/office/drawing/2014/main" id="{4AE2E41E-8145-0E9B-7E5A-265A2CBF7845}"/>
              </a:ext>
            </a:extLst>
          </p:cNvPr>
          <p:cNvSpPr/>
          <p:nvPr/>
        </p:nvSpPr>
        <p:spPr>
          <a:xfrm>
            <a:off x="1260416" y="1430026"/>
            <a:ext cx="331148" cy="226874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" descr="E:\DCIM\101MSDCF\DSC02605.JPG">
            <a:extLst>
              <a:ext uri="{FF2B5EF4-FFF2-40B4-BE49-F238E27FC236}">
                <a16:creationId xmlns:a16="http://schemas.microsoft.com/office/drawing/2014/main" id="{0428BFD5-34EB-E361-3875-3E7F160AB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 l="21256" t="40139" r="22709" b="32321"/>
          <a:stretch>
            <a:fillRect/>
          </a:stretch>
        </p:blipFill>
        <p:spPr bwMode="auto">
          <a:xfrm rot="16200000" flipV="1">
            <a:off x="-347695" y="1292955"/>
            <a:ext cx="2234797" cy="800865"/>
          </a:xfrm>
          <a:prstGeom prst="rect">
            <a:avLst/>
          </a:prstGeom>
          <a:noFill/>
        </p:spPr>
      </p:pic>
      <p:pic>
        <p:nvPicPr>
          <p:cNvPr id="22" name="Picture 21" descr="MRF-4Wing-Accel-LED-InkjetPrinted.jpg">
            <a:extLst>
              <a:ext uri="{FF2B5EF4-FFF2-40B4-BE49-F238E27FC236}">
                <a16:creationId xmlns:a16="http://schemas.microsoft.com/office/drawing/2014/main" id="{E5B64121-A14E-24BC-4C01-8F12CAE0041B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rcRect t="3349" r="2608"/>
          <a:stretch>
            <a:fillRect/>
          </a:stretch>
        </p:blipFill>
        <p:spPr>
          <a:xfrm>
            <a:off x="4688062" y="732946"/>
            <a:ext cx="2035626" cy="192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6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7362940" y="1023854"/>
            <a:ext cx="2865318" cy="639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39" tIns="42452" rIns="81639" bIns="42452" anchor="ctr">
            <a:spAutoFit/>
          </a:bodyPr>
          <a:lstStyle/>
          <a:p>
            <a:pPr defTabSz="828675"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</a:pPr>
            <a:r>
              <a:rPr lang="en-GB" b="1" dirty="0">
                <a:solidFill>
                  <a:schemeClr val="bg1"/>
                </a:solidFill>
              </a:rPr>
              <a:t>www.egr.msu.edu/~aslam</a:t>
            </a:r>
            <a:endParaRPr lang="en-GB" sz="1600" b="1" dirty="0">
              <a:solidFill>
                <a:schemeClr val="bg1"/>
              </a:solidFill>
            </a:endParaRPr>
          </a:p>
          <a:p>
            <a:pPr defTabSz="828675">
              <a:buClr>
                <a:srgbClr val="000000"/>
              </a:buClr>
              <a:buSzPct val="45000"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</a:pPr>
            <a:r>
              <a:rPr lang="en-GB" b="1" i="1" dirty="0">
                <a:solidFill>
                  <a:schemeClr val="bg1"/>
                </a:solidFill>
              </a:rPr>
              <a:t>aslam@msu.edu</a:t>
            </a:r>
          </a:p>
        </p:txBody>
      </p:sp>
      <p:sp>
        <p:nvSpPr>
          <p:cNvPr id="152" name="Footer Placeholder 151"/>
          <p:cNvSpPr>
            <a:spLocks noGrp="1"/>
          </p:cNvSpPr>
          <p:nvPr>
            <p:ph type="ftr" sz="quarter" idx="4294967295"/>
          </p:nvPr>
        </p:nvSpPr>
        <p:spPr>
          <a:xfrm>
            <a:off x="2219325" y="6530976"/>
            <a:ext cx="2895600" cy="365125"/>
          </a:xfrm>
        </p:spPr>
        <p:txBody>
          <a:bodyPr/>
          <a:lstStyle/>
          <a:p>
            <a:r>
              <a:rPr lang="en-US" dirty="0"/>
              <a:t>Michigan State University – Dean </a:t>
            </a:r>
            <a:r>
              <a:rPr lang="en-US" dirty="0" err="1"/>
              <a:t>Aslam</a:t>
            </a:r>
            <a:endParaRPr lang="en-US" dirty="0"/>
          </a:p>
        </p:txBody>
      </p:sp>
      <p:sp>
        <p:nvSpPr>
          <p:cNvPr id="142" name="Date Placeholder 141"/>
          <p:cNvSpPr>
            <a:spLocks noGrp="1"/>
          </p:cNvSpPr>
          <p:nvPr>
            <p:ph type="dt" sz="half" idx="4294967295"/>
          </p:nvPr>
        </p:nvSpPr>
        <p:spPr>
          <a:xfrm>
            <a:off x="1524001" y="6492876"/>
            <a:ext cx="1019175" cy="365125"/>
          </a:xfrm>
        </p:spPr>
        <p:txBody>
          <a:bodyPr/>
          <a:lstStyle/>
          <a:p>
            <a:fld id="{CE0AD0F5-9046-47E1-8946-E1408BB76DBD}" type="datetime11">
              <a:rPr lang="en-US" smtClean="0"/>
              <a:pPr/>
              <a:t>12:29:29</a:t>
            </a:fld>
            <a:endParaRPr lang="en-US" dirty="0"/>
          </a:p>
        </p:txBody>
      </p:sp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290405" y="234663"/>
            <a:ext cx="10165560" cy="36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2800" b="1" dirty="0">
                <a:solidFill>
                  <a:srgbClr val="006600"/>
                </a:solidFill>
              </a:rPr>
              <a:t>ROBOTICS &amp; NANOTECHNOLOGY CAMPS/WORKSHOPS: 2002 - 2015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D5FEB52-1C69-6332-C18F-516B9A53FC0F}"/>
              </a:ext>
            </a:extLst>
          </p:cNvPr>
          <p:cNvGrpSpPr/>
          <p:nvPr/>
        </p:nvGrpSpPr>
        <p:grpSpPr>
          <a:xfrm>
            <a:off x="4200487" y="598737"/>
            <a:ext cx="7264827" cy="2904155"/>
            <a:chOff x="4200487" y="598737"/>
            <a:chExt cx="7264827" cy="2904155"/>
          </a:xfrm>
        </p:grpSpPr>
        <p:pic>
          <p:nvPicPr>
            <p:cNvPr id="18" name="Picture 17" descr="Camp2009-aslamChildren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42641" y="681271"/>
              <a:ext cx="1700684" cy="2655024"/>
            </a:xfrm>
            <a:prstGeom prst="rect">
              <a:avLst/>
            </a:prstGeom>
          </p:spPr>
        </p:pic>
        <p:pic>
          <p:nvPicPr>
            <p:cNvPr id="29" name="Picture 28" descr="Sci-Funfair-Hiawatha-Okemos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91202" y="681271"/>
              <a:ext cx="2474112" cy="1613972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018FD4C0-DFFB-2435-D2ED-D38522E7CC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00487" y="598737"/>
              <a:ext cx="2715477" cy="2904155"/>
            </a:xfrm>
            <a:prstGeom prst="rect">
              <a:avLst/>
            </a:prstGeom>
          </p:spPr>
        </p:pic>
      </p:grpSp>
      <p:sp>
        <p:nvSpPr>
          <p:cNvPr id="4" name="TextBox 19">
            <a:extLst>
              <a:ext uri="{FF2B5EF4-FFF2-40B4-BE49-F238E27FC236}">
                <a16:creationId xmlns:a16="http://schemas.microsoft.com/office/drawing/2014/main" id="{08CAADC6-6564-83F2-264D-FC0907D11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7939" y="2457649"/>
            <a:ext cx="2715477" cy="2298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2000" b="1" dirty="0">
                <a:solidFill>
                  <a:srgbClr val="00B050"/>
                </a:solidFill>
              </a:rPr>
              <a:t>January 2023: </a:t>
            </a:r>
            <a:r>
              <a:rPr lang="en-US" sz="1600" b="1" i="1" dirty="0">
                <a:solidFill>
                  <a:srgbClr val="FF0000"/>
                </a:solidFill>
              </a:rPr>
              <a:t>RESTART OF ROBOTICS &amp; NANOTECHNOLOGY CAMPS/WORKSHOPS</a:t>
            </a:r>
            <a:r>
              <a:rPr lang="en-US" sz="1600" b="1" i="1" dirty="0">
                <a:solidFill>
                  <a:srgbClr val="0070C0"/>
                </a:solidFill>
              </a:rPr>
              <a:t> </a:t>
            </a:r>
            <a:r>
              <a:rPr lang="en-US" sz="1600" b="1" i="1" dirty="0">
                <a:solidFill>
                  <a:srgbClr val="7030A0"/>
                </a:solidFill>
              </a:rPr>
              <a:t>FOR SCHOOLS, COLLEGES, OTHER NATIONALLY AND INTERNATIONAL ORGANIZATIONS; contact </a:t>
            </a:r>
            <a:r>
              <a:rPr lang="en-US" sz="1600" b="1" i="1" dirty="0">
                <a:solidFill>
                  <a:srgbClr val="7030A0"/>
                </a:solidFill>
                <a:hlinkClick r:id="rId6"/>
              </a:rPr>
              <a:t>deanaslam@gmail.com</a:t>
            </a:r>
            <a:r>
              <a:rPr lang="en-US" sz="1600" b="1" i="1" dirty="0">
                <a:solidFill>
                  <a:srgbClr val="7030A0"/>
                </a:solidFill>
              </a:rPr>
              <a:t>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F3EF73D-F7F1-633E-A04B-3C79489AEA66}"/>
              </a:ext>
            </a:extLst>
          </p:cNvPr>
          <p:cNvGrpSpPr/>
          <p:nvPr/>
        </p:nvGrpSpPr>
        <p:grpSpPr>
          <a:xfrm>
            <a:off x="290405" y="3700172"/>
            <a:ext cx="6830325" cy="2570529"/>
            <a:chOff x="402119" y="3884247"/>
            <a:chExt cx="6830325" cy="2570529"/>
          </a:xfrm>
        </p:grpSpPr>
        <p:sp>
          <p:nvSpPr>
            <p:cNvPr id="251" name="TextBox 19"/>
            <p:cNvSpPr txBox="1">
              <a:spLocks noChangeArrowheads="1"/>
            </p:cNvSpPr>
            <p:nvPr/>
          </p:nvSpPr>
          <p:spPr bwMode="auto">
            <a:xfrm>
              <a:off x="1858620" y="5366963"/>
              <a:ext cx="2590288" cy="718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2000" b="1" dirty="0">
                  <a:solidFill>
                    <a:schemeClr val="bg1"/>
                  </a:solidFill>
                </a:rPr>
                <a:t>ROBOTICS &amp; NANO CAMPS/WORKSHOPS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74F134C-6C58-35A0-05F1-A03CE4DC8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119" y="4116006"/>
              <a:ext cx="6830325" cy="2338770"/>
            </a:xfrm>
            <a:prstGeom prst="rect">
              <a:avLst/>
            </a:prstGeom>
          </p:spPr>
        </p:pic>
        <p:sp>
          <p:nvSpPr>
            <p:cNvPr id="7" name="TextBox 19">
              <a:extLst>
                <a:ext uri="{FF2B5EF4-FFF2-40B4-BE49-F238E27FC236}">
                  <a16:creationId xmlns:a16="http://schemas.microsoft.com/office/drawing/2014/main" id="{3DCF4CF0-9CAD-76B8-2A54-653BCF4B4E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5975" y="3884247"/>
              <a:ext cx="2945164" cy="364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2800" b="1" dirty="0">
                  <a:solidFill>
                    <a:srgbClr val="006600"/>
                  </a:solidFill>
                </a:rPr>
                <a:t>Advanced Projects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F51C2B7-80D1-7DF7-5325-260431193C5C}"/>
              </a:ext>
            </a:extLst>
          </p:cNvPr>
          <p:cNvGrpSpPr/>
          <p:nvPr/>
        </p:nvGrpSpPr>
        <p:grpSpPr>
          <a:xfrm>
            <a:off x="7235400" y="4464071"/>
            <a:ext cx="1867868" cy="2020748"/>
            <a:chOff x="7228719" y="3756637"/>
            <a:chExt cx="1867868" cy="2020748"/>
          </a:xfrm>
        </p:grpSpPr>
        <p:sp>
          <p:nvSpPr>
            <p:cNvPr id="10" name="TextBox 19">
              <a:extLst>
                <a:ext uri="{FF2B5EF4-FFF2-40B4-BE49-F238E27FC236}">
                  <a16:creationId xmlns:a16="http://schemas.microsoft.com/office/drawing/2014/main" id="{4E287C54-29C4-5A45-FB4B-09B8EAC1C7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76673" y="3756637"/>
              <a:ext cx="1771961" cy="723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2800" b="1" dirty="0">
                  <a:solidFill>
                    <a:srgbClr val="006600"/>
                  </a:solidFill>
                </a:rPr>
                <a:t>DEMOS &amp; QUESTIONS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AE5F9F6-60ED-CE3D-B7B7-CF8D180186A1}"/>
                </a:ext>
              </a:extLst>
            </p:cNvPr>
            <p:cNvSpPr txBox="1"/>
            <p:nvPr/>
          </p:nvSpPr>
          <p:spPr>
            <a:xfrm>
              <a:off x="7228719" y="4461640"/>
              <a:ext cx="1867868" cy="13157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Smartphone Controlled </a:t>
              </a:r>
              <a:r>
                <a:rPr lang="en-US" sz="2000" b="1" i="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</a:rPr>
                <a:t>LEGO Robot, NMOS &amp; PMOS Demos, </a:t>
              </a:r>
              <a:endParaRPr lang="en-US" sz="16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89BD7BB-05D7-2A9E-DF76-D21FB21D57BA}"/>
              </a:ext>
            </a:extLst>
          </p:cNvPr>
          <p:cNvGrpSpPr/>
          <p:nvPr/>
        </p:nvGrpSpPr>
        <p:grpSpPr>
          <a:xfrm>
            <a:off x="587429" y="784362"/>
            <a:ext cx="3446689" cy="2822448"/>
            <a:chOff x="587429" y="784362"/>
            <a:chExt cx="3446689" cy="2822448"/>
          </a:xfrm>
        </p:grpSpPr>
        <p:pic>
          <p:nvPicPr>
            <p:cNvPr id="19" name="Picture 18" descr="Flow-of-Knowledge-shawn.jpg"/>
            <p:cNvPicPr>
              <a:picLocks noChangeAspect="1"/>
            </p:cNvPicPr>
            <p:nvPr/>
          </p:nvPicPr>
          <p:blipFill>
            <a:blip r:embed="rId8" cstate="print">
              <a:lum bright="10000"/>
            </a:blip>
            <a:stretch>
              <a:fillRect/>
            </a:stretch>
          </p:blipFill>
          <p:spPr>
            <a:xfrm>
              <a:off x="587429" y="784362"/>
              <a:ext cx="3395472" cy="2822448"/>
            </a:xfrm>
            <a:prstGeom prst="rect">
              <a:avLst/>
            </a:prstGeom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818EE18-6A50-0896-CBCF-EEC736C94B37}"/>
                </a:ext>
              </a:extLst>
            </p:cNvPr>
            <p:cNvGrpSpPr/>
            <p:nvPr/>
          </p:nvGrpSpPr>
          <p:grpSpPr>
            <a:xfrm>
              <a:off x="1492858" y="1004687"/>
              <a:ext cx="2080249" cy="891672"/>
              <a:chOff x="1590202" y="955927"/>
              <a:chExt cx="2080249" cy="891672"/>
            </a:xfrm>
          </p:grpSpPr>
          <p:sp>
            <p:nvSpPr>
              <p:cNvPr id="20" name="TextBox 19"/>
              <p:cNvSpPr txBox="1">
                <a:spLocks noChangeArrowheads="1"/>
              </p:cNvSpPr>
              <p:nvPr/>
            </p:nvSpPr>
            <p:spPr bwMode="auto">
              <a:xfrm rot="2189712">
                <a:off x="2297901" y="955927"/>
                <a:ext cx="1372550" cy="46487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lnSpc>
                    <a:spcPts val="1800"/>
                  </a:lnSpc>
                </a:pPr>
                <a:r>
                  <a:rPr lang="en-US" b="1" dirty="0">
                    <a:solidFill>
                      <a:srgbClr val="FFFF00"/>
                    </a:solidFill>
                    <a:highlight>
                      <a:srgbClr val="FF0000"/>
                    </a:highlight>
                  </a:rPr>
                  <a:t>KNOWLEDGE FLOW</a:t>
                </a:r>
                <a:r>
                  <a:rPr lang="en-US" b="1" dirty="0">
                    <a:solidFill>
                      <a:srgbClr val="FFFF00"/>
                    </a:solidFill>
                  </a:rPr>
                  <a:t>?</a:t>
                </a:r>
              </a:p>
            </p:txBody>
          </p:sp>
          <p:sp>
            <p:nvSpPr>
              <p:cNvPr id="21" name="Striped Right Arrow 20"/>
              <p:cNvSpPr/>
              <p:nvPr/>
            </p:nvSpPr>
            <p:spPr>
              <a:xfrm rot="2036797">
                <a:off x="1590202" y="1638532"/>
                <a:ext cx="1770283" cy="209067"/>
              </a:xfrm>
              <a:prstGeom prst="stripedRight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Striped Right Arrow 22"/>
              <p:cNvSpPr/>
              <p:nvPr/>
            </p:nvSpPr>
            <p:spPr>
              <a:xfrm rot="12864872">
                <a:off x="1751626" y="1423140"/>
                <a:ext cx="1775761" cy="131999"/>
              </a:xfrm>
              <a:prstGeom prst="stripedRight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TextBox 19">
              <a:extLst>
                <a:ext uri="{FF2B5EF4-FFF2-40B4-BE49-F238E27FC236}">
                  <a16:creationId xmlns:a16="http://schemas.microsoft.com/office/drawing/2014/main" id="{6555DB3E-035E-8905-38B4-C0DAA7EE47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8862" y="3124714"/>
              <a:ext cx="3345256" cy="47166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2000" b="1" dirty="0">
                  <a:solidFill>
                    <a:srgbClr val="006600"/>
                  </a:solidFill>
                </a:rPr>
                <a:t>A 2</a:t>
              </a:r>
              <a:r>
                <a:rPr lang="en-US" sz="2000" b="1" baseline="30000" dirty="0">
                  <a:solidFill>
                    <a:srgbClr val="006600"/>
                  </a:solidFill>
                </a:rPr>
                <a:t>nd</a:t>
              </a:r>
              <a:r>
                <a:rPr lang="en-US" sz="2000" b="1" dirty="0">
                  <a:solidFill>
                    <a:srgbClr val="006600"/>
                  </a:solidFill>
                </a:rPr>
                <a:t> Grader Builds &amp; Programs a Card-Sorter Robot</a:t>
              </a:r>
            </a:p>
          </p:txBody>
        </p:sp>
        <p:sp>
          <p:nvSpPr>
            <p:cNvPr id="14" name="TextBox 19">
              <a:extLst>
                <a:ext uri="{FF2B5EF4-FFF2-40B4-BE49-F238E27FC236}">
                  <a16:creationId xmlns:a16="http://schemas.microsoft.com/office/drawing/2014/main" id="{A132AD59-2DE5-2DDA-246B-60906F3EC2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136961" y="1656318"/>
              <a:ext cx="1892480" cy="24083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2000" b="1" dirty="0">
                  <a:solidFill>
                    <a:srgbClr val="006600"/>
                  </a:solidFill>
                </a:rPr>
                <a:t>A School Teacher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220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27695</TotalTime>
  <Words>1317</Words>
  <Application>Microsoft Office PowerPoint</Application>
  <PresentationFormat>Widescreen</PresentationFormat>
  <Paragraphs>189</Paragraphs>
  <Slides>15</Slides>
  <Notes>12</Notes>
  <HiddenSlides>0</HiddenSlides>
  <MMClips>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inherit</vt:lpstr>
      <vt:lpstr>Times New Roman</vt:lpstr>
      <vt:lpstr>Wingdings</vt:lpstr>
      <vt:lpstr>Work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Michigan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Aslam, Dean</dc:creator>
  <cp:lastModifiedBy>Aslam, Dean</cp:lastModifiedBy>
  <cp:revision>149</cp:revision>
  <dcterms:created xsi:type="dcterms:W3CDTF">2022-07-25T13:20:38Z</dcterms:created>
  <dcterms:modified xsi:type="dcterms:W3CDTF">2022-11-20T08:05:59Z</dcterms:modified>
</cp:coreProperties>
</file>