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wmv" ContentType="video/x-ms-wmv"/>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7" r:id="rId2"/>
    <p:sldId id="315" r:id="rId3"/>
    <p:sldId id="833" r:id="rId4"/>
    <p:sldId id="376" r:id="rId5"/>
    <p:sldId id="864" r:id="rId6"/>
    <p:sldId id="834" r:id="rId7"/>
    <p:sldId id="835" r:id="rId8"/>
    <p:sldId id="865" r:id="rId9"/>
    <p:sldId id="836" r:id="rId10"/>
    <p:sldId id="837" r:id="rId11"/>
    <p:sldId id="866" r:id="rId12"/>
    <p:sldId id="838" r:id="rId13"/>
    <p:sldId id="867" r:id="rId14"/>
    <p:sldId id="839" r:id="rId15"/>
    <p:sldId id="840" r:id="rId16"/>
    <p:sldId id="841" r:id="rId17"/>
    <p:sldId id="868" r:id="rId18"/>
    <p:sldId id="842" r:id="rId19"/>
    <p:sldId id="843" r:id="rId20"/>
    <p:sldId id="844" r:id="rId21"/>
    <p:sldId id="845" r:id="rId22"/>
    <p:sldId id="846" r:id="rId23"/>
    <p:sldId id="847" r:id="rId24"/>
    <p:sldId id="848" r:id="rId25"/>
    <p:sldId id="849" r:id="rId26"/>
    <p:sldId id="850" r:id="rId27"/>
    <p:sldId id="851" r:id="rId28"/>
    <p:sldId id="324" r:id="rId29"/>
    <p:sldId id="852" r:id="rId30"/>
    <p:sldId id="853" r:id="rId31"/>
    <p:sldId id="854" r:id="rId32"/>
    <p:sldId id="856" r:id="rId33"/>
    <p:sldId id="858" r:id="rId34"/>
    <p:sldId id="859" r:id="rId35"/>
    <p:sldId id="860" r:id="rId36"/>
    <p:sldId id="861" r:id="rId37"/>
    <p:sldId id="862" r:id="rId38"/>
    <p:sldId id="863" r:id="rId39"/>
    <p:sldId id="296" r:id="rId40"/>
    <p:sldId id="299" r:id="rId41"/>
    <p:sldId id="309" r:id="rId42"/>
    <p:sldId id="314" r:id="rId43"/>
    <p:sldId id="356" r:id="rId44"/>
    <p:sldId id="335" r:id="rId45"/>
    <p:sldId id="325" r:id="rId46"/>
    <p:sldId id="372" r:id="rId47"/>
    <p:sldId id="329" r:id="rId48"/>
    <p:sldId id="326" r:id="rId49"/>
    <p:sldId id="343" r:id="rId50"/>
    <p:sldId id="367" r:id="rId51"/>
    <p:sldId id="357" r:id="rId52"/>
    <p:sldId id="855" r:id="rId53"/>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00FF"/>
    <a:srgbClr val="FFFF00"/>
    <a:srgbClr val="AFF9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544" autoAdjust="0"/>
    <p:restoredTop sz="96994" autoAdjust="0"/>
  </p:normalViewPr>
  <p:slideViewPr>
    <p:cSldViewPr>
      <p:cViewPr varScale="1">
        <p:scale>
          <a:sx n="76" d="100"/>
          <a:sy n="76" d="100"/>
        </p:scale>
        <p:origin x="788"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ink/ink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23.957"/>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8C33C750-530F-4A73-BB4A-8FDACFED711C}" emma:medium="tactile" emma:mode="ink">
          <msink:context xmlns:msink="http://schemas.microsoft.com/ink/2010/main" type="inkDrawing"/>
        </emma:interpretation>
      </emma:emma>
    </inkml:annotationXML>
    <inkml:trace contextRef="#ctx0" brushRef="#br0">10 98 11,'-5'-3'5,"0"-1"4,5 4-6,0 0 2,0 0 1,0 0-3,0 0 1,0-3-3,0-1 1,0 4 0,0 0 0,5-4 0,0 1 0,-5 3 0,5-4 0,-1 4-2,1-4 1,0 4-1,5-3 0,-1-1 2,1 1 0,0-1-3,0 0 0,-1 1 2,1-1 0,0 0-1,-1 1 1,1-1 0,4 4 0,1-3-1,-5-1 0,9 0-1,-5 4 0,-4-3 1,0 3 0,0 0 1,4 0 1,-4 0-3,-1 0 0,1 3 0,0-3 1,-1 0 0,1 0 1,5 4-1,-6-4 1,1 0-2,4 4 0,1-8 1,-1 8 1,1-4-1,-5 0 0,-1 0 0,6 3 0,-1-6 0,-4-1 0,0 8-1,4-8 1,-4 0 1,0 4 0,-1 0-2,1-3 0,0-1 1,-1 0 1,-4 4-1,5 0 1,-1-3-2,-9 3 1,10 0 1,0 0 0,0 0-2,-6 0 0,-4 0 0,0 0 1,0 0 0,10 0 0,-5 0 1,0 0 0,-5 0-1,5 0 0,-1 0 0,1 0 0,-5 0 1,0 0 1,0 0-2,0 0 0,0 0 0,0 0 0,5 0 0,-5 0 1,5-4-1,-5 4 0,0 0 0,0 0 0,0 0 0,0 0 1,0 0-2,0 0 0,0 0 2,0 0 1,0 0-3,0 0 1,0 0 1,0 0 0,0 0-2,0 0 0,5 0-3,-5 0 0,0 0-18,0 0 1,5-4 10,-5 4 0</inkml:trace>
  </inkml:traceGroup>
</inkml:ink>
</file>

<file path=ppt/ink/ink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25.504"/>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6B66B5A0-6E61-4AE7-AC43-EC14B6FF4F57}" emma:medium="tactile" emma:mode="ink">
          <msink:context xmlns:msink="http://schemas.microsoft.com/ink/2010/main" type="inkDrawing"/>
        </emma:interpretation>
      </emma:emma>
    </inkml:annotationXML>
    <inkml:trace contextRef="#ctx0" brushRef="#br0">0 22 7,'-4'-11'3,"18"-4"6,-14 15-4,10 4-1,-10-4 1,0 0-2,10 7 0,-1-7 1,1 8 1,-5-8-3,4-8 0,-4 12-2,5-4 0,0-4 1,-6 4 1,1 4-2,5 3 1,0-10 1,-1 6 0,1-6-1,0 6 0,-6 1-1,6-4 1,-10 0-1,10 3 0,-5 5 0,4-5 0,1 5 1,0-1 0,-1-7-1,1 0 0,0 0 1,-1 3 1,1 1-3,0 0 0,4-1 2,-4-3 0,0 0-2,-1 4 1,1-4 0,0 0 0,-1 7 0,1-7 1,0 8-1,-1-5 0,-4 1 0,0-1 0,0 1 0,5-4 0,-6-4 0,1 12 0,0-8 0,-5 0 0,5 0 0,0 3 0,-5-3 0,0 0 0,0 0 0,0 0 0,0 0 0,0 0 1,5 0-2,-5 0 1,0 0 1,0 0 0,0 0-1,0 0 1,0 4-2,-5-4 1,0 0-1,5 4 0,-5-1 1,0 1 1,0-1 0,1-3 0,4 0-2,-5 0 1,0 0 0,0 4 1,0 0-2,0-4 1,1 7-1,-1-3 1,0-1 1,0 1 0,0-1-2,-5 5 1,1-1 0,-1 0 1,0 0-1,1 1 0,-1-1 0,-4 0 0,-1 1 1,5 2 0,1 1-1,-1-3 1,0 2-1,1 1 1,-1 0-1,0-4 1,1 4-2,4 0 0,-5-4 1,5 4 1,-4 0-1,4-7 0,-5 3 0,5 0 1,0-3-2,1 0 1,-1-1-1,0 1 1,0 3 0,0 0 1,0 1-1,1-8 1,-1 3-2,0 1 0,5 0 0,0-1 0,0-3-9,0 0 0,10 0-11,-1-3 1,1 3 15,0-4 1</inkml:trace>
  </inkml:traceGroup>
</inkml:ink>
</file>

<file path=ppt/ink/ink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27.707"/>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EE8C6619-58D5-4246-8A4D-55EC9420A960}" emma:medium="tactile" emma:mode="ink">
          <msink:context xmlns:msink="http://schemas.microsoft.com/ink/2010/main" type="inkDrawing"/>
        </emma:interpretation>
      </emma:emma>
    </inkml:annotationXML>
    <inkml:trace contextRef="#ctx0" brushRef="#br0">127 84 9,'-5'-26'4,"1"44"4,4-18-5,0 4-3,0-8 1,0 4-2,0 0 1,0-3 0,0 3 0,0 0-1,0 0 1,-5 3 1,5 1 1,-10 0 3,5-1 0,0-3-5,1 8 0,4-1-1,-5 0 1,0 0 1,0 1 0,-5 6-1,6-3 1,-1 0-1,0 0 1,0-4 0,0 4 1,5 0-2,-5 0 0,0 0 0,5-4 1,-4 4-2,-1 7 0,0-11 2,0 4 0,0 0 1,5 0 1,-5 0-2,5 0 1,0 3-2,5 4 1,0-7-1,5 0 0,-5 0 1,-1 0 0,6-4 1,-5 0 0,5 1-1,-1-5 1,6 1-2,-5-4 1,-1 3-2,1-3 1,0 0 1,-1 0 0,1 4 0,4-4 1,-4 0-1,-5 4 1,5-1-2,-1-3 1,-4 0-3,5 0 1,-1 0 1,-4 0 1,5 0-1,-5 0 1,0-3-1,4-1 1,-4 0-1,5 1 0,-5-1 1,0 1 0,-1-1-1,1 0 0,0 1 0,0-5 1,0 5-2,0-5 1,-1 1-1,1 0 1,0 0 0,0-1 1,0 1-1,0 0 0,-5 0 1,4-1 0,-4 1-1,5 0 0,-5 0-1,5-1 0,-5-2 2,0 2 0,5-3-2,-5 4 1,5-4 0,-5 4 0,0-4 0,0 4 1,0 3-2,0-3 0,0 0 1,0 3 1,0-7-1,0 8 0,0-5-1,-5-3 0,0 1 2,0-1 1,5 3-3,-5-3 0,5 8 1,-4-4 0,-1 3 0,0-3 0,0 3 0,0-3 0,0 3-1,1-7 1,-1 0 0,0 1 1,0-1-1,0 7 0,0-3 0,1 0 1,-1-1-2,0 5 1,0-5 1,0 5 0,0-1-2,1 4 0,-1 0 1,0-4 0,0 4 0,0-3 1,0-1-1,0 4 0,1 0 0,-1 0 0,0 0 0,0-3 0,0 6-1,0 1 1,1-8 0,-1 4 1,-5 4-1,5 3 0,-9-11-1,4 8 1,0 3 0,1 4 0,-1 4-5,0-1 0,6 4-8,-1 1 0,5 2-5,5 8 1</inkml:trace>
  </inkml:traceGroup>
</inkml:ink>
</file>

<file path=ppt/ink/ink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29.176"/>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160FEB6C-9461-49D3-A4A6-8FDE3B8176BB}" emma:medium="tactile" emma:mode="ink">
          <msink:context xmlns:msink="http://schemas.microsoft.com/ink/2010/main" type="inkDrawing"/>
        </emma:interpretation>
      </emma:emma>
    </inkml:annotationXML>
    <inkml:trace contextRef="#ctx0" brushRef="#br0">0 7 10,'0'-7'5,"0"11"6,0-4-5,0 0-3,5 0 1,0 0-2,-1-4 1,1 4-3,0 0 1,-5 0 0,5 0 0,-5 0 2,5 0 0,0 0-2,0 0 1,-1 4 0,6-1 0,0-3 0,-10 0 0,5 4-1,4 0 1,-4-4-2,5 3 0,-1 1 0,-4-1 0,0 1 0,0 0 0,0-1 2,0 1 0,-1 0-4,6-1 1,0 1 0,-10-4 1,9 3 0,1 1 0,0 0 0,-5-1 0,-1-3 0,-4 0 0,5 0 0,-5 0 0,0 0 0,5-3 0,-5-1 1,-5 4 1,0 0-4,1 0 1,-6-4 0,5 4 1,0-3 1,0-1 1,-4 1-3,4-1 1,0 4 0,0 0 1,-4 0-1,4 0 0,0-4-1,-5 4 1,5-3 0,1 3 1,-6-4-2,0 4 1,1 0 0,4 0 0,-5 0 0,0 0 0,6 0 0,-1 0 1,0 4-2,0-4 1,0 0-1,0 0 1,0 0 0,1 0 1,-1 0 0,0 0 1,5 0-4,0 3 1,0-3 1,0 0 1,5 4 0,0 0 0,-1-1-1,6 1 0,0-4 0,-5 3 1,4 1-1,1 3 1,0-7-1,-5 4 1,-1 0 0,1-1 0,0 1-2,5-1 0,-5 1 1,-1 0 1,1-1-1,-5-3 0,5 4 0,0-4 1,0 0-2,0 4 0,-5-4 1,4 0 1,6 0-2,0 3 0,-5 1 1,-1-4 0,6 0-13,0 3 0,-1 1-10,1 0 1</inkml:trace>
  </inkml:traceGroup>
</inkml:ink>
</file>

<file path=ppt/ink/ink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0.535"/>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EF0EB7E8-118C-4BEB-A6B0-3D33E54DB88D}" emma:medium="tactile" emma:mode="ink">
          <msink:context xmlns:msink="http://schemas.microsoft.com/ink/2010/main" type="inkDrawing"/>
        </emma:interpretation>
      </emma:emma>
    </inkml:annotationXML>
    <inkml:trace contextRef="#ctx0" brushRef="#br0">4 13 8,'0'-11'4,"5"26"4,-5-15-5,0 0 2,0 0 1,0 0-4,0-4 1,0 4-1,0 0 0,0 0-1,0 0 0,0 0 0,0 0 0,0 0 0,0 11 0,0-11 0,0 0 1,0 11-2,0-7 0,0 3 1,5 4 0,-5-4-1,0 4 0,0-4 0,0 4 0,0 0 2,-5 0 0,5 0-1,0 0 0,0 0-2,0 3 1,0 4 1,0-3 0,0-1-1,0 1 0,0-1 0,0 1 0,0-4 1,-5 0 0,5-1 0,0-2 0,0-1-2,0 0 1,-4 0 1,4 1 1,0-8-1,0 0 1,0 7-2,0-7 0,0 0 0,0 0 1,4 0-1,6 0 0,-5 0 0,5 4 1,-6-1-2,1-3 1,0-3 0,5 6 1,-1 1-2,1-4 1,0 0 1,0-4 0,-1 4-2,-4 0 0,0 0 1,5 0 1,-1 0-2,1-3 1,-5 3 0,0-4 0,-1 4 0,6 0 1,-5 0-1,9-4 0,-9 1 0,0-1 0,5 0 0,-5 1 0,-1-4 0,1 3 0,0 0 0,0 1 0,0-5 0,0 5 0,-5-1 2,0 1 0,0-5-1,4 1 0,-4 0-1,0 0 0,0-1 2,0 1 0,0 0-2,0-1 0,0-2 0,0-1 1,0 3-1,0-2 1,0-1 0,0-4 0,0 4-1,0-3 1,0-1-1,0 4 0,0-3 0,0 3 0,0 0-1,0-3 0,0 6 1,0-3 1,5 4-3,0 4 1,0-5-5,0 1 1,0 3-7,0 1 1,4 3-13,1 7 0</inkml:trace>
  </inkml:traceGroup>
</inkml:ink>
</file>

<file path=ppt/ink/ink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1.394"/>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2FCA2F99-2793-457B-A437-485A485308BD}" emma:medium="tactile" emma:mode="ink">
          <msink:context xmlns:msink="http://schemas.microsoft.com/ink/2010/main" type="inkDrawing"/>
        </emma:interpretation>
      </emma:emma>
    </inkml:annotationXML>
    <inkml:trace contextRef="#ctx0" brushRef="#br0">92 11 19,'-5'11'9,"15"-26"3,-10 15-11,4-7-1,-4 4 0,0 3 1,0 7 0,0 0-2,0 0 0,-4 4 1,-1 0 0,0 0 2,0 0 0,0 3-1,0 1 0,1 3-1,-1-3 0,-5-1 1,0 1 0,6-5-1,-6 1 0,5 0 2,0-3 0,0 2-2,1-2 1,-1 3 0,5-1 1,-5-2-2,5-1 0,0 0 0,0 0 0,0 1 1,5 3 0,0-4-1,-1 0 1,1 0-1,0-3 0,5 7 1,-5-4 0,4-3-2,1-4 0,0 7 2,-1-3 0,1-1 1,0-3 1,-1 0-5,1 0 1,0 4 2,-1-4 1,1 0-2,0-4 0,4 4-2,-4-3 1,4-1 3,-4 0 1,0 4-6,-1 0 1,1 0 1,0 0 0,-5-3-7,-1 3 0,-4 0-3,5-4 0,5 1-1,-5-1 1</inkml:trace>
  </inkml:traceGroup>
</inkml:ink>
</file>

<file path=ppt/ink/ink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1.894"/>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F756C790-7AED-48A6-B3F4-328323E2EF9C}" emma:medium="tactile" emma:mode="ink">
          <msink:context xmlns:msink="http://schemas.microsoft.com/ink/2010/main" type="inkDrawing"/>
        </emma:interpretation>
      </emma:emma>
    </inkml:annotationXML>
    <inkml:trace contextRef="#ctx0" brushRef="#br0">2 3 9,'-4'0'4,"13"-3"2,-9 3-4,0 0-1,0 0 1,0 0 2,0 0 1,10 3 0,0-3 0,-1 4-5,1 3 1,0-3-1,-1-4 1,1 0-1,0 0 0,-1 4 0,6-4 1,-1-4-2,1 4 1,-5 0-9,4 0 1,1-4-6,-6 1 1</inkml:trace>
  </inkml:traceGroup>
</inkml:ink>
</file>

<file path=ppt/ink/ink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2.363"/>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927F29CD-7932-402F-AD2A-0B137B8976ED}" emma:medium="tactile" emma:mode="ink">
          <msink:context xmlns:msink="http://schemas.microsoft.com/ink/2010/main" type="inkDrawing"/>
        </emma:interpretation>
      </emma:emma>
    </inkml:annotationXML>
    <inkml:trace contextRef="#ctx0" brushRef="#br0">3 14 12,'-5'-14'6,"5"32"1,0-18-5,0 0-2,0 0 1,0 0-1,5 0 0,-5 0 3,0 0 0,0 0 2,0 0 1,5 7-2,0-3 0,0-4-1,4-4 0,1 4-5,0-7 1,-1 7 2,1 3 0,4-6-2,1 3 0,4 0-3,1 0 1,-1-4-6,0 4 1,1 4-7,-1-1 0</inkml:trace>
  </inkml:traceGroup>
</inkml:ink>
</file>

<file path=ppt/ink/ink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3.769"/>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171CA4EC-8DC9-4A12-AEC8-7693D1ED898B}" emma:medium="tactile" emma:mode="ink">
          <msink:context xmlns:msink="http://schemas.microsoft.com/ink/2010/main" type="inkDrawing"/>
        </emma:interpretation>
      </emma:emma>
    </inkml:annotationXML>
    <inkml:trace contextRef="#ctx0" brushRef="#br0">329 44 13,'-5'-11'6,"24"15"2,-14-12-6,5 5-1,-1-1 1,-4 0-5,0 1 1,0-4 2,-5 7 0,0-4 2,0 0 0,0 4-4,-5 8 1,-5-5 1,-4 4 0,-1 4 0,1-3 1,-5 3-2,-6-4 1,1 0 0,0 0 1,0 1 2,0-1 1,-1 4-3,6 0 1,0-4-1,-1 0 1,6 4-2,-1 0 1,6-4-2,4-3 1,0 7 0,5-4 1,5 0-1,0 0 0,4 1 0,1-1 1,5-3 0,-1-1 0,10-3 0,-4 0 1,4 0-3,0 0 0,-5 4 3,1 3 0,-1-3-3,0-1 1,-4 1-1,-5 3 1,-1-3 0,1 7 1,-5-4-1,0 0 0,-1 0-1,-4 1 1,-4-1 0,-1 0 1,-5 4 0,0-4 0,1 4 0,-6-3 0,6 2 0,-11-2 1,1-1-2,0 0 0,-1 0 1,6-3 0,-6 0-1,6-1 0,-1-3 4,1 0 0,-1 0-6,1-3 1,4-1 3,0-3 0,1 0-3,-1-1 1,0 1-1,1-4 0,4 8-4,0-1 1,0 4-7,-5 4 0,6 3-6,-1 4 1</inkml:trace>
  </inkml:traceGroup>
</inkml:ink>
</file>

<file path=ppt/ink/ink1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4.723"/>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9679C023-629A-40D3-806F-03B6393AA306}" emma:medium="tactile" emma:mode="ink">
          <msink:context xmlns:msink="http://schemas.microsoft.com/ink/2010/main" type="inkDrawing"/>
        </emma:interpretation>
      </emma:emma>
    </inkml:annotationXML>
    <inkml:trace contextRef="#ctx0" brushRef="#br0">-2 43 21,'0'11'10,"10"-11"5,-6-3-12,6 3-3,0-4 0,4 0 1,-4-3 1,4 4-3,6-1 1,-1-3 0,0 10 1,6-6 0,-1 3 0,0-4 0,-5 0 0,6 1 0,-1-1 0,-5 11-1,5-14 1,-4 7-3,-1 0 0,0 0 3,-4-7 0,4 7-6,-4 4 1,-1-8-6,-4 0 1,0 4-5,-1 0 0</inkml:trace>
  </inkml:traceGroup>
</inkml:ink>
</file>

<file path=ppt/ink/ink1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5.254"/>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76A6DB85-C400-4901-950B-F34AD8D5B9C0}" emma:medium="tactile" emma:mode="ink">
          <msink:context xmlns:msink="http://schemas.microsoft.com/ink/2010/main" type="inkDrawing"/>
        </emma:interpretation>
      </emma:emma>
    </inkml:annotationXML>
    <inkml:trace contextRef="#ctx0" brushRef="#br0">107 4 14,'-9'-4'7,"4"8"2,5-4-7,0 0-2,0 0 0,0 0-1,0 0 1,0 7 0,0-7 0,0 0 1,0 0 1,0 14 0,-5-3 1,-5-3-1,1 2 0,-1 5-1,5 3 0,-4 4-1,4 0 1,-5-1 0,0 5 0,6-8-2,-1 0 1,0 0-1,0 0 1,5 0-1,0 1 1,0-5-8,0 1 0,0-1 0,0-3 0,0 7 2,5-7 0</inkml:trace>
  </inkml:traceGroup>
</inkml:ink>
</file>

<file path=ppt/ink/ink1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6.145"/>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973C218B-6BEF-4283-9D8D-76B511296018}" emma:medium="tactile" emma:mode="ink">
          <msink:context xmlns:msink="http://schemas.microsoft.com/ink/2010/main" type="inkDrawing"/>
        </emma:interpretation>
      </emma:emma>
    </inkml:annotationXML>
    <inkml:trace contextRef="#ctx0" brushRef="#br0">5 48 15,'-5'-25'7,"10"25"2,-5 0-9,5-4-1,5 0 0,-1 1 0,-4 3 0,5 0 0,0-7 1,-1 3 0,1 8 1,0-4-1,-5-4 1,4 4 1,-4-4 0,0 8-1,-5-4 0,0 0-1,5 7 0,-5-7 1,0 0 1,5-3-1,-5 3 1,0 7 0,-5 4 0,0 0 0,0 3 1,0-3-2,0 4 0,1-1-1,-6 4 0,5 4 1,-5 0 1,1-4-2,4 7 0,0-3 0,-5 3 0,5 1-1,1 10 1,-1-3 0,0-4 0,0-4-1,5-3 0,0 3-10,0-10 0,0-4-3,10 3 0</inkml:trace>
  </inkml:traceGroup>
</inkml:ink>
</file>

<file path=ppt/ink/ink1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6.832"/>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195AE910-7C63-4A84-91BF-136568568F36}" emma:medium="tactile" emma:mode="ink">
          <msink:context xmlns:msink="http://schemas.microsoft.com/ink/2010/main" type="inkDrawing"/>
        </emma:interpretation>
      </emma:emma>
    </inkml:annotationXML>
    <inkml:trace contextRef="#ctx0" brushRef="#br0">296 18 23,'-5'-18'11,"1"22"2,4 3-13,0-7 0,0 0 0,-5 7-1,0-3 0,-5 10 1,5 1 0,-14-8 0,0 4 0,-1 7 0,1 0 1,0 4-1,-6 7 1,1-4 1,5 4 0,0 0-1,-1-3 0,6-1-1,-1 1 0,6-1 0,-1-3 1,5 3-1,0-7 0,5-3 0,0 3 0,0-7 0,5 3 1,0-6-1,5-1 0,-1-7 0,1 4 1,4-4-1,1-4 0,-1 0 0,-4-3 0,5-11 0,-6 3 0,6-3-1,-1 4 0,-4-4 2,0 3 1,-5-3-2,-1 0 1,1 0-2,0-1 0,-10 1 2,5 0 0,0-4 0,-5 4 0,5 0 0,-4 0 0,-1 3-2,0 1 1,0-1 0,0 8 1,-5 0-2,6 3 0,-1 1-3,0-1 0,-5 4-9,5 4 1,1-1-1,-1 5 0</inkml:trace>
  </inkml:traceGroup>
</inkml:ink>
</file>

<file path=ppt/ink/ink1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7.301"/>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BFB8DF91-E845-47B8-8DAA-79335E4CD294}" emma:medium="tactile" emma:mode="ink">
          <msink:context xmlns:msink="http://schemas.microsoft.com/ink/2010/main" type="inkDrawing"/>
        </emma:interpretation>
      </emma:emma>
    </inkml:annotationXML>
    <inkml:trace contextRef="#ctx0" brushRef="#br0">119 28 21,'-5'-14'10,"10"-1"1,-5 15-10,0 0-2,0 0 1,0 0 0,0 0 0,0 4 1,-5-4 0,0 7 1,0 0 1,0 1-2,1 2 1,-1 5-3,0-4 1,0 3 0,0 1 1,0-4-1,1 3 0,-1 4 0,0 4 1,0 0-1,0 0 0,-4 3 0,4 4 1,-5 0-2,0 4 1,5 3-1,1-3 0,-1-4-10,5 0 0,0-7-3,0-4 0</inkml:trace>
  </inkml:traceGroup>
</inkml:ink>
</file>

<file path=ppt/ink/ink1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7.785"/>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53CB108D-A0A4-425E-96CD-76D5DB89061B}" emma:medium="tactile" emma:mode="ink">
          <msink:context xmlns:msink="http://schemas.microsoft.com/ink/2010/main" type="inkDrawing"/>
        </emma:interpretation>
      </emma:emma>
    </inkml:annotationXML>
    <inkml:trace contextRef="#ctx0" brushRef="#br0">150 10 25,'-15'-7'12,"11"3"1,4 4-13,0 8-1,0-1 0,-5-4 0,5 12 0,-5-8 1,0 8 1,0-1 0,0 8 1,1 0 1,-1 3 0,0 1-3,-5 3 0,1 7 0,-1-7 0,0 0-1,1 0 0,4-4 0,0-3 1,0 0-8,-5 3 0,5 1-4,1-8 0,-1-4 6,0-3 0</inkml:trace>
  </inkml:traceGroup>
</inkml:ink>
</file>

<file path=ppt/ink/ink1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8.270"/>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BE44ECAD-F522-468D-AD82-ADA8B813144C}" emma:medium="tactile" emma:mode="ink">
          <msink:context xmlns:msink="http://schemas.microsoft.com/ink/2010/main" type="inkDrawing"/>
        </emma:interpretation>
      </emma:emma>
    </inkml:annotationXML>
    <inkml:trace contextRef="#ctx0" brushRef="#br0">7 0 15,'-10'4'7,"10"-4"3,0 0-8,0 0-2,0 0 0,0 0 0,0 0 0,5 4 3,0-1 0,0 4 0,5 1 1,-1-1-1,1 4 0,0 7 0,-1-4 1,1 5-3,4 2 0,-4 1 0,5 4 1,4-1-3,0-3 0,-4 0-2,4 3 1,1-3-12,-1-8 0,0 1-1,1 3 1</inkml:trace>
  </inkml:traceGroup>
</inkml:ink>
</file>

<file path=ppt/ink/ink1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1:39.098"/>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EC9011D7-61FD-4774-AD28-3F4E7B82B5C4}" emma:medium="tactile" emma:mode="ink">
          <msink:context xmlns:msink="http://schemas.microsoft.com/ink/2010/main" type="inkDrawing"/>
        </emma:interpretation>
      </emma:emma>
    </inkml:annotationXML>
    <inkml:trace contextRef="#ctx0" brushRef="#br0">309 20 22,'-9'-4'11,"9"1"5,0 3-11,0 0-5,0-4 1,-5 1-2,0-5 1,-5 12 0,-4-4 0,-1 0 0,-4 11 1,-10 0-1,-5 0 1,-9 3 1,9 4 0,5 0-2,4-3 1,6 3-2,5-3 1,9-1 1,5 8 0,5-8-2,4 1 0,11-1 1,4 1 1,5-1-1,0-3 1,5 0 0,4-4 0,-4 1 0,0-5 1,5 5 0,-10-1 0,0 0-1,-10-7 1,-4 4 0,-1-1 1,-28 5-2,-1-1 1,-9 4-3,0 0 1,-5 0 0,0 10 0,-5-3-6,-5 1 0,1 2-13,9-10 0,0 4 4,9-4 0</inkml:trace>
  </inkml:traceGroup>
</inkml:ink>
</file>

<file path=ppt/ink/ink1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2:28.881"/>
    </inkml:context>
    <inkml:brush xml:id="br0">
      <inkml:brushProperty name="width" value="0.06667" units="cm"/>
      <inkml:brushProperty name="height" value="0.06667" units="cm"/>
      <inkml:brushProperty name="color" value="#ED1C24"/>
      <inkml:brushProperty name="fitToCurve" value="1"/>
    </inkml:brush>
  </inkml:definitions>
  <inkml:traceGroup>
    <inkml:annotationXML>
      <emma:emma xmlns:emma="http://www.w3.org/2003/04/emma" version="1.0">
        <emma:interpretation id="{40F75777-9F79-4B9D-A27F-2F04F6C42647}" emma:medium="tactile" emma:mode="ink">
          <msink:context xmlns:msink="http://schemas.microsoft.com/ink/2010/main" type="writingRegion" rotatedBoundingBox="18366,18293 23486,17957 23534,18678 18413,19014"/>
        </emma:interpretation>
      </emma:emma>
    </inkml:annotationXML>
    <inkml:traceGroup>
      <inkml:annotationXML>
        <emma:emma xmlns:emma="http://www.w3.org/2003/04/emma" version="1.0">
          <emma:interpretation id="{900175DB-6F39-4432-9421-7C2B171F2FD1}" emma:medium="tactile" emma:mode="ink">
            <msink:context xmlns:msink="http://schemas.microsoft.com/ink/2010/main" type="paragraph" rotatedBoundingBox="18366,18293 23486,17957 23534,18678 18413,19014" alignmentLevel="1"/>
          </emma:interpretation>
        </emma:emma>
      </inkml:annotationXML>
      <inkml:traceGroup>
        <inkml:annotationXML>
          <emma:emma xmlns:emma="http://www.w3.org/2003/04/emma" version="1.0">
            <emma:interpretation id="{F01DB8F2-5C1B-46FF-BDAF-8EF6D126D768}" emma:medium="tactile" emma:mode="ink">
              <msink:context xmlns:msink="http://schemas.microsoft.com/ink/2010/main" type="line" rotatedBoundingBox="18366,18293 23486,17957 23534,18678 18413,19014"/>
            </emma:interpretation>
          </emma:emma>
        </inkml:annotationXML>
        <inkml:traceGroup>
          <inkml:annotationXML>
            <emma:emma xmlns:emma="http://www.w3.org/2003/04/emma" version="1.0">
              <emma:interpretation id="{9D1181CD-0023-4D54-BFC5-62BE0088A581}" emma:medium="tactile" emma:mode="ink">
                <msink:context xmlns:msink="http://schemas.microsoft.com/ink/2010/main" type="inkWord" rotatedBoundingBox="18382,18534 19423,18465 19454,18946 18413,19014"/>
              </emma:interpretation>
              <emma:one-of disjunction-type="recognition" id="oneOf0">
                <emma:interpretation id="interp0" emma:lang="en-US" emma:confidence="0">
                  <emma:literal>s</emma:literal>
                </emma:interpretation>
                <emma:interpretation id="interp1" emma:lang="en-US" emma:confidence="0">
                  <emma:literal>3</emma:literal>
                </emma:interpretation>
                <emma:interpretation id="interp2" emma:lang="en-US" emma:confidence="0">
                  <emma:literal>e</emma:literal>
                </emma:interpretation>
                <emma:interpretation id="interp3" emma:lang="en-US" emma:confidence="0">
                  <emma:literal>4</emma:literal>
                </emma:interpretation>
                <emma:interpretation id="interp4" emma:lang="en-US" emma:confidence="0">
                  <emma:literal>S</emma:literal>
                </emma:interpretation>
              </emma:one-of>
            </emma:emma>
          </inkml:annotationXML>
          <inkml:trace contextRef="#ctx0" brushRef="#br0">24 48 26,'-24'-4'13,"34"-32"-1,-1 43-13,-9-7 3,10 0 1,-5 4-3,5-8 1,-1 0-1,1 4 1,0-7 0,-1 3 1,1 12-3,0-8 1,4 3 0,1-3 1,-1-3-2,1 3 1,-1-8 0,1 12 1,-1 0-1,6-8 0,-1 11 0,0-3 0,-4-4 0,-1 0 0,6 4 0,-1-4 1,0 0-2,1 0 1,-1-4 0,0 4 0,-4 4 0,4-4 1,-4 0-1,4-4 1,-4 8-1,-1-4 1,1 3-2,-1 1 1,1 3 0,4-3 0,-4 3 2,-1 0 1,1-7-3,9-3 1,0-1-2,0 0 1,-4 4 0,-1 4 0,5 0 0,-5-4 1,1 3-2,-1 1 1,0-4 0,-4 0 1,0-4-2,-1 1 1,1 3-3,-6-4 1,1 8-10,0-8 0,-10 11-6,4-10 0</inkml:trace>
          <inkml:trace contextRef="#ctx0" brushRef="#br0" timeOffset="609.38">614-163 31,'-14'-11'15,"14"22"6,0-11-16,0 0-4,0 0 0,5 11-1,-5-11 0,5 11 2,4-4 0,1-7-1,4 11 1,-4-4-2,5 4 0,4-4-1,0 4 1,15 0-1,0 4 1,0-12 1,-10 8 0,5-3-1,0 6 0,-5-10 0,1 10 0,-6-10-1,0 3 1,-4-7 0,-1 7 1,1-3-2,-1 3 1,-9-3-1,0 7 1,-5 0 1,-5-1 0,-4 5-1,-6-4 0,0 3-1,-4 5 1,-5-1 0,0 3 0,0-2 0,-1-1 1,6 0-4,5-4 1,-1 5-7,5-5 1,1 1-14,4-5 1,10 1 13,-5-11 1</inkml:trace>
        </inkml:traceGroup>
        <inkml:traceGroup>
          <inkml:annotationXML>
            <emma:emma xmlns:emma="http://www.w3.org/2003/04/emma" version="1.0">
              <emma:interpretation id="{AA9BB5C9-BD10-4AC5-8C92-685AEA573749}" emma:medium="tactile" emma:mode="ink">
                <msink:context xmlns:msink="http://schemas.microsoft.com/ink/2010/main" type="inkWord" rotatedBoundingBox="19666,18208 23486,17957 23533,18671 19713,18922"/>
              </emma:interpretation>
              <emma:one-of disjunction-type="recognition" id="oneOf1">
                <emma:interpretation id="interp5" emma:lang="en-US" emma:confidence="0">
                  <emma:literal>Questions</emma:literal>
                </emma:interpretation>
                <emma:interpretation id="interp6" emma:lang="en-US" emma:confidence="0">
                  <emma:literal>questions</emma:literal>
                </emma:interpretation>
                <emma:interpretation id="interp7" emma:lang="en-US" emma:confidence="0">
                  <emma:literal>QUESTIONS</emma:literal>
                </emma:interpretation>
                <emma:interpretation id="interp8" emma:lang="en-US" emma:confidence="0">
                  <emma:literal>QUESTION</emma:literal>
                </emma:interpretation>
                <emma:interpretation id="interp9" emma:lang="en-US" emma:confidence="0">
                  <emma:literal>QUESTION'</emma:literal>
                </emma:interpretation>
              </emma:one-of>
            </emma:emma>
          </inkml:annotationXML>
          <inkml:trace contextRef="#ctx0" brushRef="#br0" timeOffset="2609.38">1558-381 9,'-5'-10'4,"24"-9"3,-19 19-5,5-3-1,0-4 0,0 3 3,0-7 0,0 4-1,-1-1 0,1-2-2,-5 2 1,5 5-1,-5-1 0,0 0-1,0 4 0,0-3 1,-5 10 0,0-7-2,-4 7 1,-1 1 1,0-1 1,1 4 0,4 0 0,-5 3-1,1-3 1,-1 0-2,0 3 1,0 12-2,1-4 1,-1-1 1,0 5 0,-4-8-1,-1 7 0,1 8 0,-1-8 0,-4 8 2,5-8 0,-1-14-2,1 11 1,4-4-1,0 0 1,0 1-1,6-1 0,-1 3 0,0-2 1,0-1-2,5-4 1,0 1 2,0 7 0,0-8-3,0 1 0,0-5 2,5 1 0,-5 0-1,5 0 1,4 0-1,6-7 1,0 3-2,-1-4 1,1 1 0,-1 0 0,1-1 0,-1-3 0,1 0 0,-1-3 1,-4 3 0,4-4 0,1 4-1,-6-4 0,1-3 0,0 0 0,0 0 0,-1-1 1,1 1-1,0 0 1,4 0 0,-4-1 0,-1 1-1,1-11 0,0 4 0,-1 6 0,-4-6 0,5 3 0,0 0 0,-1-4 1,6 1-1,-10-1 1,4 1-1,-4-1 0,-5 5-1,5-5 1,5-3 0,-5 0 0,-1 3-1,-4 4 1,0 0 0,-4-7 1,-1 4-2,0 3 1,0 0 0,0 0 1,0 0-1,1 0 1,-1-3-1,0-1 0,0 1 0,0 3 0,5 0 0,-5 4 0,0-4 0,1 4 0,-1-1 0,0 1 0,0 0 0,0-4 0,5 4-1,-5-1 1,1 1-1,4 4 1,-5-1 0,5-3 1,0-1-1,-5 1 1,0 4-1,0-1 0,0 0 0,1 1 1,-1 3-1,0-4 0,0 4-1,0 0 1,0-4 0,-4 8 0,-1-4-1,0 0 0,1 4-7,-1-1 1,0 12-9,-4-1 0,4 1 3,-4 10 0</inkml:trace>
          <inkml:trace contextRef="#ctx0" brushRef="#br0" timeOffset="3484.4">1432-98 17,'-5'-14'8,"10"39"4,-5-25-9,5-3-2,-5 10 1,5-7 0,0 0 0,-1 0-1,6 0 1,-5 7-1,0 0 0,4-7 0,1 4 0,0 7-1,-1 0 1,1 0-1,0-4 1,-5 0 1,0 4 0,-1 0 0,6 4 0,0-15-1,-1 10 1,1 1-1,-5 0 1,5-11-2,-1 11 0,1 4 0,4-8 0,-4 0-1,0 0 1,-1 1 0,1-1 1,0 0-3,-5 0 1,4 1-8,1-5 1</inkml:trace>
          <inkml:trace contextRef="#ctx0" brushRef="#br0" timeOffset="4875.09">1805-293 5,'0'-33'2,"9"22"6,-4 7-3,0 1-3,0-5 1,0 5-1,-1-1 1,1 1-2,0-1 1,0 0 0,0 1 0,-5-1 1,0 4 1,0 0-3,0 0 0,0 7 1,0 1 0,0 2-2,0 1 1,-5 11-2,5 0 1,0-4 1,-5 0 0,0-3 0,0 10 0,1-3 0,4 3 0,0-10 1,0 3 0,0 0-2,0 0 1,-5-3-1,5 3 1,0-4 0,0 5 1,0-5-3,0 1 1,-5 3-1,5 0 1,0-4 1,-5-3 1,5 0-4,0 4 1,0-4 1,0-1 1,0 1-2,0-3 1,0-1 1,0 0 1,0 0-4,0 1 0,0-8 2,0 0 1,5 7 0,-5-7 1,0 0-4,5 0 1,4 0 1,1 0 1,0-4-2,-5 4 0,0 0 2,4-3 1,-4-1-2,5 0 0,-1 1 0,-4-1 0,0 0-1,0 1 1,0-1-1,4 4 1,-4 0 1,0 0 1,-5 0-3,10 0 0,-5 0 1,-1 0 0,1 0 0,0-3 0,0-1 0,0 4 0,0 0 0,-1 0 0,-4 0 0,0 0 0,0 0 1,5-4 0,5-3-1,-5 3 0,-5-3 1,0 7 0,5-11-1,-5 15 1,0-11 0,0-4 0,0 11-1,4-8 1,-8 1-1,4-4 1,0 4-1,0 0 0,-5-4 1,5 0 0,0 7-1,-5-10 0,0-1 1,5 5 1,-5-1-1,5-4 1,0-3-2,-5 7 0,5-3 0,0-8 1,0 11-1,0-4 1,0 1-1,0-12 1,0 1-1,0 3 0,0 4 0,0 0 1,0-4-1,10 8 1,-5 3-1,5-7 0,-1 3 0,1 4 0,0 0 0,-1 4 0,-4 0-2,0 3 1,-5 1-5,-5-1 1,-4 0-2,-1 12 0,-5-1-5,1 4 0,-1 3-5,1 1 1</inkml:trace>
          <inkml:trace contextRef="#ctx0" brushRef="#br0" timeOffset="5671.92">2211-395 21,'-5'-4'10,"5"1"2,0 3-11,0 0-2,5 7 1,-5-7 0,0 7 1,0-7-1,5 7 1,0 1 1,-5-1 0,0 7-3,0 8 1,0-15 0,-5 15 0,0 4 0,0-12 1,0 15 0,1-7 1,4-8-1,-5 1 1,0 3-2,0 0 1,0-7-1,0 4 1,0 3 0,1-4 0,-1 1-2,0-4 1,0 0 0,0 3 1,0 1-2,1-1 1,-1 1 1,5-4 0,0-1-2,0 1 1,0-3 0,5-1 1,-1 0 0,6-7 0,0 4 0,-1-8 0,1 8-2,0-4 1,-5-4 0,4 4 0,1 11-1,5-18 1,-1 14 0,1-18 1,-1 7-2,1 4 0,-6-7-4,6 4 1,-1-1-8,-4-3 1,0 10-3,-1-10 0</inkml:trace>
          <inkml:trace contextRef="#ctx0" brushRef="#br0" timeOffset="5968.79">2124-98 29,'0'-7'14,"24"11"3,-14-4-14,-1 0-4,6 0 1,0-4-1,-1-3 1,1 7-1,4-7 1,0 3-3,-4 0 1,-1 8-4,1-4 0,-6 0-11,1-7 1,0 3 11,-1 1 1</inkml:trace>
          <inkml:trace contextRef="#ctx0" brushRef="#br0" timeOffset="6250.05">2167-388 29,'5'0'14,"29"-14"6,-24 10-16,4-3-5,6 3 1,-1 1-2,5-1 0,0 0-3,1 4 0,-1 0-9,-5 4 1,-4 3 1,-1 8 0</inkml:trace>
          <inkml:trace contextRef="#ctx0" brushRef="#br0" timeOffset="7234.44">2874-450 27,'-5'-14'13,"0"7"2,5 3-14,0 0 0,0 4 0,0 0-3,-5 0 1,-4 4 1,-1-4 1,-5 7 0,-9-3 0,-5 3-1,5 0 0,0 1 1,0 3 0,-1 3-1,6-3 1,0 0-3,-1 3 1,1-3 2,5 15 0,4-19-2,5 0 1,0 8 0,5-1 0,0 1 0,5-1 0,5-3 0,-1 4 1,1-12-2,9 12 0,-4-8 2,-1 0 0,1 4-2,4 0 1,1-4 0,-1 8 1,-4-1-1,-1-3 0,-4 0 0,4 4 0,-4-4 0,0-1 0,-6 5 0,1-8 0,0-3 1,-5 7 0,0-4-2,-5 0 1,0 1-1,1-1 1,-1 0 1,-5-7 0,5 7-1,-4 1 1,-1-1 1,-5 0 0,1 0-1,-1 1 1,1-8-1,-1 3 1,1-3-2,-1-3 0,1 3-1,-1 0 1,-4-4-5,9 8 1,1-4-2,-1-8 0,-5 8-4,6 0 0,-6-7-5,5 7 0</inkml:trace>
          <inkml:trace contextRef="#ctx0" brushRef="#br0" timeOffset="8093.82">2893-381 12,'-14'4'6,"14"-18"0,0 14-5,0-4 0,0 4 0,5 0 3,4-4 0,1 1-1,0 3 0,-1 7 1,1-7 0,4 0-3,1 0 1,-1-4-2,6 1 1,-1 3-1,0 0 1,6 0-1,-6-4 1,0 0-3,1 1 0,-1-1-1,0-3 1,1 3-4,-1 1 0,-4-1-4,-1 0 1,1 4 2,-1-3 1</inkml:trace>
          <inkml:trace contextRef="#ctx0" brushRef="#br0" timeOffset="8703.24">3130-395 20,'-5'-4'10,"5"1"2,0 6-11,0-3-2,0 8 1,0-8-1,0 3 1,0 4 1,-4-3 1,-1 3-1,5-7 1,-5 11-1,5-11 1,0 11-1,0 0 0,0 11-1,0-8 1,0-3 0,0 7 0,5 4-1,-5 0 0,-5-8 2,0 4 1,5 1 0,0-5 0,-5 1-5,5-1 1,-5 4 1,1 0 0,-1 1 0,5-5 0,-5 1 1,5 3 1,-5 0-2,5-4 1,-5-3-3,5 4 0,-5-1 0,1 1 1,4 3-2,0-7 1,0 3-4,0 1 0,0-8-12,4 0 1,1-7 14,5 4 0</inkml:trace>
          <inkml:trace contextRef="#ctx0" brushRef="#br0" timeOffset="9218.84">3450-399 25,'-10'-7'12,"15"18"0,-5-11-12,0 0 1,0 0 0,0 0-2,0 0 1,5 4 1,-5 3 1,4 0 0,-4 0 1,0 8-3,0 3 0,-4-4 0,-1 5 1,0 6 0,0-7 1,0 11-4,0-7 1,-4 0 2,-1-4 1,0 7-3,1 1 1,-1-8 0,5 0 0,0 7-2,0 1 1,1-1-2,-1-3 0,0-8-5,5 1 1,0-4-11,0 0 1</inkml:trace>
          <inkml:trace contextRef="#ctx0" brushRef="#br0" timeOffset="10109.44">3769-355 26,'-48'14'13,"33"12"-4,15-19-12,-5 11 2,0-3 0,0 3 2,1 0 0,-1 11-1,0-22 0,-5 15 0,5 0 0,5-4 1,-4 0 0,-1 4-2,0-8 1,5 8 0,0-4 1,0-3-1,5-1 1,-5 1 0,5-1 0,-1-3 0,6-4 0,0 4 0,-1 0 0,1-4-1,0-3 0,4 7 0,1-4 0,-1-3 0,1 0 0,-5-1-1,-1-3 1,1 0 1,0 0 0,-1-3-2,6-1 1,-6-18-1,1 15 1,0-4 0,-1-7 0,1 3 0,0-3 0,0 7 0,-1-3 0,-4-8 0,0-3 0,0 3 1,0 4 0,-5 0-1,0-8 0,0 8 0,0-7 0,-5 3 0,0-4 1,0 12 0,-5-4 0,1 3-1,-1 1 1,0 3-2,1 0 1,-6 4 0,1 3 0,-1 0 0,1 1 1,-1-1-3,1 1 1,4-1-4,0 0 0,1 8-4,-6 3 1,1-3-6,-1-1 0</inkml:trace>
          <inkml:trace contextRef="#ctx0" brushRef="#br0" timeOffset="10515.79">4199-428 24,'-14'4'12,"-1"10"0,15-14-13,0 0 1,-4 4 0,4-4 1,-5 7 1,0 4 1,5-4 0,0 8-2,-5-1 1,5 8-3,0 4 1,0 6 0,-5-3 0,0 4 1,-4-4 0,-6 4-3,6-4 0,-1 3-3,5-3 1,0-3-5,0-12 0,1 12-5,-1-12 0</inkml:trace>
          <inkml:trace contextRef="#ctx0" brushRef="#br0" timeOffset="11406.43">4146-359 24,'-5'7'12,"10"-7"2,-5 0-12,0 0 0,0 0 0,10 4 1,0 3 0,-1 1 1,6 10 1,-1-4-5,6 4 1,-6-3-2,6 3 1,-1 0 0,0-7 1,5 4-7,1-1 0,4 1-1,-5-1 1,0 4-15,-5-3 0,1-1 19,-6-3 0</inkml:trace>
          <inkml:trace contextRef="#ctx0" brushRef="#br0" timeOffset="10956.3">4553-584 25,'0'-3'12,"-5"21"4,5-11-13,0 4-1,0 7 0,0 0-1,0 4 1,0 0 2,0 3 0,0 4-3,0 11 0,0 0-2,0-4 1,0 1 0,0 2 1,0-10-5,0 4 1,5-4-5,-1-11 0,1 0-1,0-3 1,0-1-8,0-6 1</inkml:trace>
          <inkml:trace contextRef="#ctx0" brushRef="#br0" timeOffset="12468.94">5095-558 22,'-25'-8'11,"20"23"0,5-15-11,0 0-2,-4 0 1,-1 0 1,0 0 0,-5 7 0,-4-7 0,-6 7 0,1-7 1,0 8 3,-5-1 1,-1-3-5,6 3 1,0 0-1,-1 8 0,6-5 0,-1-2 1,6-1-2,4 7 1,5 1 0,0 0 1,9-1-1,1 4 0,5-7 1,-1 7 0,1 4 0,4-15 1,5 8-3,0-4 0,5 7 1,-4-7 0,-1 7 0,0-7 0,-5 3 1,1 4 0,-6-7-1,1 0 1,-6 4 0,-9-15 0,0 0 0,-4 11 0,4-11 1,-5 10 0,0-2-1,0 6 1,-5-7-2,1 1 1,-6-1 1,1-11 1,-1 4-1,1 8 1,-6 2-2,1-2 0,0-5-3,-1-3 1,-4 4-5,0 3 0,0 0-3,-5-3 1,4-11-17,6 3 1</inkml:trace>
        </inkml:traceGroup>
      </inkml:traceGroup>
    </inkml:traceGroup>
  </inkml:traceGroup>
</inkml:ink>
</file>

<file path=ppt/ink/ink1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33.382"/>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444 74 6,'-9'-8'3,"-1"-2"8,10 10-4,0-4-5,0 4 1,0 0-2,0-4 0,0 4 0,0-3 1,0-1-2,0 4 1,0 0-1,0-4 1,0 1 1,0-1 1,0 4-3,0-14 1,0 14-1,0-8 1,-5 8-1,0 4 1,0-4-1,5 4 0,-4-1 1,-1-10 0,0 0-1,0 7 1,-5-4-2,1 8 1,-1-4 0,0 0 0,1 11 0,-1-4 0,0-7-1,1 11 1,-1-8-1,0 1 1,1-4 1,-1 11 0,-5-4-2,6 4 0,-1-4 1,-4 4 0,4-3 0,-5-1 1,1 4-1,4-4 1,1 4-2,-1-4 1,0 0 0,0 1 0,1 2-1,-1 1 1,0-3 0,1-5 1,4 8-1,-5 4 0,5-4 0,-4-8 1,4 8-1,-5 0 0,5-4 0,1 8 1,-6-8-1,5-3 0,0 6 0,0-2 0,5-1 0,-4 4 0,-1-4 0,0 0 0,0 1 0,10-1 1,-10 0 0,5 0 1,-5 1-4,5-1 1,0 4 2,0-8 1,0-3-2,0 8 1,0-1-1,0-7 0,5 4 0,0 3 0,0 0 0,0 0 0,-1 1 0,-4-8 0,5 7 0,0 0 0,-5 0 1,0-7 0,0 0 0,0 8 1,0-8-2,0 0 0,5 7 0,-5-7 0,5 7 0,0 0 0,-5-7 1,4 4 0,-4-4-2,0 0 1,10 0-1,0 4 1,-1-1 1,-4 1 0,5 0-2,-10-4 1,10 0 0,-10 0 0,4 0 0,6 3 0,-5-3 0,-5 0 1,0 0-2,10 0 1,-6 4 0,1-4 1,-5 0-1,10 0 0,0 0 1,-5 0 1,4 0-4,1 0 1,-5 0 2,4 0 1,1-4-4,0 4 1,-1 0 2,-4-3 0,5-1-1,0 0 0,-1 4 0,1-3 0,-5-1-1,4 0 1,-4 1 1,5-1 0,-5 1-3,5-1 1,-6 0 1,6 4 1,0 0-1,-1 0 1,1 0-2,-5 0 1,0 0 0,0 0 1,-1 0-2,1-3 1,5 3 0,-5-4 1,0 4-1,-1 0 0,6 0 0,-5 0 0,-5 0-1,5 0 1,0 4 0,-1-4 1,-4 0-2,10 0 0,-10 0 3,10 3 0,-5 1-3,-1 0 0,1 3 1,0-4 0,0 1 0,0 3 0,0 1-1,0-5 1,-1 4 0,-4-7 0,5 8 0,0-1 1,-5-7 0,5 7 0,0 0-2,-5-7 1,5 4 1,-1 0 0,-4-4-2,5 3 0,0 1 1,0 3 0,0-3-1,4-1 1,-4 1 0,-5-4 0,5 4 0,0-1 1,0 1-1,-5-4 1,5 4-2,-1-1 1,-4-3 0,5 4 0,-5-4 1,5 4 0,-5-4-1,5 3 1,-5-3-3,0 0 0,5 15 1,-5-15 1,0 0 1,0 0 1,5 11-2,-5 3 0,0-3 0,0-4 0,0 0-2,0 1 0,0 3 4,0-4 1,0 0-2,-5-3 0,5 7-2,-5-8 1,0 5-1,5-5 1,-5 1-2,0 7 0,5-4 3,0 0 1,-4-3-2,-1 3 1,5 4-1,-5-7 0,5 3 0,0-4 0,-5 5 1,5-1 0,0 0-2,-5-3 1,5-1 0,0 5 0,-5-1 0,5 0 0,-9-3-2,4 3 0,5 4 4,0-7 0,-5-1-2,0 5 0,0 2-1,1-2 1,-1-1 1,0 0 0,0 0-2,0-7 0,0 8-1,1-5 0,-1 1 1,0 0 1,0-1 3,0 1 0,0-1-6,0-6 0,1 6 6,4 5 0,0-8-6,0 0 0,-5 0 7,0 0 0,0 0-6,5 3 1,-5-6 2,5 3 0,-5 0-2,1 0 0,-1-4 1,0 8 1,0-1-1,0-3 0,0 0 0,-4 8 0,4-8-1,0 7 1,-5-7 1,6 4 1,-1-4-3,-5 0 1,0 0 0,1 0 0,-1 0-1,0 7 1,1-11 1,4 4 0,-5 7-2,5-3 1,-4 0 0,4 3 0,-5-7 0,0 0 0,1 4 1,4-1 1,0 1-3,0-1 0,-4-3 1,4 0 0,-5 0 1,0 0 0,1 4-1,4-4 0,-5 4-2,1-4 1,-1 0 2,0 0 0,0 0-1,1-4 1,-1 0 0,0 4 0,6-3-3,-1 3 1,0 0 2,-5-4 0,5 4-1,1 0 1,-1 0-1,0 0 0,5 0 1,-5 0 0,0 0-1,0-3 0,5-1 0,-4 0 0,4 1 0,-5-1 1,0 0-2,0 4 0,5 0-8,0 0 0,0 4-19,0 0 0</inkml:trace>
</inkml:ink>
</file>

<file path=ppt/ink/ink2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36.007"/>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9 217 10,'0'-7'5,"-10"-4"0,15 18-4,-5 1-1,5-12 1,-5 4-2,0 0 0,5-4 2,-5 1 1,4 3-2,-4 0 1,0 0 1,5 7 1,0-11-2,0 1 0,0 6 1,0-6 0,-1-1-1,1 1 1,0 3-1,0-4 0,0 4-2,0-4 1,-5 4 1,4-3 0,1-1-2,0 4 0,0-4 2,0 4 0,-5 0-1,5 0 0,4-3 0,-4 3 0,0 0-1,5-4 1,-1 0 0,-4 1 0,5-1-1,-5 4 1,0 0 0,-1 0 1,1-3-1,5-1 0,-5 0 0,0 4 1,-1-3-1,1-1 1,5 4-1,-5 0 0,0 0-1,-1 0 0,6-4 0,-5 4 1,5-3 0,-6-1 1,6 1 0,0-1 0,0 0-1,-1 1 0,1-1-1,-5 4 1,4-4 0,1 1 0,0-1 0,-1 1 1,-4-5-2,0 5 1,0-1 0,0 0 1,0 4-2,-1 0 1,1-3 0,-5 3 1,5-4-2,0 1 1,0-1 0,0-3 1,-1 7-1,6-4 0,-5 4 1,0 0 0,0 0-2,4-4 1,1 1 0,0-1 0,-5 4-1,-1-4 1,1 4 1,5-3 0,-5-1-1,0 4 1,-1-3 0,1-1 0,-5 4-2,5-4 0,-5 4 2,5-3 0,-5 3-2,0 0 1,10 0 0,-10 0 1,4-4-2,-4 4 1,0 0 0,5 0 1,0 0-2,0-4 1,0 1 1,-5-1 1,0 1-3,5-1 0,-5 4-4,0 0 0,0 0-11,0 0 1,-5 4 12,0 6 1</inkml:trace>
</inkml:ink>
</file>

<file path=ppt/ink/ink2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37.866"/>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5 8 3,'-5'-3'1,"5"-5"6,5 16-3,-5-8-1,0 7 1,0-7-2,5 3 1,-5 5-1,0-8 0,0 7 1,9-7 0,-9 0-2,10 4 0,-10-4-1,10 7 0,-5 0-1,-1 0 1,1 8 0,0-4 1,0 0 0,-5-4 0,0 11-1,0-7 1,0-4 0,0 4 1,5 0-2,-5 0 1,0 0-1,0-4 1,5 4-1,-5-4 1,0 0 0,4 4 0,-4-11-2,5 8 1,-5 10 1,0-7 1,0-4-3,5 4 0,-5 0 1,0-1 0,0 1 0,0-11 1,5 8-2,0-1 1,-5 0 0,0-7 0,0 7 0,0 1 1,0-1-2,0 0 1,0 0 1,0-7 0,0 8-1,0-8 0,0 7 1,0 0 0,0 0 0,0-7 0,0 0-1,0 0 1,0 0-2,0 8 1,0-8 1,0 7 0,0 4-1,0-4 1,0 0-1,0-7 0,0 8-1,0-1 1,0 0-1,0 0 0,0 1 0,0-1 1,0 0 2,0 0 0,0-3-2,0 3 1,0 1-2,0-1 1,0 0 0,0-3 0,0 3 0,0 0 1,0 0-1,0 1 0,0-5-1,0 5 1,0-5 0,0 5 1,0-5-2,0-3 1,0 7 0,0-7 1,0 0-1,0 4 1,0 11-2,0-1 1,0-3 1,0-4 0,0 0-1,0 1 1,0-1-1,0 0 0,0 4 0,0-11 0,0 0 2,0 0 0,0 7-3,0-7 0,0 8 2,0-8 0,0 0-2,5 7 1,-5 0 0,0 0 1,0-7-2,0 11 1,0-14 0,0 10 1,0-7-1,0 0 0,0 0 1,0 0 1,0 0-2,0 0 0,0 0 0,0 7 0,0 0 1,0-7 0,0 8-2,0-8 0,0 0 1,0 0 0,4 3-4,-4-3 0,0 0-15,0 0 0,0 0 7,0 0 1</inkml:trace>
</inkml:ink>
</file>

<file path=ppt/ink/ink2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40.398"/>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31 4 9,'0'-4'4,"0"4"1,5 0-5,-5 0 0,4 0 1,-4 0 1,5 0 0,0 4-1,5 0 1,-10-4-2,5 3 1,-1 1 1,-4 3 1,0 0-2,0 4 0,0-4 1,0 4 0,0 4-2,0-4 1,0 3 0,-4 1 1,4-4-1,4 3 0,-4 4-2,-4 8 1,4-8 1,0 4 0,0 3-1,0-7 1,0 0-1,0 8 1,0-12-1,0 1 1,0 3-2,0 0 0,0-3 2,-5 3 1,0-4-2,5 1 1,0-1-1,0 4 0,0-3 0,0-4 0,-5 0 0,0 3 0,5 1 0,-5-1 0,1-3 1,4 0 0,0 0-2,0 0 1,0 0 0,0 0 0,0-1 1,-5 1 0,5 0-2,-5 4 0,0-4 1,5 3 1,0-7-1,-5 4 1,5-3 0,0-1 0,0 0 0,-5 0 1,5 1-2,0-1 0,-4 0 0,-1 0 1,5 1-1,0-1 0,0 0 0,-5 0 1,5-3-1,0 0 1,0-4-2,0 3 1,0 4 0,0-7 0,0 0 0,0 0 1,0 0-1,0 8 0,0-8 1,0 0 0,0 3-1,0-3 1,0 0-1,0 0 0,0 0 1,0 0 1,0 4-2,0 0 0,0-4 0,0 3 0,0 1 0,0-4 0,0 4 0,0-4 0,0 0 0,0 0 1,0 3-1,0 1 1,0-1-2,0-3 1,0 0 1,0 0 0,0 0 0,0 0 0,5 11 0,-5-11 0,0 0-1,0 0 0,0 0 0,0 0 0,0 11 0,0-11 0,0 0-1,5 11 1,-5-11 0,0 0 0,4 7 0,1 1 0,-5-8 0,5 7 1,-5-11-1,0 11 1,0-7-1,0 0 0,0 11-2,0-11 1,0 8 2,0-8 1,0 0-3,5 7 0,-5-7 1,0 0 0,0 0 0,0-4 1,0 8-2,0-4 1,0 3 0,0-3 1,0-3-1,0 3 1,0 0-2,0 0 1,0 0 0,0 0 0,0 0 0,0 0 0,0 0-1,0 0 1,0 0 0,0 0 1,0 0-1,0 0 1,5 3-2,0-3 1,-1-3 1,1-1 0,0 4-2,0-3 0,0 3 2,0-8 0,-1 8-1,6 0 0,-5 0 0,0-7 0,4 0 0,1-4 1,0 4-2,4-4 1,1 0 0,-1 0 0,-4 0 0,0 4 0,4 0-1,-4 3 1,0 0 0,-1 1 1,1-5-2,0 5 0,-6-1 2,1 4 0,0-3-1,0-1 0,0 0 0,0 1 0,-5 3-1,5-4 0,-5 4 2,4 0 0,-4 0-2,0 0 1,5-4-1,-5 4 0,5 0-5,0 0 0,0 0-2,0-3 1,-5 3-6,4-4 0,-4-3 3,0 3 1</inkml:trace>
</inkml:ink>
</file>

<file path=ppt/ink/ink2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42.117"/>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5 63 2,'-5'4'1,"5"-15"4,5 18-2,-5-7-3,0 0 0,0 0-1,10-7 0,-10 7 1,10 0 1,-6 7 1,6-14 0,0 3 2,0 1 0,-1-1-3,-4 0 0,5 4 1,-5 0 0,-1-3-2,1 3 0,-5 0-1,10 0 0,-5 3 2,4-3 0,-4-3-1,0 3 0,0 0-1,5 0 1,-6-4 0,1 0 1,0 4 1,5 0 1,-1 0-4,1 0 1,0 0 0,-5 0 1,0-3-2,4 3 1,1 0 0,-5-4 0,0 1 2,4 10 0,-4-11-2,0 1 1,0 3-1,4 0 1,-4 0-1,0-4 0,5 4 0,-5-4 1,-5 4-2,0 0 1,0 0 0,4-3 0,1 3 0,-5 0 1,0 0-2,0 0 1,0 0 0,5-4 0,-5 4 1,0 0 0,0 0-2,0 0 1,0 0-2,0 0 1,5 0 0,-5 0 1,0 0-4,0 0 1,0 0 2,0 0 1,0-4 0,0 4 0,0 0-2,0 0 1,0 0-2,0 0 1,0-3-7,0 3 0</inkml:trace>
</inkml:ink>
</file>

<file path=ppt/ink/ink2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43.226"/>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11 93 3,'-9'4'1,"4"0"3,5-4-1,0 0-3,0 0 1,0 0 1,0 0 0,0 0 3,0 0 1,5 0-2,4 0 1,1 0-3,0-4 0,4 0-2,-4 1 1,4-1-1,6 0 0,-6-3 1,1 0 0,-1 0-1,1-1 1,-1 5 0,1-1 0,-1-3-2,1 3 1,-6 1-1,1-5 1,5 5-1,-6-1 1,1 1 1,0-1 0,-1 0 0,1 1 0,0-1-1,-1 4 0,1 0 0,5-4 0,-11 1 1,1 3 1,0-4-1,-5 4 0,0 0 0,0 0 0,0 0 0,0 0 0,0 0-3,0 0 1,0 0 1,0 0 0,0 0-2,0 0 0,0 0-14,0 0 1,0 0 6,0 11 1</inkml:trace>
</inkml:ink>
</file>

<file path=ppt/ink/ink2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46.023"/>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90 21 11,'0'3'5,"5"-14"7,-5 11-6,0-3-4,0 3 0,0-4-1,0 4 1,0 0-1,5-3 1,0-1-1,5 4 1,-10 0-2,0 0 1,0 7 0,0 0 0,0-7 1,0 11 0,4 0 0,-4 0 1,0-4-1,0 4 1,0 0-4,0 0 0,0 4 2,0-1 0,0 1 0,0 3 1,-4-4-4,4 4 1,0-3 1,0 3 0,0 4-1,-5-4 1,0 0 1,5 4 1,-5-4-2,5 0 1,0 0-3,0-3 1,0 3 2,0 4 1,-5 0-2,5-4 1,-5 0-1,1-4 1,4 1-2,-5 3 1,0 0-1,0 0 1,5-7 0,-5 4 0,0-1 1,0 4 1,5-3-3,-4-1 0,4-3 0,0 7 1,-5-3 0,0-4 1,5 3 0,0 1 0,0-4-2,0 0 0,-5-4 0,5 4 1,0-4 0,0 0 0,0 4 1,0-4 1,0 4-3,0-3 0,0-1 1,0 0 1,0 0-1,-5 1 1,5-1-1,0 0 0,0 0 1,0 1 0,0-5-1,-5 4 0,5-3-1,0 0 0,0-1 2,0 5 1,0-1-3,0 0 1,0 0 0,0-3 0,0-4 1,0 7 1,0-7-1,0 4 0,0 0 0,0-1 0,0 1-2,0 3 1,0-7 0,0 0 1,0 0-1,0 4 0,0 3 0,0-7 0,0 0 0,0 0 0,0 7-1,0-7 1,0 0 0,0 7 1,0-7-1,-4 8 0,4-1 0,0 0 0,0-7 0,0 7 0,0-7 0,0 0 1,0 0-2,0 0 0,-5 0-2,5 0 0,0 0-7,-5-3 0,0-1-9,5 1 0,-5-5 12,0 5 1</inkml:trace>
</inkml:ink>
</file>

<file path=ppt/ink/ink2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49.054"/>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-1 172 6,'-10'-7'3,"34"-15"4,-14 26-3,-1-4-5,1 0 1,0 0 2,-1 0 0,1 7 3,0-7 1,-1 8-2,-4-8 1,5 10-1,0-6 1,-6 3-4,6 4 0,0 0 1,0 0 0,-1-4-1,1 0 0,0 4 0,-1-3 1,1-1 0,0 4 1,-1 0-4,1 0 1,0-1 0,-1 1 1,-4 0-1,5 0 1,-5 0-1,4 0 1,1 0 0,-5 0 0,0-4 0,4 4 0,1 7 0,-10-7 0,10 0-1,-1 0 0,-4 3 0,0-3 0,0 0-1,-5 0 1,5-4 0,0 4 1,-5 3-2,4-6 0,-4 3 1,5-4 1,-5 4-1,0 3 0,0-14 0,5 7 0,-5 4 0,0-7 1,0 7-2,0-11 1,0 14 1,0-3 0,5 0-2,-5-11 1,0 4 1,0 3 0,0 0-2,0 1 0,0-1 1,0-7 0,0 11 0,0 0 0,0-8 1,0 8 0,0-4-1,5 1 0,-5-1-1,0-4 0,0-3 2,0 0 0,0 0-1,5 8 1,-5-8-1,0 3 0,0 1 0,0 3 0,0-10 0,0 3 0,0 10 0,0-10 0,0 0 0,4 0 0,-4 0-1,0 0 1,0 0 0,0 0 1,5 4-1,-5-8 1,5 1-2,5-4 0,-5-1 2,-1 5 1,1-8-3,0 0 1,0 4 0,5-4 0,-1 7-1,1-7 1,-5 0 0,0 1 0,4-1 0,-4 0 0,5-4 0,0 4 1,-1-3-2,-4-4 1,5 3 0,-1 1 1,1-4-2,0-1 1,-1 1 1,1-4 0,0 1-2,-1-5 0,1 5 1,0-9 1,-1 9-2,1-1 1,5 7-1,-6 1 1,6-1 0,-1 5 1,-4-5-1,0 0 0,-1 5 0,1-1 0,0 0 0,4 0 0,-4 0 0,0 0 0,-1 0-2,1 0 1,0 1 1,-1 2 0,1 1-2,0-4 1,-1 0 1,1 0 0,0 4 0,-1-7 1,-4 3-1,0 0 1,0 4-2,0 3 1,0 0-1,-1-3 1,6 3-1,-5-3 1,0 4 0,0-1 1,-5 4-2,0 0 1,4 0-1,1-7 0,-5 3 1,5-3 1,0 3-2,-5 0 0,0 4 0,0 0 0,0-3-1,0 3 0,0 0 2,0 0 0,0 0 1,0-4 1,0 4-5,0 0 1,0 0 2,0 0 1,0 0-3,0 0 1,0 0 0,5 0 1,4 4 0,-4-4 0,0 3 0,0-6 0,-5 3 0,0 0 0,0 0-1,5 7 1,5-3 1,-10-4 0,0 0-2,9 3 1,1 5 0,-10-8 0,5 3 0,0 5 1,-5-1-1,4 4 1,1 0-2,-5-1 0,5 1 1,-5 11 1,0-7-1,0-1 0,0 1 0,0-4 1,0-1-1,0 5 1,5-1-1,-5-3 1,0 0-1,0 4 1,-5 3 1,0 0 1,5 4-3,-5-8 0,1 4 1,-6 1 1,5 2-1,0-3 0,5 8-1,-5-8 0,5 0 1,0 0 0,-4-3-2,4 10 1,0 1 1,-5-5 0,0 5 1,0-8 0,0 4-4,0 3 1,0 1 2,1-1 0,-1 4-1,0-7 0,0 7 0,0 0 0,0-4 1,1 1 1,-1-5 0,0-6 1,0-1-3,5 1 0,0-4 0,0-4 1,0 0-1,0 4 1,0 0-2,0 0 1,0-4 0,0 0 0,0 1 0,0-1 1,0 4-1,0-4 1,0-7 0,0 7 1,0 1-2,0-1 1,0 0-1,0 0 0,0 1 0,0-1 0,0 0 1,0 0 0,0 4-1,0-3 0,0-1 0,0 0 0,0 0 0,0 1 1,0-1-2,0 0 1,0-3 0,0-1 1,-10 1-1,6 3 1,4 1-1,-5-5 1,5 1-3,-5 3 0,5-3 3,0-4 0,0 3-3,-5-3 0,5 4-6,-5-4 0,0 4-15,1-4 1,-1 10 7,0-2 0</inkml:trace>
</inkml:ink>
</file>

<file path=ppt/ink/ink2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56.085"/>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169 6 9,'0'-7'4,"5"25"5,-5-18-5,0 0-2,0 0 1,0 0-4,0 0 0,0 0 5,0 0 0,0 0-2,0 0 0,0 0 0,0 0 1,5 7-2,-5-7 1,5 4 0,-1 3 0,-4-7-2,5 7 0,-5 1 2,0-1 1,0 0-2,0 1 0,0 2 0,0 1 1,0 0-1,0 0 1,0 0-2,0 0 1,0 3-1,0 1 0,0-1-2,-5 1 1,1-1 3,4 1 0,-5-1-2,-5-3 0,10 4-1,-10-1 0,6 1 1,-1-4 0,0 3 1,-5 1 0,1 3-1,4-4 0,-5-3 0,5 4 0,0-4 0,-4 7 1,4 0-1,-5-3 1,5-1 0,-4-3 1,4 3-2,0 1 1,0-4-1,0 3 0,0-3 0,1 0 0,-1 0 0,0-4 0,0 1-1,0-1 0,5 4 2,-9 0 0,9-8-1,0 4 1,-5-3-2,5 0 1,0-4 1,0 0 1,0 3-3,0-3 1,0 8 1,0-8 1,0 0-2,5 7 1,-5-7-2,0 0 0,0 0 1,9 0 1,-4 3-1,0-3 1,5 0-2,-6 0 1,6-3 0,0-1 1,-5 4-1,-1-7 0,1 7 0,10 0 0,-1-4-1,-4 4 1,5-3 0,-1-1 1,-4 4-2,-1-4 1,1 4 1,0 4 1,-1-4-3,1 4 0,0-4 1,-1 7 0,6-14 0,-5 7 0,4-4 0,-4 4 0,4-4 0,1 4 0,-1-7 0,-4-4 0,5 8-1,-1-1 0,1-3 2,-6 7 1,1 14-4,4-10 1,-4-8 2,5 8 0,-6-4-2,6 4 0,4-8 2,-4 0 1,-1 1-3,-4-1 0,0 4 0,-1-7 1,1 7 1,0-4 0,-1 1-1,1 6 1,0 1-4,-1-8 1,-4 4-5,0-3 1,0-5-3,-5 8 0</inkml:trace>
</inkml:ink>
</file>

<file path=ppt/ink/ink2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57.711"/>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-3 60 12,'0'10'6,"0"-24"2,0 14-5,0 0-1,5 4 0,0-1-1,-1-6 1,1-1 0,5 0 1,-5 8-1,0 3 1,4-7-3,1-3 1,0-1 0,-1 0 1,6 8-1,-6-4 0,6-4 0,0 1 1,-1-1-1,1 0 1,-1 4-3,1-7 0,4 0 2,-5 7 1,1 0-2,4-4 1,1 1-2,-1-1 0,0 4 1,-4 4 1,-1-8-1,1 0 0,-1 4 0,1 0 1,-1-3-1,1 3 1,-5 0-1,-1-4 1,1 4-1,0-4 0,-1 8 1,1-4 0,0-4-2,-1 4 0,1 0 3,-5 0 0,0-3-2,4 3 0,-4 3-2,-5-3 0,0 0-3,0 0 0,0 0-9,5 8 0,-5-8 2,0 0 1</inkml:trace>
</inkml:ink>
</file>

<file path=ppt/ink/ink2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3:58.695"/>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10 12 9,'-9'4'4,"18"-4"4,-9 0-5,5 0-1,0 0 0,5-4 0,-1 1 0,1-1 2,-5 0 1,5 4-1,-6 0 0,1 4-2,0 0 0,5-4-2,-5 3 0,4 1 0,1-4 1,-5 4-1,-5-4 0,9 3 0,-4 4 0,5-7 0,0 0 1,-1 0-1,1 0 0,0-3 0,-1 3 1,1-4-2,0 4 1,-1 4 1,-4-4 1,5 3-4,0-3 1,-1 0 1,6 0 0,-6-3 0,1 3 1,-5-4-2,5 1 1,-1 3-2,1-4 1,0 0-3,-1 4 1,1-3-3,-5-1 1,5 4-12,-1 0 1</inkml:trace>
</inkml:ink>
</file>

<file path=ppt/ink/ink3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4:01.039"/>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9 24 11,'-10'0'5,"20"-14"1,-10 10-5,0 4-1,0 0 0,0 0 0,0 0 1,0 0 5,0 0 0,0-7-3,0 7 1,0 0-3,10 0 0,-6 4 1,-4-4 0,0 0-1,5 0 1,-5 0-1,5 3 1,-5 5 0,5 2 1,0-2-3,-5 3 1,0-1 0,0 5 0,0 3-1,5-3 0,-5-4 0,4 7 0,1 3 2,-5-6 0,0 3-2,0-7 1,0 3-1,5 16 0,-5-12 0,0 3 0,0-2 0,0-1 0,0 3 0,0-2 1,0-1-1,0 0 0,-5 0 0,5 0 0,-5 4 0,1-8 1,-1 5 0,0-5 0,0 1-2,5-1 0,0 1 0,-5-1 1,0 1 1,5 6 0,0-2-2,0-8 1,-4 7 0,-1-7 0,5 7 0,0-7 1,-5 3-2,0-3 1,5-4 1,5 0 0,-10 8-2,5-4 1,-5 0 0,5-4 0,0-3-1,0 7 1,0-1 0,0 1 1,0-11-2,0 8 1,0 2 0,0-6 1,0-4-1,5 7 0,-5 1 1,0-1 0,0 0-2,0 4 0,5-4 1,-5-3 1,0-4-1,0 7 0,0 4 0,0-7 0,0-4 1,0 0 0,0 0-1,0 0 1,0 7-1,0 0 0,0-7-1,0 0 1,0 11-1,0-11 1,0 0-2,0 0 0,0 7-6,0-7 0,0 4-2,0-4 0,0-4-6,5-3 1</inkml:trace>
</inkml:ink>
</file>

<file path=ppt/ink/ink3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4:02.664"/>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68 49 27,'0'3'13,"19"-3"2,-19 0-13,15-3-4,-1 3 1,1-4 1,-1-3 1,1-8-1,-1 15 1,1 0 0,-1-11 0,1 0 0,-1 15 0,1-8-1,0 15 0,-1-7 0,-4 7 1,-1-8 0,1 5 0,5-8-1,-6 7 1,1-3-1,0-1 0,-1 1 1,1 3 1,0 0-2,-1 1 0,1-1-1,0 7 1,-1-6 0,6 6 1,-5-3-1,-1 4 1,1-1-1,0-7 0,-1 4 0,1 0 0,0 0 0,-1 0 0,1-4 0,0 4 0,-6 0 0,6 3 1,-5-3-2,5 0 1,-6-4 1,1 1 0,5-1-2,-5 11 1,0-7-1,4 3 1,-4-3 1,0 0 0,0 0-2,0 0 0,-5 0 1,5 0 0,-1 0 0,-4 0 0,0-1 1,0 1 0,0 0-3,-4 4 1,4-1 1,0 1 0,-5-4 1,5 0 1,-5-1-3,0 5 1,5-8 0,0 4 0,-5 0-1,0 0 0,5-4 1,-4 15 0,-1-11 1,0 3 0,-5 8-2,5-7 1,0-5 1,1 9 0,-6-9-1,0 1 0,1 0-1,4 0 1,0-4 0,-5 4 1,5 7-1,-4-3 1,4-8-2,0 4 1,0-4 0,-4 4 0,4 0 0,-5-7 1,-4 3-1,4-3 1,0-4-1,1 7 0,-1 0-1,0-3 0,0-1 1,1 1 0,-1 3 0,0-7 0,1 8-1,-1-8 1,0 7 1,-4 0 0,4 0-2,1-3 1,-1 0 1,0-4 0,1 3-1,-1 1 0,0-4 0,0 7 0,1-3 0,-1 3 0,0-3-1,1-1 1,-1 1-1,-4 3 1,-6-3 0,6 3 1,-6 0-3,1 0 1,0-3-5,-1 0 0,1-4-10,4 0 0,1 0 4,4-8 1</inkml:trace>
</inkml:ink>
</file>

<file path=ppt/ink/ink3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4:04.992"/>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6 188 9,'-4'-3'4,"4"3"3,0 0-5,0 0 0,4-4 0,-4 4-1,5-4 0,-5 4 0,0 0 1,0 0-1,0 0 0,5 4 2,0-4 0,0 0 0,-5 0 0,5 4 0,-1 10 1,-4-14-3,5 15 0,0-1 0,0 4 0,0-3 1,-5-1 0,9 4-2,-4 4 1,0-7-2,-5 3 1,0 7 0,0-3 1,0-4-1,0 0 0,0 0 0,-5 4 1,5 0-1,-5 0 1,5 0-1,-4-1 1,4-3 0,0 1 1,0-1 0,-5-4 0,0 4-2,5-3 0,0 3 0,-5-3 1,5-1-2,0 1 1,0-1 0,0 1 1,-5 3-2,5-4 1,0 1 1,0-4 0,0 3-1,0 8 1,0-8-2,0 8 0,0-4 2,0-3 0,0 3-1,0-3 0,0-5 0,5 1 0,-5 0 0,0 0 1,5 0-1,0 0 0,0 0 0,-1-4 1,1 0 0,0 1 0,5-1-1,0 0 1,-1 0-2,1-7 1,0 0 0,-1 0 1,1 4-1,0 0 1,-1-8-1,-9 4 1,10 0-1,0 7 0,-1-3 0,1-8 0,0 4 0,4 0 0,-4-7-1,-1 7 1,6 0 0,0-4 1,-1 4-1,-4 0 0,4-7 0,-4 3 0,4 1 0,-4-4 0,0 7-1,4-4 1,1 0 0,-1 4 1,-4-3 0,5-1 0,-6 0-3,1 1 1,0-1 2,-1-3 0,1 3 0,0 4 0,-1 0-1,1-3 0,-5-1 0,0-7 0,-1 7 0,1-3 0,-5 7-1,0-7 1,5 3 1,-5-10 1,0 10-3,0-10 1,0-1 0,0 4 0,0 0 0,0-3 0,0 3 0,0-4 0,-5 1 0,5 3 1,-5 0-2,5 0 1,0 0 1,-4-3 0,4-1-2,-5 5 0,5-5 1,0 4 0,-5-3 0,0-5 0,5 5 0,0-1 0,0 5 0,0-16 0,0 12 0,0-1 0,0 4-1,0 0 1,0-3 1,0-4 1,0-4-3,0-3 0,0-1 1,0 8 1,5 0-2,-5-4 1,5 0-1,0 1 1,-5 6 1,0 0 1,4 5-2,-4-19 0,5 3 1,0 8 0,-5 0-1,0-4 1,5 4-1,0 3 0,0-3-1,-1 0 1,1 0 0,-5 4 1,5-5-2,-5 1 1,0 4 1,0 3 1,0 0-1,0 0 0,0 0-1,0 4 1,0 0-2,0-1 0,0 1 0,0 4 0,0-1-5,0 4 0,-5 4-8,5-1 1,-5 1-13,5-1 1</inkml:trace>
</inkml:ink>
</file>

<file path=ppt/ink/ink3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4:09.476"/>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21 137 16,'-5'-3'8,"5"-5"3,0 8-8,0-3 1,0-1 1,0 4 0,0 0 0,0 0-1,5-4 1,-5 1-5,5-1 1,-1 1-3,1-1 1,5 0 2,0 1 0,-1-5-1,1 5 1,-5-1-1,5 1 0,-6-5 2,6 5 0,0-1-1,-1 0 0,6 1-1,-5-1 0,4-3 0,1 3 1,-6 1-2,6-5 1,-1 1 0,1 3 1,-1 1-1,-4-1 0,5 1-1,-6 3 1,6 0-1,-6 0 1,6-4 1,-5 0 0,-1 4-2,1 0 1,0 4 0,-10-4 1,9 4-1,-9-4 1,10 3-2,-5 1 1,5-1 0,-10-3 0,4 8 0,1-1 0,0 0 0,0 4 1,0-4-2,0 1 1,-1 3 0,1 3 0,0-3 1,0 0 0,0-4-2,-5 8 0,0-1 1,5 1 1,-5-4-1,0-1 1,0 1-1,4 0 0,1 7 0,-5 4 0,0-7 0,0-1 0,0 4 0,0-3 0,0-4 0,-5 0 0,5 3 0,-4 1 0,4-5 0,-5 1 1,0-3-2,0 2 0,0-2 1,0-1 1,1 4-2,-6-4 1,0 0 0,5 1 1,-4 3-1,-1-1 1,0 1 0,1-3 1,-6-1-3,5 4 0,-4-4 1,-1-3 1,-4 3-1,0-4 0,-1-3 0,1 0 0,5 8-1,-1-5 0,0 1 2,1 0 0,-1-1-2,1-3 0,-5 0 2,4-3 0,5-1-1,1 8 0,-1 3-1,0-7 1,1 4 0,-1-1 1,0-3-1,1 7 0,4-3 0,0 3 0,0-14 0,0 7 1,0 4-1,5-1 1,0-3 0,0 0 0,0-3-1,0 14 0,0-15 0,0 4 0,0 0-1,0 14 1,0-14 1,0 11 1,0-3-4,5 2 1,-5 1 3,0-3 1,5 2-3,-5 1 0,0 0 1,0 0 1,0 0-3,0 4 1,0-5 0,0 5 1,5-1-2,-5 1 0,5-1 0,-5 1 1,0 0-4,5-1 1,-1-3-10,1 0 1,0 0-15,5 0 0</inkml:trace>
</inkml:ink>
</file>

<file path=ppt/ink/ink3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traceFormat>
        <inkml:channelProperties>
          <inkml:channelProperty channel="X" name="resolution" value="326.19775" units="1/cm"/>
          <inkml:channelProperty channel="Y" name="resolution" value="434.78262" units="1/cm"/>
          <inkml:channelProperty channel="F" name="resolution" value="0" units="1/dev"/>
        </inkml:channelProperties>
      </inkml:inkSource>
      <inkml:timestamp xml:id="ts0" timeString="2013-11-15T21:44:10.351"/>
    </inkml:context>
    <inkml:brush xml:id="br0">
      <inkml:brushProperty name="width" value="0.26667" units="cm"/>
      <inkml:brushProperty name="height" value="0.53333" units="cm"/>
      <inkml:brushProperty name="color" value="#FF00FF"/>
      <inkml:brushProperty name="tip" value="rectangle"/>
      <inkml:brushProperty name="rasterOp" value="maskPen"/>
      <inkml:brushProperty name="fitToCurve" value="1"/>
    </inkml:brush>
  </inkml:definitions>
  <inkml:trace contextRef="#ctx0" brushRef="#br0">0 51 60,'-9'3'30,"9"-13"2,0 10-31,5 0-4,4 0 0,1-4-7,3-3 0,2-5-14,-6 5 0,0 3 0,-4-11 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62EB37C0-F37E-4320-A8AA-84729DB9E01D}" type="datetimeFigureOut">
              <a:rPr lang="en-US" smtClean="0"/>
              <a:pPr/>
              <a:t>3/27/2022</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D904DF70-3457-467C-80CB-BEBDE3E8EA30}" type="slidenum">
              <a:rPr lang="en-US" smtClean="0"/>
              <a:pPr/>
              <a:t>‹#›</a:t>
            </a:fld>
            <a:endParaRPr lang="en-US"/>
          </a:p>
        </p:txBody>
      </p:sp>
    </p:spTree>
    <p:extLst>
      <p:ext uri="{BB962C8B-B14F-4D97-AF65-F5344CB8AC3E}">
        <p14:creationId xmlns:p14="http://schemas.microsoft.com/office/powerpoint/2010/main" val="794040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biology-online.org/dictionary/Adenosine_triphosphate" TargetMode="External"/><Relationship Id="rId2" Type="http://schemas.openxmlformats.org/officeDocument/2006/relationships/slide" Target="../slides/slide41.xml"/><Relationship Id="rId1" Type="http://schemas.openxmlformats.org/officeDocument/2006/relationships/notesMaster" Target="../notesMasters/notesMaster1.xml"/><Relationship Id="rId5" Type="http://schemas.openxmlformats.org/officeDocument/2006/relationships/hyperlink" Target="http://hyperphysics.phy-astr.gsu.edu/hbase/biology/atp.html" TargetMode="External"/><Relationship Id="rId4" Type="http://schemas.openxmlformats.org/officeDocument/2006/relationships/hyperlink" Target="http://www.biology-online.org/dictionary/Empirical"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biology-online.org/dictionary/Adenosine_triphosphate" TargetMode="External"/><Relationship Id="rId2" Type="http://schemas.openxmlformats.org/officeDocument/2006/relationships/slide" Target="../slides/slide42.xml"/><Relationship Id="rId1" Type="http://schemas.openxmlformats.org/officeDocument/2006/relationships/notesMaster" Target="../notesMasters/notesMaster1.xml"/><Relationship Id="rId5" Type="http://schemas.openxmlformats.org/officeDocument/2006/relationships/hyperlink" Target="http://hyperphysics.phy-astr.gsu.edu/hbase/biology/atp.html#c2" TargetMode="External"/><Relationship Id="rId4" Type="http://schemas.openxmlformats.org/officeDocument/2006/relationships/hyperlink" Target="http://www.biology-online.org/dictionary/Empirical"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vernier.com/nxt/bta-nxt.html"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ln>
            <a:miter lim="800000"/>
            <a:headEnd/>
            <a:tailEnd/>
          </a:ln>
        </p:spPr>
        <p:txBody>
          <a:bodyPr wrap="square" lIns="94812" tIns="47406" rIns="94812" bIns="47406" numCol="1" anchorCtr="0" compatLnSpc="1">
            <a:prstTxWarp prst="textNoShape">
              <a:avLst/>
            </a:prstTxWarp>
          </a:bodyPr>
          <a:lstStyle/>
          <a:p>
            <a:pPr fontAlgn="base">
              <a:spcBef>
                <a:spcPct val="0"/>
              </a:spcBef>
              <a:spcAft>
                <a:spcPct val="0"/>
              </a:spcAft>
              <a:defRPr/>
            </a:pPr>
            <a:fld id="{A1EE4DD2-470E-4488-8146-16AED6E17966}" type="slidenum">
              <a:rPr lang="en-US" smtClean="0">
                <a:cs typeface="Lucida Sans Unicode" pitchFamily="34" charset="0"/>
              </a:rPr>
              <a:pPr fontAlgn="base">
                <a:spcBef>
                  <a:spcPct val="0"/>
                </a:spcBef>
                <a:spcAft>
                  <a:spcPct val="0"/>
                </a:spcAft>
                <a:defRPr/>
              </a:pPr>
              <a:t>1</a:t>
            </a:fld>
            <a:endParaRPr lang="en-US">
              <a:cs typeface="Lucida Sans Unicode" pitchFamily="34" charset="0"/>
            </a:endParaRPr>
          </a:p>
        </p:txBody>
      </p:sp>
      <p:sp>
        <p:nvSpPr>
          <p:cNvPr id="296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97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a:p>
        </p:txBody>
      </p:sp>
    </p:spTree>
    <p:extLst>
      <p:ext uri="{BB962C8B-B14F-4D97-AF65-F5344CB8AC3E}">
        <p14:creationId xmlns:p14="http://schemas.microsoft.com/office/powerpoint/2010/main" val="3762564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04DF70-3457-467C-80CB-BEBDE3E8EA30}" type="slidenum">
              <a:rPr lang="en-US" smtClean="0"/>
              <a:pPr/>
              <a:t>28</a:t>
            </a:fld>
            <a:endParaRPr lang="en-US"/>
          </a:p>
        </p:txBody>
      </p:sp>
    </p:spTree>
    <p:extLst>
      <p:ext uri="{BB962C8B-B14F-4D97-AF65-F5344CB8AC3E}">
        <p14:creationId xmlns:p14="http://schemas.microsoft.com/office/powerpoint/2010/main" val="3637191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904DF70-3457-467C-80CB-BEBDE3E8EA30}" type="slidenum">
              <a:rPr lang="en-US" smtClean="0"/>
              <a:pPr/>
              <a:t>38</a:t>
            </a:fld>
            <a:endParaRPr lang="en-US"/>
          </a:p>
        </p:txBody>
      </p:sp>
    </p:spTree>
    <p:extLst>
      <p:ext uri="{BB962C8B-B14F-4D97-AF65-F5344CB8AC3E}">
        <p14:creationId xmlns:p14="http://schemas.microsoft.com/office/powerpoint/2010/main" val="32192299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04DF70-3457-467C-80CB-BEBDE3E8EA30}" type="slidenum">
              <a:rPr lang="en-US" smtClean="0"/>
              <a:pPr/>
              <a:t>39</a:t>
            </a:fld>
            <a:endParaRPr lang="en-US"/>
          </a:p>
        </p:txBody>
      </p:sp>
    </p:spTree>
    <p:extLst>
      <p:ext uri="{BB962C8B-B14F-4D97-AF65-F5344CB8AC3E}">
        <p14:creationId xmlns:p14="http://schemas.microsoft.com/office/powerpoint/2010/main" val="205746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pt-BR" dirty="0"/>
              <a:t>ATP, Abbreviation for </a:t>
            </a:r>
            <a:r>
              <a:rPr lang="pt-BR" dirty="0">
                <a:hlinkClick r:id="rId3" action="ppaction://hlinkfile" tooltip="Adenosine triphosphate"/>
              </a:rPr>
              <a:t>adenosine triphosphate</a:t>
            </a:r>
            <a:r>
              <a:rPr lang="pt-BR" dirty="0"/>
              <a:t>, </a:t>
            </a:r>
            <a:r>
              <a:rPr lang="pt-BR" dirty="0">
                <a:hlinkClick r:id="rId4" action="ppaction://hlinkfile" tooltip="Empirical"/>
              </a:rPr>
              <a:t>empirical</a:t>
            </a:r>
            <a:r>
              <a:rPr lang="pt-BR" dirty="0"/>
              <a:t> formula: C</a:t>
            </a:r>
            <a:r>
              <a:rPr lang="pt-BR" baseline="-25000" dirty="0"/>
              <a:t>10</a:t>
            </a:r>
            <a:r>
              <a:rPr lang="pt-BR" dirty="0"/>
              <a:t>H</a:t>
            </a:r>
            <a:r>
              <a:rPr lang="pt-BR" baseline="-25000" dirty="0"/>
              <a:t>16</a:t>
            </a:r>
            <a:r>
              <a:rPr lang="pt-BR" dirty="0"/>
              <a:t>N</a:t>
            </a:r>
            <a:r>
              <a:rPr lang="pt-BR" baseline="-25000" dirty="0"/>
              <a:t>5</a:t>
            </a:r>
            <a:r>
              <a:rPr lang="pt-BR" dirty="0"/>
              <a:t>O</a:t>
            </a:r>
            <a:r>
              <a:rPr lang="pt-BR" baseline="-25000" dirty="0"/>
              <a:t>13</a:t>
            </a:r>
            <a:r>
              <a:rPr lang="pt-BR" dirty="0"/>
              <a:t>P</a:t>
            </a:r>
            <a:r>
              <a:rPr lang="pt-BR" baseline="-25000" dirty="0"/>
              <a:t>3</a:t>
            </a:r>
            <a:r>
              <a:rPr lang="pt-BR" dirty="0"/>
              <a:t>, is like battery for enery storage. </a:t>
            </a:r>
            <a:r>
              <a:rPr lang="en-US" dirty="0"/>
              <a:t> If you remove just one of these phosphate groups from the end, so that there are just two phosphate groups, the molecule is much happier. This </a:t>
            </a:r>
            <a:r>
              <a:rPr lang="en-US" dirty="0">
                <a:hlinkClick r:id="rId5"/>
              </a:rPr>
              <a:t>conversion from ATP to ADP </a:t>
            </a:r>
            <a:r>
              <a:rPr lang="en-US" dirty="0"/>
              <a:t>is an extremely crucial reaction for the supplying of energy for life processes. Just the cutting of one bond with the accompanying rearrangement is sufficient to liberate about 7.3 kilocalories per mole = 30.6 kJ/mol. This is about the same as the energy in a single peanut. </a:t>
            </a:r>
          </a:p>
          <a:p>
            <a:r>
              <a:rPr lang="en-US" dirty="0"/>
              <a:t>"Where humans worked against gravity, as they did inside cage wheels and upon treadmills, we can calculate the power outputs. As a benchmark, we might use data, first obtained in the eighteenth century by British scientists Jean </a:t>
            </a:r>
            <a:r>
              <a:rPr lang="en-US" dirty="0" err="1"/>
              <a:t>Desaguliers</a:t>
            </a:r>
            <a:r>
              <a:rPr lang="en-US" dirty="0"/>
              <a:t> and John </a:t>
            </a:r>
            <a:r>
              <a:rPr lang="en-US" dirty="0" err="1"/>
              <a:t>Smeaton</a:t>
            </a:r>
            <a:r>
              <a:rPr lang="en-US" dirty="0"/>
              <a:t>, of the power a human laborer could produce if working steadily all day: 90 to 100 watts. In contemporary terms, this means that if you attach a generator to an exercise machine, you can watch TV as long as you climb, pedal, or row.</a:t>
            </a:r>
          </a:p>
          <a:p>
            <a:r>
              <a:rPr lang="en-US" dirty="0"/>
              <a:t>A mol is </a:t>
            </a:r>
            <a:r>
              <a:rPr lang="en-US" dirty="0" err="1"/>
              <a:t>moelcular</a:t>
            </a:r>
            <a:r>
              <a:rPr lang="en-US" dirty="0"/>
              <a:t> wt expressed in gm. One mol of carbon is 12 gm of carbon.</a:t>
            </a:r>
          </a:p>
        </p:txBody>
      </p:sp>
      <p:sp>
        <p:nvSpPr>
          <p:cNvPr id="4" name="Slide Number Placeholder 3"/>
          <p:cNvSpPr>
            <a:spLocks noGrp="1"/>
          </p:cNvSpPr>
          <p:nvPr>
            <p:ph type="sldNum" sz="quarter" idx="10"/>
          </p:nvPr>
        </p:nvSpPr>
        <p:spPr/>
        <p:txBody>
          <a:bodyPr/>
          <a:lstStyle/>
          <a:p>
            <a:fld id="{22B64D1A-3DE2-402A-9236-B7992D7B9FA1}" type="slidenum">
              <a:rPr lang="en-US" smtClean="0"/>
              <a:pPr/>
              <a:t>41</a:t>
            </a:fld>
            <a:endParaRPr lang="en-US"/>
          </a:p>
        </p:txBody>
      </p:sp>
    </p:spTree>
    <p:extLst>
      <p:ext uri="{BB962C8B-B14F-4D97-AF65-F5344CB8AC3E}">
        <p14:creationId xmlns:p14="http://schemas.microsoft.com/office/powerpoint/2010/main" val="934758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pt-BR" dirty="0"/>
              <a:t>ATP, Abbreviation for </a:t>
            </a:r>
            <a:r>
              <a:rPr lang="pt-BR" dirty="0">
                <a:hlinkClick r:id="rId3" action="ppaction://hlinkfile" tooltip="Adenosine triphosphate"/>
              </a:rPr>
              <a:t>adenosine triphosphate</a:t>
            </a:r>
            <a:r>
              <a:rPr lang="pt-BR" dirty="0"/>
              <a:t>, </a:t>
            </a:r>
            <a:r>
              <a:rPr lang="pt-BR" dirty="0">
                <a:hlinkClick r:id="rId4" action="ppaction://hlinkfile" tooltip="Empirical"/>
              </a:rPr>
              <a:t>empirical</a:t>
            </a:r>
            <a:r>
              <a:rPr lang="pt-BR" dirty="0"/>
              <a:t> formula: C</a:t>
            </a:r>
            <a:r>
              <a:rPr lang="pt-BR" baseline="-25000" dirty="0"/>
              <a:t>10</a:t>
            </a:r>
            <a:r>
              <a:rPr lang="pt-BR" dirty="0"/>
              <a:t>H</a:t>
            </a:r>
            <a:r>
              <a:rPr lang="pt-BR" baseline="-25000" dirty="0"/>
              <a:t>16</a:t>
            </a:r>
            <a:r>
              <a:rPr lang="pt-BR" dirty="0"/>
              <a:t>N</a:t>
            </a:r>
            <a:r>
              <a:rPr lang="pt-BR" baseline="-25000" dirty="0"/>
              <a:t>5</a:t>
            </a:r>
            <a:r>
              <a:rPr lang="pt-BR" dirty="0"/>
              <a:t>O</a:t>
            </a:r>
            <a:r>
              <a:rPr lang="pt-BR" baseline="-25000" dirty="0"/>
              <a:t>13</a:t>
            </a:r>
            <a:r>
              <a:rPr lang="pt-BR" dirty="0"/>
              <a:t>P</a:t>
            </a:r>
            <a:r>
              <a:rPr lang="pt-BR" baseline="-25000" dirty="0"/>
              <a:t>3</a:t>
            </a:r>
            <a:r>
              <a:rPr lang="pt-BR" dirty="0"/>
              <a:t>, is like battery for enery storage. </a:t>
            </a:r>
            <a:r>
              <a:rPr lang="en-US" dirty="0"/>
              <a:t> If you remove just one of these phosphate groups from the end, so that there are just two phosphate groups, the molecule is much happier. This </a:t>
            </a:r>
            <a:r>
              <a:rPr lang="en-US" dirty="0">
                <a:hlinkClick r:id="rId5"/>
              </a:rPr>
              <a:t>conversion from ATP to ADP </a:t>
            </a:r>
            <a:r>
              <a:rPr lang="en-US" dirty="0"/>
              <a:t>is an extremely crucial reaction for the supplying of energy for life processes. Just the cutting of one bond with the accompanying rearrangement is sufficient to liberate about 7.3 kilocalories per mole = 30.6 kJ/mol. This is about the same as the energy in a single peanut. </a:t>
            </a:r>
          </a:p>
          <a:p>
            <a:r>
              <a:rPr lang="en-US" dirty="0"/>
              <a:t>"Where humans worked against gravity, as they did inside cage wheels and upon treadmills, we can calculate the power outputs. As a benchmark, we might use data, first obtained in the eighteenth century by British scientists Jean </a:t>
            </a:r>
            <a:r>
              <a:rPr lang="en-US" dirty="0" err="1"/>
              <a:t>Desaguliers</a:t>
            </a:r>
            <a:r>
              <a:rPr lang="en-US" dirty="0"/>
              <a:t> and John </a:t>
            </a:r>
            <a:r>
              <a:rPr lang="en-US" dirty="0" err="1"/>
              <a:t>Smeaton</a:t>
            </a:r>
            <a:r>
              <a:rPr lang="en-US" dirty="0"/>
              <a:t>, of the power a human laborer could produce if working steadily all day: 90 to 100 watts. In contemporary terms, this means that if you attach a generator to an exercise machine, you can watch TV as long as you climb, pedal, or row.</a:t>
            </a:r>
          </a:p>
          <a:p>
            <a:r>
              <a:rPr lang="en-US" dirty="0"/>
              <a:t>A mol is </a:t>
            </a:r>
            <a:r>
              <a:rPr lang="en-US" dirty="0" err="1"/>
              <a:t>moelcular</a:t>
            </a:r>
            <a:r>
              <a:rPr lang="en-US" dirty="0"/>
              <a:t> wt expressed in gm. One mol of carbon is 12 gm of carbon.</a:t>
            </a:r>
          </a:p>
        </p:txBody>
      </p:sp>
      <p:sp>
        <p:nvSpPr>
          <p:cNvPr id="4" name="Slide Number Placeholder 3"/>
          <p:cNvSpPr>
            <a:spLocks noGrp="1"/>
          </p:cNvSpPr>
          <p:nvPr>
            <p:ph type="sldNum" sz="quarter" idx="10"/>
          </p:nvPr>
        </p:nvSpPr>
        <p:spPr/>
        <p:txBody>
          <a:bodyPr/>
          <a:lstStyle/>
          <a:p>
            <a:fld id="{22B64D1A-3DE2-402A-9236-B7992D7B9FA1}" type="slidenum">
              <a:rPr lang="en-US" smtClean="0"/>
              <a:pPr/>
              <a:t>42</a:t>
            </a:fld>
            <a:endParaRPr lang="en-US"/>
          </a:p>
        </p:txBody>
      </p:sp>
    </p:spTree>
    <p:extLst>
      <p:ext uri="{BB962C8B-B14F-4D97-AF65-F5344CB8AC3E}">
        <p14:creationId xmlns:p14="http://schemas.microsoft.com/office/powerpoint/2010/main" val="2792078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300" b="1" dirty="0"/>
              <a:t>STEM covers core topics in Environmental Science</a:t>
            </a:r>
          </a:p>
          <a:p>
            <a:r>
              <a:rPr lang="en-US" sz="1300" dirty="0"/>
              <a:t>Hands-on learning is the best way to attract students into Science, Technology, Engineering, and Math (STEM) careers. When used with our </a:t>
            </a:r>
            <a:r>
              <a:rPr lang="en-US" sz="1300" b="1" dirty="0">
                <a:hlinkClick r:id="rId3" action="ppaction://hlinkfile"/>
              </a:rPr>
              <a:t>LEGO NXT Adapter</a:t>
            </a:r>
            <a:r>
              <a:rPr lang="en-US" sz="1300" dirty="0"/>
              <a:t>, this new book makes it easy for science and engineering teachers to integrate the LEGO MINDSTORMS NXT Robotics System into their classrooms.</a:t>
            </a:r>
          </a:p>
          <a:p>
            <a:r>
              <a:rPr lang="en-US" sz="1300" dirty="0"/>
              <a:t>The book includes 14 lab activities and 4 design-and-build robotics projects. All the activities involve collecting data with </a:t>
            </a:r>
            <a:r>
              <a:rPr lang="en-US" sz="1300" dirty="0" err="1"/>
              <a:t>Vernier</a:t>
            </a:r>
            <a:r>
              <a:rPr lang="en-US" sz="1300" dirty="0"/>
              <a:t> sensors, primarily pH, Conductivity, UV, and Soil Moisture Sensors. These sensors, coupled with the LEGO MINDSTORMS NXT intelligent interface, enable students to do traditional science labs in a new way. In addition, the robotics projects provide an opportunity to learn about construction and engineering, while adding an element of fun to learning.</a:t>
            </a:r>
          </a:p>
          <a:p>
            <a:r>
              <a:rPr lang="en-US" sz="1300" dirty="0"/>
              <a:t>A CD included with the book has editable student handouts in Word format and MINDSTORMS NXT sample programs, movie clips, and LEGO Digital Designer files with detailed instructions for building and operating the robotics projects. Buy one book and print out activities for your entire class.</a:t>
            </a:r>
          </a:p>
          <a:p>
            <a:r>
              <a:rPr lang="en-US" sz="1300" b="1" dirty="0"/>
              <a:t>Each </a:t>
            </a:r>
            <a:r>
              <a:rPr lang="en-US" sz="1300" b="1" dirty="0" err="1"/>
              <a:t>Vernier</a:t>
            </a:r>
            <a:r>
              <a:rPr lang="en-US" sz="1300" b="1" dirty="0"/>
              <a:t> Lab Book includes:</a:t>
            </a:r>
          </a:p>
          <a:p>
            <a:r>
              <a:rPr lang="en-US" sz="1300" dirty="0"/>
              <a:t>Complete student experiments with materials list, step-by-step instructions, data tables, and questions.</a:t>
            </a:r>
          </a:p>
          <a:p>
            <a:r>
              <a:rPr lang="en-US" sz="1300" dirty="0"/>
              <a:t>Teacher Information section for each experiment with complete directions for setting up experiments, helpful hints, and sample graphs and data.</a:t>
            </a:r>
          </a:p>
          <a:p>
            <a:r>
              <a:rPr lang="en-US" sz="1300"/>
              <a:t>Word-processing files of the student sections on a CD so that any experiment may be easily edited to your specifications (Microsoft Word for Macintosh and Windows files).</a:t>
            </a:r>
          </a:p>
        </p:txBody>
      </p:sp>
      <p:sp>
        <p:nvSpPr>
          <p:cNvPr id="4" name="Slide Number Placeholder 3"/>
          <p:cNvSpPr>
            <a:spLocks noGrp="1"/>
          </p:cNvSpPr>
          <p:nvPr>
            <p:ph type="sldNum" sz="quarter" idx="10"/>
          </p:nvPr>
        </p:nvSpPr>
        <p:spPr/>
        <p:txBody>
          <a:bodyPr/>
          <a:lstStyle/>
          <a:p>
            <a:fld id="{E08A7E4D-6DE4-4C65-AB6A-EE24C47D54C5}" type="slidenum">
              <a:rPr lang="en-US" smtClean="0"/>
              <a:pPr/>
              <a:t>43</a:t>
            </a:fld>
            <a:endParaRPr lang="en-US"/>
          </a:p>
        </p:txBody>
      </p:sp>
    </p:spTree>
    <p:extLst>
      <p:ext uri="{BB962C8B-B14F-4D97-AF65-F5344CB8AC3E}">
        <p14:creationId xmlns:p14="http://schemas.microsoft.com/office/powerpoint/2010/main" val="239684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04DF70-3457-467C-80CB-BEBDE3E8EA30}" type="slidenum">
              <a:rPr lang="en-US" smtClean="0"/>
              <a:pPr/>
              <a:t>48</a:t>
            </a:fld>
            <a:endParaRPr lang="en-US"/>
          </a:p>
        </p:txBody>
      </p:sp>
    </p:spTree>
    <p:extLst>
      <p:ext uri="{BB962C8B-B14F-4D97-AF65-F5344CB8AC3E}">
        <p14:creationId xmlns:p14="http://schemas.microsoft.com/office/powerpoint/2010/main" val="1505703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Here are some examples. </a:t>
            </a:r>
          </a:p>
        </p:txBody>
      </p:sp>
      <p:sp>
        <p:nvSpPr>
          <p:cNvPr id="4" name="Slide Number Placeholder 3"/>
          <p:cNvSpPr>
            <a:spLocks noGrp="1"/>
          </p:cNvSpPr>
          <p:nvPr>
            <p:ph type="sldNum" sz="quarter" idx="10"/>
          </p:nvPr>
        </p:nvSpPr>
        <p:spPr/>
        <p:txBody>
          <a:bodyPr/>
          <a:lstStyle/>
          <a:p>
            <a:fld id="{22B64D1A-3DE2-402A-9236-B7992D7B9FA1}" type="slidenum">
              <a:rPr lang="en-US" smtClean="0"/>
              <a:pPr/>
              <a:t>49</a:t>
            </a:fld>
            <a:endParaRPr lang="en-US"/>
          </a:p>
        </p:txBody>
      </p:sp>
    </p:spTree>
    <p:extLst>
      <p:ext uri="{BB962C8B-B14F-4D97-AF65-F5344CB8AC3E}">
        <p14:creationId xmlns:p14="http://schemas.microsoft.com/office/powerpoint/2010/main" val="2110761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08A7E4D-6DE4-4C65-AB6A-EE24C47D54C5}" type="slidenum">
              <a:rPr lang="en-US" smtClean="0"/>
              <a:pPr/>
              <a:t>51</a:t>
            </a:fld>
            <a:endParaRPr lang="en-US"/>
          </a:p>
        </p:txBody>
      </p:sp>
    </p:spTree>
    <p:extLst>
      <p:ext uri="{BB962C8B-B14F-4D97-AF65-F5344CB8AC3E}">
        <p14:creationId xmlns:p14="http://schemas.microsoft.com/office/powerpoint/2010/main" val="851107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355FB29-061D-415A-9D25-E7549EA9144E}" type="datetimeFigureOut">
              <a:rPr lang="en-US" smtClean="0"/>
              <a:pPr/>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55FB29-061D-415A-9D25-E7549EA9144E}" type="datetimeFigureOut">
              <a:rPr lang="en-US" smtClean="0"/>
              <a:pPr/>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55FB29-061D-415A-9D25-E7549EA9144E}" type="datetimeFigureOut">
              <a:rPr lang="en-US" smtClean="0"/>
              <a:pPr/>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55FB29-061D-415A-9D25-E7549EA9144E}" type="datetimeFigureOut">
              <a:rPr lang="en-US" smtClean="0"/>
              <a:pPr/>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55FB29-061D-415A-9D25-E7549EA9144E}" type="datetimeFigureOut">
              <a:rPr lang="en-US" smtClean="0"/>
              <a:pPr/>
              <a:t>3/27/2022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55FB29-061D-415A-9D25-E7549EA9144E}" type="datetimeFigureOut">
              <a:rPr lang="en-US" smtClean="0"/>
              <a:pPr/>
              <a:t>3/27/2022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55FB29-061D-415A-9D25-E7549EA9144E}" type="datetimeFigureOut">
              <a:rPr lang="en-US" smtClean="0"/>
              <a:pPr/>
              <a:t>3/27/2022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55FB29-061D-415A-9D25-E7549EA9144E}" type="datetimeFigureOut">
              <a:rPr lang="en-US" smtClean="0"/>
              <a:pPr/>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55FB29-061D-415A-9D25-E7549EA9144E}" type="datetimeFigureOut">
              <a:rPr lang="en-US" smtClean="0"/>
              <a:pPr/>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55FB29-061D-415A-9D25-E7549EA9144E}" type="datetimeFigureOut">
              <a:rPr lang="en-US" smtClean="0"/>
              <a:pPr/>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55FB29-061D-415A-9D25-E7549EA9144E}" type="datetimeFigureOut">
              <a:rPr lang="en-US" smtClean="0"/>
              <a:pPr/>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C415F-FDE1-400E-A4BE-4AFBF476EBB2}"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7" name="Date Placeholder 3"/>
          <p:cNvSpPr txBox="1">
            <a:spLocks/>
          </p:cNvSpPr>
          <p:nvPr userDrawn="1"/>
        </p:nvSpPr>
        <p:spPr>
          <a:xfrm>
            <a:off x="0" y="6610350"/>
            <a:ext cx="914400" cy="247650"/>
          </a:xfrm>
          <a:prstGeom prst="rect">
            <a:avLst/>
          </a:prstGeom>
        </p:spPr>
        <p:txBody>
          <a:bodyPr vert="horz" lIns="91440" tIns="45720" rIns="91440" bIns="45720" rtlCol="0" anchor="ctr"/>
          <a:lstStyle>
            <a:lvl1pPr>
              <a:defRPr b="1" i="1">
                <a:solidFill>
                  <a:srgbClr val="FF0000"/>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E2660C3-E722-4D92-B3BD-750391C39F93}" type="datetime12">
              <a:rPr kumimoji="0" lang="en-US" sz="1200" b="1" i="1" u="none" strike="noStrike" kern="1200" cap="none" spc="0" normalizeH="0" baseline="0" noProof="0" smtClean="0">
                <a:ln>
                  <a:noFill/>
                </a:ln>
                <a:solidFill>
                  <a:srgbClr val="FF0000"/>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4:02 PM</a:t>
            </a:fld>
            <a:endParaRPr kumimoji="0" lang="en-US" sz="1200" b="1" i="1" u="none" strike="noStrike" kern="1200" cap="none" spc="0" normalizeH="0" baseline="0" noProof="0" dirty="0">
              <a:ln>
                <a:noFill/>
              </a:ln>
              <a:solidFill>
                <a:srgbClr val="FF0000"/>
              </a:solidFill>
              <a:effectLst/>
              <a:uLnTx/>
              <a:uFillTx/>
              <a:latin typeface="+mn-lt"/>
              <a:ea typeface="+mn-ea"/>
              <a:cs typeface="+mn-cs"/>
            </a:endParaRPr>
          </a:p>
        </p:txBody>
      </p:sp>
      <p:sp>
        <p:nvSpPr>
          <p:cNvPr id="8" name="Footer Placeholder 4"/>
          <p:cNvSpPr txBox="1">
            <a:spLocks/>
          </p:cNvSpPr>
          <p:nvPr userDrawn="1"/>
        </p:nvSpPr>
        <p:spPr>
          <a:xfrm>
            <a:off x="914400" y="6629400"/>
            <a:ext cx="3124200" cy="228600"/>
          </a:xfrm>
          <a:prstGeom prst="rect">
            <a:avLst/>
          </a:prstGeom>
        </p:spPr>
        <p:txBody>
          <a:bodyPr vert="horz" lIns="91440" tIns="45720" rIns="91440" bIns="45720" rtlCol="0" anchor="ctr"/>
          <a:lstStyle>
            <a:lvl1pPr>
              <a:defRPr b="1" i="1"/>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schemeClr val="tx1">
                    <a:tint val="75000"/>
                  </a:schemeClr>
                </a:solidFill>
                <a:effectLst/>
                <a:uLnTx/>
                <a:uFillTx/>
                <a:latin typeface="+mn-lt"/>
                <a:ea typeface="+mn-ea"/>
                <a:cs typeface="+mn-cs"/>
              </a:rPr>
              <a:t>Michigan State University – Dean Aslam</a:t>
            </a:r>
            <a:endParaRPr kumimoji="0" lang="en-US" sz="1200" b="1" i="1"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4" name="Slide Number Placeholder 5"/>
          <p:cNvSpPr>
            <a:spLocks noGrp="1"/>
          </p:cNvSpPr>
          <p:nvPr>
            <p:ph type="sldNum" sz="quarter" idx="4"/>
          </p:nvPr>
        </p:nvSpPr>
        <p:spPr>
          <a:xfrm>
            <a:off x="8437418" y="6492875"/>
            <a:ext cx="70658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D811A5-A277-42E3-9DEF-54F17CBE060B}" type="slidenum">
              <a:rPr lang="en-US" smtClean="0"/>
              <a:pPr/>
              <a:t>‹#›</a:t>
            </a:fld>
            <a:endParaRPr lang="en-US"/>
          </a:p>
        </p:txBody>
      </p:sp>
    </p:spTree>
    <p:extLst>
      <p:ext uri="{BB962C8B-B14F-4D97-AF65-F5344CB8AC3E}">
        <p14:creationId xmlns:p14="http://schemas.microsoft.com/office/powerpoint/2010/main" val="94896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55FB29-061D-415A-9D25-E7549EA9144E}" type="datetimeFigureOut">
              <a:rPr lang="en-US" smtClean="0"/>
              <a:pPr/>
              <a:t>3/27/2022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DC415F-FDE1-400E-A4BE-4AFBF476EBB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mailto:mooncm@plu.edu"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notesSlide" Target="../notesSlides/notesSlide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6" Type="http://schemas.openxmlformats.org/officeDocument/2006/relationships/image" Target="../media/image15.emf"/><Relationship Id="rId21" Type="http://schemas.openxmlformats.org/officeDocument/2006/relationships/customXml" Target="../ink/ink8.xml"/><Relationship Id="rId42" Type="http://schemas.openxmlformats.org/officeDocument/2006/relationships/image" Target="../media/image5.emf"/><Relationship Id="rId47" Type="http://schemas.openxmlformats.org/officeDocument/2006/relationships/customXml" Target="../ink/ink21.xml"/><Relationship Id="rId63" Type="http://schemas.openxmlformats.org/officeDocument/2006/relationships/customXml" Target="../ink/ink29.xml"/><Relationship Id="rId68" Type="http://schemas.openxmlformats.org/officeDocument/2006/relationships/image" Target="../media/image35.emf"/><Relationship Id="rId2" Type="http://schemas.openxmlformats.org/officeDocument/2006/relationships/notesSlide" Target="../notesSlides/notesSlide4.xml"/><Relationship Id="rId16" Type="http://schemas.openxmlformats.org/officeDocument/2006/relationships/image" Target="../media/image10.emf"/><Relationship Id="rId29" Type="http://schemas.openxmlformats.org/officeDocument/2006/relationships/customXml" Target="../ink/ink12.xml"/><Relationship Id="rId11" Type="http://schemas.openxmlformats.org/officeDocument/2006/relationships/customXml" Target="../ink/ink3.xml"/><Relationship Id="rId24" Type="http://schemas.openxmlformats.org/officeDocument/2006/relationships/image" Target="../media/image14.emf"/><Relationship Id="rId32" Type="http://schemas.openxmlformats.org/officeDocument/2006/relationships/image" Target="../media/image18.emf"/><Relationship Id="rId37" Type="http://schemas.openxmlformats.org/officeDocument/2006/relationships/customXml" Target="../ink/ink16.xml"/><Relationship Id="rId40" Type="http://schemas.openxmlformats.org/officeDocument/2006/relationships/image" Target="../media/image22.emf"/><Relationship Id="rId45" Type="http://schemas.openxmlformats.org/officeDocument/2006/relationships/customXml" Target="../ink/ink20.xml"/><Relationship Id="rId53" Type="http://schemas.openxmlformats.org/officeDocument/2006/relationships/customXml" Target="../ink/ink24.xml"/><Relationship Id="rId58" Type="http://schemas.openxmlformats.org/officeDocument/2006/relationships/image" Target="../media/image30.emf"/><Relationship Id="rId66" Type="http://schemas.openxmlformats.org/officeDocument/2006/relationships/image" Target="../media/image34.emf"/><Relationship Id="rId74" Type="http://schemas.openxmlformats.org/officeDocument/2006/relationships/image" Target="../media/image38.emf"/><Relationship Id="rId5" Type="http://schemas.openxmlformats.org/officeDocument/2006/relationships/image" Target="../media/image50.png"/><Relationship Id="rId61" Type="http://schemas.openxmlformats.org/officeDocument/2006/relationships/customXml" Target="../ink/ink28.xml"/><Relationship Id="rId19" Type="http://schemas.openxmlformats.org/officeDocument/2006/relationships/customXml" Target="../ink/ink7.xml"/><Relationship Id="rId14" Type="http://schemas.openxmlformats.org/officeDocument/2006/relationships/image" Target="../media/image9.emf"/><Relationship Id="rId22" Type="http://schemas.openxmlformats.org/officeDocument/2006/relationships/image" Target="../media/image13.emf"/><Relationship Id="rId27" Type="http://schemas.openxmlformats.org/officeDocument/2006/relationships/customXml" Target="../ink/ink11.xml"/><Relationship Id="rId30" Type="http://schemas.openxmlformats.org/officeDocument/2006/relationships/image" Target="../media/image17.emf"/><Relationship Id="rId35" Type="http://schemas.openxmlformats.org/officeDocument/2006/relationships/customXml" Target="../ink/ink15.xml"/><Relationship Id="rId43" Type="http://schemas.openxmlformats.org/officeDocument/2006/relationships/customXml" Target="../ink/ink19.xml"/><Relationship Id="rId48" Type="http://schemas.openxmlformats.org/officeDocument/2006/relationships/image" Target="../media/image25.emf"/><Relationship Id="rId56" Type="http://schemas.openxmlformats.org/officeDocument/2006/relationships/image" Target="../media/image29.emf"/><Relationship Id="rId64" Type="http://schemas.openxmlformats.org/officeDocument/2006/relationships/image" Target="../media/image33.emf"/><Relationship Id="rId69" Type="http://schemas.openxmlformats.org/officeDocument/2006/relationships/customXml" Target="../ink/ink32.xml"/><Relationship Id="rId8" Type="http://schemas.openxmlformats.org/officeDocument/2006/relationships/image" Target="../media/image6.emf"/><Relationship Id="rId51" Type="http://schemas.openxmlformats.org/officeDocument/2006/relationships/customXml" Target="../ink/ink23.xml"/><Relationship Id="rId72" Type="http://schemas.openxmlformats.org/officeDocument/2006/relationships/image" Target="../media/image37.emf"/><Relationship Id="rId3" Type="http://schemas.openxmlformats.org/officeDocument/2006/relationships/image" Target="../media/image48.jpeg"/><Relationship Id="rId12" Type="http://schemas.openxmlformats.org/officeDocument/2006/relationships/image" Target="../media/image8.emf"/><Relationship Id="rId17" Type="http://schemas.openxmlformats.org/officeDocument/2006/relationships/customXml" Target="../ink/ink6.xml"/><Relationship Id="rId25" Type="http://schemas.openxmlformats.org/officeDocument/2006/relationships/customXml" Target="../ink/ink10.xml"/><Relationship Id="rId33" Type="http://schemas.openxmlformats.org/officeDocument/2006/relationships/customXml" Target="../ink/ink14.xml"/><Relationship Id="rId38" Type="http://schemas.openxmlformats.org/officeDocument/2006/relationships/image" Target="../media/image21.emf"/><Relationship Id="rId46" Type="http://schemas.openxmlformats.org/officeDocument/2006/relationships/image" Target="../media/image24.emf"/><Relationship Id="rId59" Type="http://schemas.openxmlformats.org/officeDocument/2006/relationships/customXml" Target="../ink/ink27.xml"/><Relationship Id="rId67" Type="http://schemas.openxmlformats.org/officeDocument/2006/relationships/customXml" Target="../ink/ink31.xml"/><Relationship Id="rId20" Type="http://schemas.openxmlformats.org/officeDocument/2006/relationships/image" Target="../media/image12.emf"/><Relationship Id="rId41" Type="http://schemas.openxmlformats.org/officeDocument/2006/relationships/customXml" Target="../ink/ink18.xml"/><Relationship Id="rId54" Type="http://schemas.openxmlformats.org/officeDocument/2006/relationships/image" Target="../media/image28.emf"/><Relationship Id="rId62" Type="http://schemas.openxmlformats.org/officeDocument/2006/relationships/image" Target="../media/image32.emf"/><Relationship Id="rId70" Type="http://schemas.openxmlformats.org/officeDocument/2006/relationships/image" Target="../media/image36.emf"/><Relationship Id="rId75"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customXml" Target="../ink/ink1.xml"/><Relationship Id="rId15" Type="http://schemas.openxmlformats.org/officeDocument/2006/relationships/customXml" Target="../ink/ink5.xml"/><Relationship Id="rId23" Type="http://schemas.openxmlformats.org/officeDocument/2006/relationships/customXml" Target="../ink/ink9.xml"/><Relationship Id="rId28" Type="http://schemas.openxmlformats.org/officeDocument/2006/relationships/image" Target="../media/image16.emf"/><Relationship Id="rId36" Type="http://schemas.openxmlformats.org/officeDocument/2006/relationships/image" Target="../media/image20.emf"/><Relationship Id="rId49" Type="http://schemas.openxmlformats.org/officeDocument/2006/relationships/customXml" Target="../ink/ink22.xml"/><Relationship Id="rId57" Type="http://schemas.openxmlformats.org/officeDocument/2006/relationships/customXml" Target="../ink/ink26.xml"/><Relationship Id="rId10" Type="http://schemas.openxmlformats.org/officeDocument/2006/relationships/image" Target="../media/image7.emf"/><Relationship Id="rId31" Type="http://schemas.openxmlformats.org/officeDocument/2006/relationships/customXml" Target="../ink/ink13.xml"/><Relationship Id="rId44" Type="http://schemas.openxmlformats.org/officeDocument/2006/relationships/image" Target="../media/image23.emf"/><Relationship Id="rId52" Type="http://schemas.openxmlformats.org/officeDocument/2006/relationships/image" Target="../media/image27.emf"/><Relationship Id="rId60" Type="http://schemas.openxmlformats.org/officeDocument/2006/relationships/image" Target="../media/image31.emf"/><Relationship Id="rId65" Type="http://schemas.openxmlformats.org/officeDocument/2006/relationships/customXml" Target="../ink/ink30.xml"/><Relationship Id="rId73" Type="http://schemas.openxmlformats.org/officeDocument/2006/relationships/customXml" Target="../ink/ink34.xml"/><Relationship Id="rId4" Type="http://schemas.openxmlformats.org/officeDocument/2006/relationships/image" Target="../media/image49.jpeg"/><Relationship Id="rId9" Type="http://schemas.openxmlformats.org/officeDocument/2006/relationships/customXml" Target="../ink/ink2.xml"/><Relationship Id="rId13" Type="http://schemas.openxmlformats.org/officeDocument/2006/relationships/customXml" Target="../ink/ink4.xml"/><Relationship Id="rId18" Type="http://schemas.openxmlformats.org/officeDocument/2006/relationships/image" Target="../media/image11.emf"/><Relationship Id="rId39" Type="http://schemas.openxmlformats.org/officeDocument/2006/relationships/customXml" Target="../ink/ink17.xml"/><Relationship Id="rId34" Type="http://schemas.openxmlformats.org/officeDocument/2006/relationships/image" Target="../media/image19.emf"/><Relationship Id="rId50" Type="http://schemas.openxmlformats.org/officeDocument/2006/relationships/image" Target="../media/image26.emf"/><Relationship Id="rId55" Type="http://schemas.openxmlformats.org/officeDocument/2006/relationships/customXml" Target="../ink/ink25.xml"/><Relationship Id="rId71" Type="http://schemas.openxmlformats.org/officeDocument/2006/relationships/customXml" Target="../ink/ink33.xml"/></Relationships>
</file>

<file path=ppt/slides/_rels/slide4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video" Target="../media/media5.wmv"/><Relationship Id="rId13" Type="http://schemas.openxmlformats.org/officeDocument/2006/relationships/image" Target="../media/image1.jpeg"/><Relationship Id="rId18" Type="http://schemas.openxmlformats.org/officeDocument/2006/relationships/image" Target="../media/image57.png"/><Relationship Id="rId3" Type="http://schemas.microsoft.com/office/2007/relationships/media" Target="../media/media3.mp4"/><Relationship Id="rId21" Type="http://schemas.openxmlformats.org/officeDocument/2006/relationships/image" Target="../media/image60.png"/><Relationship Id="rId7" Type="http://schemas.microsoft.com/office/2007/relationships/media" Target="../media/media5.wmv"/><Relationship Id="rId12" Type="http://schemas.openxmlformats.org/officeDocument/2006/relationships/notesSlide" Target="../notesSlides/notesSlide5.xml"/><Relationship Id="rId17" Type="http://schemas.openxmlformats.org/officeDocument/2006/relationships/image" Target="../media/image56.png"/><Relationship Id="rId2" Type="http://schemas.openxmlformats.org/officeDocument/2006/relationships/video" Target="../media/media2.wmv"/><Relationship Id="rId16" Type="http://schemas.openxmlformats.org/officeDocument/2006/relationships/image" Target="../media/image55.png"/><Relationship Id="rId20" Type="http://schemas.openxmlformats.org/officeDocument/2006/relationships/image" Target="../media/image59.png"/><Relationship Id="rId1" Type="http://schemas.microsoft.com/office/2007/relationships/media" Target="../media/media2.wmv"/><Relationship Id="rId6" Type="http://schemas.openxmlformats.org/officeDocument/2006/relationships/video" Target="../media/media4.wmv"/><Relationship Id="rId11" Type="http://schemas.openxmlformats.org/officeDocument/2006/relationships/slideLayout" Target="../slideLayouts/slideLayout12.xml"/><Relationship Id="rId5" Type="http://schemas.microsoft.com/office/2007/relationships/media" Target="../media/media4.wmv"/><Relationship Id="rId15" Type="http://schemas.openxmlformats.org/officeDocument/2006/relationships/image" Target="../media/image54.png"/><Relationship Id="rId10" Type="http://schemas.openxmlformats.org/officeDocument/2006/relationships/video" Target="../media/media6.wmv"/><Relationship Id="rId19" Type="http://schemas.openxmlformats.org/officeDocument/2006/relationships/image" Target="../media/image58.png"/><Relationship Id="rId4" Type="http://schemas.openxmlformats.org/officeDocument/2006/relationships/video" Target="../media/media3.mp4"/><Relationship Id="rId9" Type="http://schemas.microsoft.com/office/2007/relationships/media" Target="../media/media6.wmv"/><Relationship Id="rId14" Type="http://schemas.openxmlformats.org/officeDocument/2006/relationships/image" Target="../media/image53.jpeg"/></Relationships>
</file>

<file path=ppt/slides/_rels/slide42.xml.rels><?xml version="1.0" encoding="UTF-8" standalone="yes"?>
<Relationships xmlns="http://schemas.openxmlformats.org/package/2006/relationships"><Relationship Id="rId8" Type="http://schemas.openxmlformats.org/officeDocument/2006/relationships/video" Target="../media/media10.wmv"/><Relationship Id="rId13" Type="http://schemas.openxmlformats.org/officeDocument/2006/relationships/image" Target="../media/image63.png"/><Relationship Id="rId3" Type="http://schemas.microsoft.com/office/2007/relationships/media" Target="../media/media8.wmv"/><Relationship Id="rId7" Type="http://schemas.microsoft.com/office/2007/relationships/media" Target="../media/media10.wmv"/><Relationship Id="rId12" Type="http://schemas.openxmlformats.org/officeDocument/2006/relationships/image" Target="../media/image62.jpeg"/><Relationship Id="rId2" Type="http://schemas.openxmlformats.org/officeDocument/2006/relationships/video" Target="../media/media7.mp4"/><Relationship Id="rId16" Type="http://schemas.openxmlformats.org/officeDocument/2006/relationships/image" Target="../media/image66.png"/><Relationship Id="rId1" Type="http://schemas.microsoft.com/office/2007/relationships/media" Target="../media/media7.mp4"/><Relationship Id="rId6" Type="http://schemas.openxmlformats.org/officeDocument/2006/relationships/video" Target="../media/media9.mp4"/><Relationship Id="rId11" Type="http://schemas.openxmlformats.org/officeDocument/2006/relationships/image" Target="../media/image61.png"/><Relationship Id="rId5" Type="http://schemas.microsoft.com/office/2007/relationships/media" Target="../media/media9.mp4"/><Relationship Id="rId15" Type="http://schemas.openxmlformats.org/officeDocument/2006/relationships/image" Target="../media/image65.png"/><Relationship Id="rId10" Type="http://schemas.openxmlformats.org/officeDocument/2006/relationships/notesSlide" Target="../notesSlides/notesSlide6.xml"/><Relationship Id="rId4" Type="http://schemas.openxmlformats.org/officeDocument/2006/relationships/video" Target="../media/media8.wmv"/><Relationship Id="rId9" Type="http://schemas.openxmlformats.org/officeDocument/2006/relationships/slideLayout" Target="../slideLayouts/slideLayout12.xml"/><Relationship Id="rId14" Type="http://schemas.openxmlformats.org/officeDocument/2006/relationships/image" Target="../media/image64.png"/></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46.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3.jpeg"/><Relationship Id="rId7" Type="http://schemas.openxmlformats.org/officeDocument/2006/relationships/image" Target="../media/image77.jpeg"/><Relationship Id="rId2" Type="http://schemas.openxmlformats.org/officeDocument/2006/relationships/image" Target="../media/image72.jpeg"/><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 Id="rId9" Type="http://schemas.openxmlformats.org/officeDocument/2006/relationships/image" Target="../media/image79.jpeg"/></Relationships>
</file>

<file path=ppt/slides/_rels/slide47.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notesSlide" Target="../notesSlides/notesSlide9.xml"/><Relationship Id="rId7" Type="http://schemas.openxmlformats.org/officeDocument/2006/relationships/image" Target="../media/image85.jpeg"/><Relationship Id="rId2" Type="http://schemas.openxmlformats.org/officeDocument/2006/relationships/slideLayout" Target="../slideLayouts/slideLayout12.xml"/><Relationship Id="rId1" Type="http://schemas.openxmlformats.org/officeDocument/2006/relationships/video" Target="file:///C:\MyDoc2010\Videos\MOV01450.MPG" TargetMode="External"/><Relationship Id="rId6" Type="http://schemas.openxmlformats.org/officeDocument/2006/relationships/image" Target="../media/image84.jpeg"/><Relationship Id="rId5" Type="http://schemas.openxmlformats.org/officeDocument/2006/relationships/image" Target="../media/image83.png"/><Relationship Id="rId4" Type="http://schemas.openxmlformats.org/officeDocument/2006/relationships/image" Target="../media/image82.png"/></Relationships>
</file>

<file path=ppt/slides/_rels/slide50.xml.rels><?xml version="1.0" encoding="UTF-8" standalone="yes"?>
<Relationships xmlns="http://schemas.openxmlformats.org/package/2006/relationships"><Relationship Id="rId3" Type="http://schemas.openxmlformats.org/officeDocument/2006/relationships/image" Target="../media/image88.jpeg"/><Relationship Id="rId7" Type="http://schemas.openxmlformats.org/officeDocument/2006/relationships/image" Target="../media/image92.jpg"/><Relationship Id="rId2" Type="http://schemas.openxmlformats.org/officeDocument/2006/relationships/image" Target="../media/image87.jpeg"/><Relationship Id="rId1" Type="http://schemas.openxmlformats.org/officeDocument/2006/relationships/slideLayout" Target="../slideLayouts/slideLayout2.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5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4.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SC01955"/>
          <p:cNvPicPr>
            <a:picLocks noChangeAspect="1" noChangeArrowheads="1"/>
          </p:cNvPicPr>
          <p:nvPr/>
        </p:nvPicPr>
        <p:blipFill>
          <a:blip r:embed="rId3" cstate="print"/>
          <a:srcRect r="816" b="10776"/>
          <a:stretch>
            <a:fillRect/>
          </a:stretch>
        </p:blipFill>
        <p:spPr bwMode="auto">
          <a:xfrm>
            <a:off x="424394" y="418604"/>
            <a:ext cx="8467725" cy="5997575"/>
          </a:xfrm>
          <a:prstGeom prst="rect">
            <a:avLst/>
          </a:prstGeom>
          <a:noFill/>
          <a:ln w="9525">
            <a:noFill/>
            <a:miter lim="800000"/>
            <a:headEnd/>
            <a:tailEnd/>
          </a:ln>
        </p:spPr>
      </p:pic>
      <p:sp>
        <p:nvSpPr>
          <p:cNvPr id="4100" name="Text Box 5"/>
          <p:cNvSpPr txBox="1">
            <a:spLocks noChangeArrowheads="1"/>
          </p:cNvSpPr>
          <p:nvPr/>
        </p:nvSpPr>
        <p:spPr bwMode="auto">
          <a:xfrm>
            <a:off x="533400" y="2438400"/>
            <a:ext cx="2438400" cy="1316839"/>
          </a:xfrm>
          <a:prstGeom prst="rect">
            <a:avLst/>
          </a:prstGeom>
          <a:noFill/>
          <a:ln w="9525">
            <a:noFill/>
            <a:miter lim="800000"/>
            <a:headEnd/>
            <a:tailEnd/>
          </a:ln>
        </p:spPr>
        <p:txBody>
          <a:bodyPr wrap="square" lIns="81639" tIns="42452" rIns="81639" bIns="42452" anchor="ctr">
            <a:spAutoFit/>
          </a:bodyPr>
          <a:lstStyle/>
          <a:p>
            <a:pPr defTabSz="828675">
              <a:lnSpc>
                <a:spcPts val="16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Lst>
            </a:pPr>
            <a:r>
              <a:rPr lang="en-GB" b="1" i="1" dirty="0">
                <a:solidFill>
                  <a:schemeClr val="bg1"/>
                </a:solidFill>
              </a:rPr>
              <a:t>DEAN M. ASLAM, Ph.D.</a:t>
            </a:r>
          </a:p>
          <a:p>
            <a:pPr defTabSz="828675">
              <a:lnSpc>
                <a:spcPts val="16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Lst>
            </a:pPr>
            <a:r>
              <a:rPr lang="en-GB" sz="1400" b="1" dirty="0">
                <a:solidFill>
                  <a:srgbClr val="FFFF00"/>
                </a:solidFill>
              </a:rPr>
              <a:t>BioMEMS and Mind Lab</a:t>
            </a:r>
          </a:p>
          <a:p>
            <a:pPr defTabSz="828675">
              <a:lnSpc>
                <a:spcPts val="16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Lst>
            </a:pPr>
            <a:r>
              <a:rPr lang="en-GB" sz="1400" b="1" dirty="0">
                <a:solidFill>
                  <a:srgbClr val="FFFF00"/>
                </a:solidFill>
              </a:rPr>
              <a:t>ELECTRICAL  AND COMPUTER ENGINEERING </a:t>
            </a:r>
          </a:p>
          <a:p>
            <a:pPr defTabSz="828675">
              <a:lnSpc>
                <a:spcPts val="16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Lst>
            </a:pPr>
            <a:r>
              <a:rPr lang="en-GB" sz="1400" b="1" dirty="0">
                <a:solidFill>
                  <a:srgbClr val="FFFF00"/>
                </a:solidFill>
              </a:rPr>
              <a:t>MICHIGAN STATE UNIVERSITY, E. LANSING, MI 48824  US</a:t>
            </a:r>
            <a:r>
              <a:rPr lang="en-GB" sz="1400" b="1" dirty="0">
                <a:solidFill>
                  <a:schemeClr val="bg1"/>
                </a:solidFill>
              </a:rPr>
              <a:t>A</a:t>
            </a:r>
          </a:p>
        </p:txBody>
      </p:sp>
      <p:sp>
        <p:nvSpPr>
          <p:cNvPr id="4102" name="Text Box 5"/>
          <p:cNvSpPr txBox="1">
            <a:spLocks noChangeArrowheads="1"/>
          </p:cNvSpPr>
          <p:nvPr/>
        </p:nvSpPr>
        <p:spPr bwMode="auto">
          <a:xfrm>
            <a:off x="6096000" y="2743200"/>
            <a:ext cx="2865318" cy="639731"/>
          </a:xfrm>
          <a:prstGeom prst="rect">
            <a:avLst/>
          </a:prstGeom>
          <a:noFill/>
          <a:ln w="9525">
            <a:noFill/>
            <a:miter lim="800000"/>
            <a:headEnd/>
            <a:tailEnd/>
          </a:ln>
        </p:spPr>
        <p:txBody>
          <a:bodyPr wrap="square" lIns="81639" tIns="42452" rIns="81639" bIns="42452" anchor="ctr">
            <a:spAutoFit/>
          </a:bodyPr>
          <a:lstStyle/>
          <a:p>
            <a:pPr defTabSz="828675">
              <a:buClr>
                <a:srgbClr val="000000"/>
              </a:buClr>
              <a:buSzPct val="45000"/>
              <a:tabLst>
                <a:tab pos="657225" algn="l"/>
                <a:tab pos="1312863" algn="l"/>
                <a:tab pos="1970088" algn="l"/>
                <a:tab pos="2627313" algn="l"/>
                <a:tab pos="3282950" algn="l"/>
                <a:tab pos="3940175" algn="l"/>
                <a:tab pos="4595813" algn="l"/>
                <a:tab pos="5253038" algn="l"/>
                <a:tab pos="5910263" algn="l"/>
              </a:tabLst>
            </a:pPr>
            <a:r>
              <a:rPr lang="en-GB" b="1" dirty="0">
                <a:solidFill>
                  <a:schemeClr val="bg1"/>
                </a:solidFill>
              </a:rPr>
              <a:t>www.egr.msu.edu/~aslam</a:t>
            </a:r>
            <a:endParaRPr lang="en-GB" sz="1600" b="1" dirty="0">
              <a:solidFill>
                <a:schemeClr val="bg1"/>
              </a:solidFill>
            </a:endParaRPr>
          </a:p>
          <a:p>
            <a:pPr defTabSz="828675">
              <a:buClr>
                <a:srgbClr val="000000"/>
              </a:buClr>
              <a:buSzPct val="45000"/>
              <a:tabLst>
                <a:tab pos="657225" algn="l"/>
                <a:tab pos="1312863" algn="l"/>
                <a:tab pos="1970088" algn="l"/>
                <a:tab pos="2627313" algn="l"/>
                <a:tab pos="3282950" algn="l"/>
                <a:tab pos="3940175" algn="l"/>
                <a:tab pos="4595813" algn="l"/>
                <a:tab pos="5253038" algn="l"/>
                <a:tab pos="5910263" algn="l"/>
              </a:tabLst>
            </a:pPr>
            <a:r>
              <a:rPr lang="en-GB" b="1" i="1" dirty="0">
                <a:solidFill>
                  <a:schemeClr val="bg1"/>
                </a:solidFill>
              </a:rPr>
              <a:t>aslam@msu.edu</a:t>
            </a:r>
          </a:p>
        </p:txBody>
      </p:sp>
      <p:sp>
        <p:nvSpPr>
          <p:cNvPr id="152" name="Footer Placeholder 151"/>
          <p:cNvSpPr>
            <a:spLocks noGrp="1"/>
          </p:cNvSpPr>
          <p:nvPr>
            <p:ph type="ftr" sz="quarter" idx="4294967295"/>
          </p:nvPr>
        </p:nvSpPr>
        <p:spPr>
          <a:xfrm>
            <a:off x="3124200" y="6356350"/>
            <a:ext cx="2895600" cy="365125"/>
          </a:xfrm>
        </p:spPr>
        <p:txBody>
          <a:bodyPr/>
          <a:lstStyle/>
          <a:p>
            <a:r>
              <a:rPr lang="en-US" dirty="0"/>
              <a:t>Michigan State University – Dean </a:t>
            </a:r>
            <a:r>
              <a:rPr lang="en-US" dirty="0" err="1"/>
              <a:t>Aslam</a:t>
            </a:r>
            <a:endParaRPr lang="en-US" dirty="0"/>
          </a:p>
        </p:txBody>
      </p:sp>
      <p:sp>
        <p:nvSpPr>
          <p:cNvPr id="142" name="Date Placeholder 141"/>
          <p:cNvSpPr>
            <a:spLocks noGrp="1"/>
          </p:cNvSpPr>
          <p:nvPr>
            <p:ph type="dt" sz="half" idx="4294967295"/>
          </p:nvPr>
        </p:nvSpPr>
        <p:spPr>
          <a:xfrm>
            <a:off x="457200" y="6356350"/>
            <a:ext cx="2133600" cy="365125"/>
          </a:xfrm>
        </p:spPr>
        <p:txBody>
          <a:bodyPr/>
          <a:lstStyle/>
          <a:p>
            <a:fld id="{CE0AD0F5-9046-47E1-8946-E1408BB76DBD}" type="datetime11">
              <a:rPr lang="en-US" smtClean="0"/>
              <a:pPr/>
              <a:t>16:02:29</a:t>
            </a:fld>
            <a:endParaRPr lang="en-US" dirty="0"/>
          </a:p>
        </p:txBody>
      </p:sp>
      <p:grpSp>
        <p:nvGrpSpPr>
          <p:cNvPr id="2" name="Group 21"/>
          <p:cNvGrpSpPr/>
          <p:nvPr/>
        </p:nvGrpSpPr>
        <p:grpSpPr>
          <a:xfrm>
            <a:off x="6553198" y="4038600"/>
            <a:ext cx="2438401" cy="1843683"/>
            <a:chOff x="6674043" y="3900318"/>
            <a:chExt cx="2143395" cy="1843683"/>
          </a:xfrm>
        </p:grpSpPr>
        <p:sp>
          <p:nvSpPr>
            <p:cNvPr id="251" name="TextBox 19"/>
            <p:cNvSpPr txBox="1">
              <a:spLocks noChangeArrowheads="1"/>
            </p:cNvSpPr>
            <p:nvPr/>
          </p:nvSpPr>
          <p:spPr bwMode="auto">
            <a:xfrm>
              <a:off x="6674043" y="4205118"/>
              <a:ext cx="2143395" cy="1538883"/>
            </a:xfrm>
            <a:prstGeom prst="rect">
              <a:avLst/>
            </a:prstGeom>
            <a:noFill/>
            <a:ln w="9525">
              <a:noFill/>
              <a:miter lim="800000"/>
              <a:headEnd/>
              <a:tailEnd/>
            </a:ln>
          </p:spPr>
          <p:txBody>
            <a:bodyPr wrap="square" lIns="0" tIns="0" rIns="0" bIns="0">
              <a:spAutoFit/>
            </a:bodyPr>
            <a:lstStyle/>
            <a:p>
              <a:pPr marL="233363" indent="-233363">
                <a:lnSpc>
                  <a:spcPts val="2400"/>
                </a:lnSpc>
                <a:buFontTx/>
                <a:buChar char="-"/>
              </a:pPr>
              <a:r>
                <a:rPr lang="en-US" sz="2000" b="1" dirty="0">
                  <a:solidFill>
                    <a:schemeClr val="bg1"/>
                  </a:solidFill>
                </a:rPr>
                <a:t>Pre-birth Learning</a:t>
              </a:r>
            </a:p>
            <a:p>
              <a:pPr marL="233363" indent="-233363">
                <a:lnSpc>
                  <a:spcPts val="2400"/>
                </a:lnSpc>
                <a:buFontTx/>
                <a:buChar char="-"/>
              </a:pPr>
              <a:r>
                <a:rPr lang="en-US" sz="2000" b="1" dirty="0">
                  <a:solidFill>
                    <a:schemeClr val="bg1"/>
                  </a:solidFill>
                </a:rPr>
                <a:t>Pre-K Learning</a:t>
              </a:r>
            </a:p>
            <a:p>
              <a:pPr marL="233363" indent="-233363">
                <a:lnSpc>
                  <a:spcPts val="2400"/>
                </a:lnSpc>
                <a:buFontTx/>
                <a:buChar char="-"/>
              </a:pPr>
              <a:r>
                <a:rPr lang="en-US" sz="2000" b="1" dirty="0">
                  <a:solidFill>
                    <a:schemeClr val="bg1"/>
                  </a:solidFill>
                </a:rPr>
                <a:t>K-12 Learning</a:t>
              </a:r>
            </a:p>
            <a:p>
              <a:pPr marL="228600" indent="-228600">
                <a:lnSpc>
                  <a:spcPts val="2400"/>
                </a:lnSpc>
                <a:buFontTx/>
                <a:buChar char="-"/>
              </a:pPr>
              <a:r>
                <a:rPr lang="en-US" sz="2000" b="1" dirty="0">
                  <a:solidFill>
                    <a:schemeClr val="bg1"/>
                  </a:solidFill>
                </a:rPr>
                <a:t>Research-Oriented STEM Learning</a:t>
              </a:r>
            </a:p>
          </p:txBody>
        </p:sp>
        <p:sp>
          <p:nvSpPr>
            <p:cNvPr id="18" name="TextBox 19"/>
            <p:cNvSpPr txBox="1">
              <a:spLocks noChangeArrowheads="1"/>
            </p:cNvSpPr>
            <p:nvPr/>
          </p:nvSpPr>
          <p:spPr bwMode="auto">
            <a:xfrm>
              <a:off x="7008949" y="3900318"/>
              <a:ext cx="1406603" cy="312073"/>
            </a:xfrm>
            <a:prstGeom prst="rect">
              <a:avLst/>
            </a:prstGeom>
            <a:noFill/>
            <a:ln w="9525">
              <a:noFill/>
              <a:miter lim="800000"/>
              <a:headEnd/>
              <a:tailEnd/>
            </a:ln>
          </p:spPr>
          <p:txBody>
            <a:bodyPr wrap="square" lIns="0" tIns="0" rIns="0" bIns="0">
              <a:spAutoFit/>
            </a:bodyPr>
            <a:lstStyle/>
            <a:p>
              <a:pPr>
                <a:lnSpc>
                  <a:spcPts val="2400"/>
                </a:lnSpc>
              </a:pPr>
              <a:r>
                <a:rPr lang="en-US" sz="2400" b="1" dirty="0">
                  <a:solidFill>
                    <a:srgbClr val="FFFF00"/>
                  </a:solidFill>
                </a:rPr>
                <a:t>OUTLINES</a:t>
              </a:r>
              <a:r>
                <a:rPr lang="en-US" sz="2000" b="1" dirty="0">
                  <a:solidFill>
                    <a:schemeClr val="bg1"/>
                  </a:solidFill>
                </a:rPr>
                <a:t>:</a:t>
              </a:r>
            </a:p>
          </p:txBody>
        </p:sp>
      </p:grpSp>
      <p:grpSp>
        <p:nvGrpSpPr>
          <p:cNvPr id="12" name="Group 21"/>
          <p:cNvGrpSpPr/>
          <p:nvPr/>
        </p:nvGrpSpPr>
        <p:grpSpPr>
          <a:xfrm>
            <a:off x="457200" y="5432394"/>
            <a:ext cx="2743200" cy="923956"/>
            <a:chOff x="6255547" y="3464095"/>
            <a:chExt cx="3061318" cy="923956"/>
          </a:xfrm>
        </p:grpSpPr>
        <p:sp>
          <p:nvSpPr>
            <p:cNvPr id="13" name="TextBox 19"/>
            <p:cNvSpPr txBox="1">
              <a:spLocks noChangeArrowheads="1"/>
            </p:cNvSpPr>
            <p:nvPr/>
          </p:nvSpPr>
          <p:spPr bwMode="auto">
            <a:xfrm>
              <a:off x="6402198" y="3772498"/>
              <a:ext cx="2914667" cy="615553"/>
            </a:xfrm>
            <a:prstGeom prst="rect">
              <a:avLst/>
            </a:prstGeom>
            <a:noFill/>
            <a:ln w="9525">
              <a:noFill/>
              <a:miter lim="800000"/>
              <a:headEnd/>
              <a:tailEnd/>
            </a:ln>
          </p:spPr>
          <p:txBody>
            <a:bodyPr wrap="square" lIns="0" tIns="0" rIns="0" bIns="0">
              <a:spAutoFit/>
            </a:bodyPr>
            <a:lstStyle/>
            <a:p>
              <a:pPr>
                <a:lnSpc>
                  <a:spcPts val="2400"/>
                </a:lnSpc>
              </a:pPr>
              <a:r>
                <a:rPr lang="en-US" sz="1600" b="1" dirty="0">
                  <a:solidFill>
                    <a:schemeClr val="bg1"/>
                  </a:solidFill>
                </a:rPr>
                <a:t>MATHWORKS; 2012-2013</a:t>
              </a:r>
            </a:p>
            <a:p>
              <a:pPr>
                <a:lnSpc>
                  <a:spcPts val="2400"/>
                </a:lnSpc>
              </a:pPr>
              <a:r>
                <a:rPr lang="en-US" sz="1600" b="1" dirty="0">
                  <a:solidFill>
                    <a:schemeClr val="bg1"/>
                  </a:solidFill>
                </a:rPr>
                <a:t>NSF WIMS ERC; 2000-2010</a:t>
              </a:r>
            </a:p>
          </p:txBody>
        </p:sp>
        <p:sp>
          <p:nvSpPr>
            <p:cNvPr id="14" name="TextBox 19"/>
            <p:cNvSpPr txBox="1">
              <a:spLocks noChangeArrowheads="1"/>
            </p:cNvSpPr>
            <p:nvPr/>
          </p:nvSpPr>
          <p:spPr bwMode="auto">
            <a:xfrm>
              <a:off x="6255547" y="3464095"/>
              <a:ext cx="2206529" cy="312073"/>
            </a:xfrm>
            <a:prstGeom prst="rect">
              <a:avLst/>
            </a:prstGeom>
            <a:noFill/>
            <a:ln w="9525">
              <a:noFill/>
              <a:miter lim="800000"/>
              <a:headEnd/>
              <a:tailEnd/>
            </a:ln>
          </p:spPr>
          <p:txBody>
            <a:bodyPr wrap="square" lIns="0" tIns="0" rIns="0" bIns="0">
              <a:spAutoFit/>
            </a:bodyPr>
            <a:lstStyle/>
            <a:p>
              <a:pPr>
                <a:lnSpc>
                  <a:spcPts val="2400"/>
                </a:lnSpc>
              </a:pPr>
              <a:r>
                <a:rPr lang="en-US" b="1" dirty="0">
                  <a:solidFill>
                    <a:srgbClr val="FFFF00"/>
                  </a:solidFill>
                </a:rPr>
                <a:t>Acknowledgements</a:t>
              </a:r>
              <a:r>
                <a:rPr lang="en-US" sz="2000" b="1" dirty="0">
                  <a:solidFill>
                    <a:schemeClr val="bg1"/>
                  </a:solidFill>
                </a:rPr>
                <a:t>:</a:t>
              </a:r>
            </a:p>
          </p:txBody>
        </p:sp>
      </p:grpSp>
      <p:grpSp>
        <p:nvGrpSpPr>
          <p:cNvPr id="15" name="Group 21"/>
          <p:cNvGrpSpPr/>
          <p:nvPr/>
        </p:nvGrpSpPr>
        <p:grpSpPr>
          <a:xfrm>
            <a:off x="457200" y="4038598"/>
            <a:ext cx="1905000" cy="737309"/>
            <a:chOff x="6255547" y="3582718"/>
            <a:chExt cx="2206529" cy="573906"/>
          </a:xfrm>
        </p:grpSpPr>
        <p:sp>
          <p:nvSpPr>
            <p:cNvPr id="16" name="TextBox 19"/>
            <p:cNvSpPr txBox="1">
              <a:spLocks noChangeArrowheads="1"/>
            </p:cNvSpPr>
            <p:nvPr/>
          </p:nvSpPr>
          <p:spPr bwMode="auto">
            <a:xfrm>
              <a:off x="6320044" y="3875182"/>
              <a:ext cx="1171161" cy="281442"/>
            </a:xfrm>
            <a:prstGeom prst="rect">
              <a:avLst/>
            </a:prstGeom>
            <a:noFill/>
            <a:ln w="9525">
              <a:noFill/>
              <a:miter lim="800000"/>
              <a:headEnd/>
              <a:tailEnd/>
            </a:ln>
          </p:spPr>
          <p:txBody>
            <a:bodyPr wrap="square" lIns="0" tIns="0" rIns="0" bIns="0">
              <a:spAutoFit/>
            </a:bodyPr>
            <a:lstStyle/>
            <a:p>
              <a:pPr>
                <a:lnSpc>
                  <a:spcPts val="1400"/>
                </a:lnSpc>
              </a:pPr>
              <a:r>
                <a:rPr lang="en-US" sz="1400" b="1" dirty="0">
                  <a:solidFill>
                    <a:schemeClr val="bg1"/>
                  </a:solidFill>
                </a:rPr>
                <a:t>20 During 2000 - 2021</a:t>
              </a:r>
            </a:p>
          </p:txBody>
        </p:sp>
        <p:sp>
          <p:nvSpPr>
            <p:cNvPr id="17" name="TextBox 19"/>
            <p:cNvSpPr txBox="1">
              <a:spLocks noChangeArrowheads="1"/>
            </p:cNvSpPr>
            <p:nvPr/>
          </p:nvSpPr>
          <p:spPr bwMode="auto">
            <a:xfrm>
              <a:off x="6255547" y="3582718"/>
              <a:ext cx="2206529" cy="312073"/>
            </a:xfrm>
            <a:prstGeom prst="rect">
              <a:avLst/>
            </a:prstGeom>
            <a:noFill/>
            <a:ln w="9525">
              <a:noFill/>
              <a:miter lim="800000"/>
              <a:headEnd/>
              <a:tailEnd/>
            </a:ln>
          </p:spPr>
          <p:txBody>
            <a:bodyPr wrap="square" lIns="0" tIns="0" rIns="0" bIns="0">
              <a:spAutoFit/>
            </a:bodyPr>
            <a:lstStyle/>
            <a:p>
              <a:pPr>
                <a:lnSpc>
                  <a:spcPts val="2400"/>
                </a:lnSpc>
              </a:pPr>
              <a:r>
                <a:rPr lang="en-US" b="1" dirty="0">
                  <a:solidFill>
                    <a:srgbClr val="FFFF00"/>
                  </a:solidFill>
                </a:rPr>
                <a:t>GRAD STUDENTS</a:t>
              </a:r>
              <a:r>
                <a:rPr lang="en-US" b="1" dirty="0">
                  <a:solidFill>
                    <a:schemeClr val="bg1"/>
                  </a:solidFill>
                </a:rPr>
                <a:t>:</a:t>
              </a:r>
            </a:p>
          </p:txBody>
        </p:sp>
      </p:grpSp>
      <p:sp>
        <p:nvSpPr>
          <p:cNvPr id="4" name="Rectangle 3">
            <a:extLst>
              <a:ext uri="{FF2B5EF4-FFF2-40B4-BE49-F238E27FC236}">
                <a16:creationId xmlns:a16="http://schemas.microsoft.com/office/drawing/2014/main" id="{16ACA341-9B5C-42CE-B229-1EC89C536CB6}"/>
              </a:ext>
            </a:extLst>
          </p:cNvPr>
          <p:cNvSpPr/>
          <p:nvPr/>
        </p:nvSpPr>
        <p:spPr>
          <a:xfrm>
            <a:off x="457200" y="381000"/>
            <a:ext cx="8382000" cy="19812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00"/>
              </a:solidFill>
            </a:endParaRPr>
          </a:p>
        </p:txBody>
      </p:sp>
      <p:sp>
        <p:nvSpPr>
          <p:cNvPr id="4099" name="Text Box 4"/>
          <p:cNvSpPr txBox="1">
            <a:spLocks noChangeArrowheads="1"/>
          </p:cNvSpPr>
          <p:nvPr/>
        </p:nvSpPr>
        <p:spPr bwMode="auto">
          <a:xfrm>
            <a:off x="457200" y="533400"/>
            <a:ext cx="8431731" cy="1869748"/>
          </a:xfrm>
          <a:prstGeom prst="rect">
            <a:avLst/>
          </a:prstGeom>
          <a:noFill/>
          <a:ln w="9525">
            <a:noFill/>
            <a:miter lim="800000"/>
            <a:headEnd/>
            <a:tailEnd/>
          </a:ln>
        </p:spPr>
        <p:txBody>
          <a:bodyPr wrap="square" lIns="81639" tIns="42452" rIns="81639" bIns="42452" anchor="ctr">
            <a:spAutoFit/>
          </a:bodyPr>
          <a:lstStyle/>
          <a:p>
            <a:pPr algn="ctr">
              <a:lnSpc>
                <a:spcPts val="3400"/>
              </a:lnSpc>
              <a:spcBef>
                <a:spcPts val="600"/>
              </a:spcBef>
            </a:pPr>
            <a:r>
              <a:rPr lang="en-US" sz="4400" b="1" i="1" dirty="0">
                <a:solidFill>
                  <a:srgbClr val="0000FF"/>
                </a:solidFill>
              </a:rPr>
              <a:t>Creative Functionalized Bricks with Embedded Intelligence (FBEI) For Research-Oriented Provocative STEM and Workforce Learning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1143000" y="81079"/>
            <a:ext cx="6781800" cy="515403"/>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FBEI Technology</a:t>
            </a:r>
            <a:endParaRPr lang="en-US" sz="3000" dirty="0">
              <a:solidFill>
                <a:srgbClr val="0000FF"/>
              </a:solidFill>
            </a:endParaRPr>
          </a:p>
        </p:txBody>
      </p:sp>
      <p:pic>
        <p:nvPicPr>
          <p:cNvPr id="12" name="Picture 11"/>
          <p:cNvPicPr>
            <a:picLocks noChangeAspect="1"/>
          </p:cNvPicPr>
          <p:nvPr/>
        </p:nvPicPr>
        <p:blipFill rotWithShape="1">
          <a:blip r:embed="rId2"/>
          <a:srcRect l="17917" t="21110" r="37917" b="18889"/>
          <a:stretch/>
        </p:blipFill>
        <p:spPr>
          <a:xfrm>
            <a:off x="381000" y="533400"/>
            <a:ext cx="8077200" cy="6172200"/>
          </a:xfrm>
          <a:prstGeom prst="rect">
            <a:avLst/>
          </a:prstGeom>
        </p:spPr>
      </p:pic>
    </p:spTree>
    <p:extLst>
      <p:ext uri="{BB962C8B-B14F-4D97-AF65-F5344CB8AC3E}">
        <p14:creationId xmlns:p14="http://schemas.microsoft.com/office/powerpoint/2010/main" val="2908006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9">
            <a:extLst>
              <a:ext uri="{FF2B5EF4-FFF2-40B4-BE49-F238E27FC236}">
                <a16:creationId xmlns:a16="http://schemas.microsoft.com/office/drawing/2014/main" id="{AC95E7DD-C42A-4934-B608-DD3B19FD205B}"/>
              </a:ext>
            </a:extLst>
          </p:cNvPr>
          <p:cNvSpPr txBox="1">
            <a:spLocks noChangeArrowheads="1"/>
          </p:cNvSpPr>
          <p:nvPr/>
        </p:nvSpPr>
        <p:spPr bwMode="auto">
          <a:xfrm>
            <a:off x="685800" y="228600"/>
            <a:ext cx="6629400" cy="1556708"/>
          </a:xfrm>
          <a:prstGeom prst="rect">
            <a:avLst/>
          </a:prstGeom>
          <a:noFill/>
          <a:ln w="9525">
            <a:noFill/>
            <a:miter lim="800000"/>
            <a:headEnd/>
            <a:tailEnd/>
          </a:ln>
        </p:spPr>
        <p:txBody>
          <a:bodyPr wrap="square" lIns="0" tIns="0" rIns="0" bIns="0">
            <a:spAutoFit/>
          </a:bodyPr>
          <a:lstStyle/>
          <a:p>
            <a:pPr>
              <a:lnSpc>
                <a:spcPts val="2400"/>
              </a:lnSpc>
            </a:pPr>
            <a:r>
              <a:rPr lang="en-US" sz="2800" b="1" i="1" dirty="0">
                <a:solidFill>
                  <a:srgbClr val="FF0000"/>
                </a:solidFill>
              </a:rPr>
              <a:t>Outline:</a:t>
            </a:r>
          </a:p>
          <a:p>
            <a:pPr marL="460375" indent="-228600">
              <a:lnSpc>
                <a:spcPts val="2400"/>
              </a:lnSpc>
              <a:buFontTx/>
              <a:buChar char="-"/>
            </a:pPr>
            <a:r>
              <a:rPr lang="en-US" sz="2800" b="1" dirty="0">
                <a:solidFill>
                  <a:srgbClr val="0000FF"/>
                </a:solidFill>
              </a:rPr>
              <a:t>Pre-birth Learning</a:t>
            </a:r>
          </a:p>
          <a:p>
            <a:pPr marL="460375" indent="-228600">
              <a:lnSpc>
                <a:spcPts val="2400"/>
              </a:lnSpc>
              <a:buFontTx/>
              <a:buChar char="-"/>
            </a:pPr>
            <a:r>
              <a:rPr lang="en-US" sz="2800" b="1" dirty="0">
                <a:solidFill>
                  <a:srgbClr val="0000FF"/>
                </a:solidFill>
              </a:rPr>
              <a:t>Pre-K Learning</a:t>
            </a:r>
          </a:p>
          <a:p>
            <a:pPr marL="460375" indent="-228600">
              <a:lnSpc>
                <a:spcPts val="2400"/>
              </a:lnSpc>
              <a:buFontTx/>
              <a:buChar char="-"/>
            </a:pPr>
            <a:r>
              <a:rPr lang="en-US" sz="2800" b="1" dirty="0">
                <a:solidFill>
                  <a:srgbClr val="0000FF"/>
                </a:solidFill>
              </a:rPr>
              <a:t>K-12 Learning</a:t>
            </a:r>
          </a:p>
          <a:p>
            <a:pPr marL="460375" indent="-228600">
              <a:lnSpc>
                <a:spcPts val="2400"/>
              </a:lnSpc>
              <a:buFontTx/>
              <a:buChar char="-"/>
            </a:pPr>
            <a:r>
              <a:rPr lang="en-US" sz="2800" b="1" dirty="0">
                <a:solidFill>
                  <a:srgbClr val="0000FF"/>
                </a:solidFill>
              </a:rPr>
              <a:t>Research-Oriented STEM Learning</a:t>
            </a:r>
          </a:p>
        </p:txBody>
      </p:sp>
      <p:grpSp>
        <p:nvGrpSpPr>
          <p:cNvPr id="6" name="Group 5">
            <a:extLst>
              <a:ext uri="{FF2B5EF4-FFF2-40B4-BE49-F238E27FC236}">
                <a16:creationId xmlns:a16="http://schemas.microsoft.com/office/drawing/2014/main" id="{1FA907AC-D9D4-4875-864F-C0BB76CC37D7}"/>
              </a:ext>
            </a:extLst>
          </p:cNvPr>
          <p:cNvGrpSpPr/>
          <p:nvPr/>
        </p:nvGrpSpPr>
        <p:grpSpPr>
          <a:xfrm>
            <a:off x="152400" y="2133600"/>
            <a:ext cx="8839200" cy="4484756"/>
            <a:chOff x="152400" y="2133600"/>
            <a:chExt cx="8839200" cy="4484756"/>
          </a:xfrm>
        </p:grpSpPr>
        <p:sp>
          <p:nvSpPr>
            <p:cNvPr id="4" name="TextBox 19">
              <a:extLst>
                <a:ext uri="{FF2B5EF4-FFF2-40B4-BE49-F238E27FC236}">
                  <a16:creationId xmlns:a16="http://schemas.microsoft.com/office/drawing/2014/main" id="{49BE625E-EDA8-42F4-8A32-11F795E23580}"/>
                </a:ext>
              </a:extLst>
            </p:cNvPr>
            <p:cNvSpPr txBox="1">
              <a:spLocks noChangeArrowheads="1"/>
            </p:cNvSpPr>
            <p:nvPr/>
          </p:nvSpPr>
          <p:spPr bwMode="auto">
            <a:xfrm>
              <a:off x="228600" y="2743200"/>
              <a:ext cx="8763000" cy="1248932"/>
            </a:xfrm>
            <a:prstGeom prst="rect">
              <a:avLst/>
            </a:prstGeom>
            <a:noFill/>
            <a:ln w="9525">
              <a:noFill/>
              <a:miter lim="800000"/>
              <a:headEnd/>
              <a:tailEnd/>
            </a:ln>
          </p:spPr>
          <p:txBody>
            <a:bodyPr wrap="square" lIns="0" tIns="0" rIns="0" bIns="0">
              <a:spAutoFit/>
            </a:bodyPr>
            <a:lstStyle/>
            <a:p>
              <a:pPr marL="457200" indent="-457200">
                <a:lnSpc>
                  <a:spcPts val="2400"/>
                </a:lnSpc>
                <a:buFont typeface="Arial" panose="020B0604020202020204" pitchFamily="34" charset="0"/>
                <a:buChar char="•"/>
              </a:pPr>
              <a:r>
                <a:rPr lang="en-US" sz="2800" b="1" dirty="0">
                  <a:solidFill>
                    <a:srgbClr val="00CC00"/>
                  </a:solidFill>
                </a:rPr>
                <a:t>Is female fetal brain more active than male fetal brain?</a:t>
              </a:r>
            </a:p>
            <a:p>
              <a:pPr marL="457200" indent="-457200">
                <a:lnSpc>
                  <a:spcPts val="2400"/>
                </a:lnSpc>
                <a:buFont typeface="Arial" panose="020B0604020202020204" pitchFamily="34" charset="0"/>
                <a:buChar char="•"/>
              </a:pPr>
              <a:r>
                <a:rPr lang="en-US" sz="2800" b="1" dirty="0">
                  <a:solidFill>
                    <a:srgbClr val="00CC00"/>
                  </a:solidFill>
                </a:rPr>
                <a:t>Sounds, internal &amp; external, are dominant in pre-birth.</a:t>
              </a:r>
            </a:p>
            <a:p>
              <a:pPr marL="457200" indent="-457200">
                <a:lnSpc>
                  <a:spcPts val="2400"/>
                </a:lnSpc>
                <a:buFont typeface="Arial" panose="020B0604020202020204" pitchFamily="34" charset="0"/>
                <a:buChar char="•"/>
              </a:pPr>
              <a:r>
                <a:rPr lang="en-US" sz="2800" b="1" dirty="0">
                  <a:solidFill>
                    <a:srgbClr val="00CC00"/>
                  </a:solidFill>
                </a:rPr>
                <a:t>Are post birth migraine headaches related to pre-birth sounds/noises? .  .  . </a:t>
              </a:r>
              <a:r>
                <a:rPr lang="en-US" b="1" dirty="0" err="1">
                  <a:solidFill>
                    <a:srgbClr val="0000FF"/>
                  </a:solidFill>
                </a:rPr>
                <a:t>Lautarescu</a:t>
              </a:r>
              <a:r>
                <a:rPr lang="en-US" b="1" dirty="0">
                  <a:solidFill>
                    <a:srgbClr val="0000FF"/>
                  </a:solidFill>
                </a:rPr>
                <a:t>, et al., 2020</a:t>
              </a:r>
            </a:p>
          </p:txBody>
        </p:sp>
        <p:sp>
          <p:nvSpPr>
            <p:cNvPr id="5" name="TextBox 4">
              <a:extLst>
                <a:ext uri="{FF2B5EF4-FFF2-40B4-BE49-F238E27FC236}">
                  <a16:creationId xmlns:a16="http://schemas.microsoft.com/office/drawing/2014/main" id="{39EFF83B-3B09-4BE0-839A-5E673A72501B}"/>
                </a:ext>
              </a:extLst>
            </p:cNvPr>
            <p:cNvSpPr txBox="1"/>
            <p:nvPr/>
          </p:nvSpPr>
          <p:spPr>
            <a:xfrm>
              <a:off x="152400" y="4267200"/>
              <a:ext cx="8763000" cy="2351156"/>
            </a:xfrm>
            <a:prstGeom prst="rect">
              <a:avLst/>
            </a:prstGeom>
            <a:noFill/>
          </p:spPr>
          <p:txBody>
            <a:bodyPr wrap="square">
              <a:spAutoFit/>
            </a:bodyPr>
            <a:lstStyle/>
            <a:p>
              <a:pPr marL="285750" indent="-285750">
                <a:lnSpc>
                  <a:spcPts val="2500"/>
                </a:lnSpc>
                <a:buFont typeface="Arial" panose="020B0604020202020204" pitchFamily="34" charset="0"/>
                <a:buChar char="•"/>
              </a:pPr>
              <a:r>
                <a:rPr lang="en-US" sz="2800" b="1" dirty="0">
                  <a:solidFill>
                    <a:srgbClr val="00CC00"/>
                  </a:solidFill>
                </a:rPr>
                <a:t>Prenatal stress &amp; neurodevelopmental disorders.</a:t>
              </a:r>
            </a:p>
            <a:p>
              <a:pPr marL="285750" indent="-285750">
                <a:lnSpc>
                  <a:spcPts val="2500"/>
                </a:lnSpc>
                <a:buFont typeface="Arial" panose="020B0604020202020204" pitchFamily="34" charset="0"/>
                <a:buChar char="•"/>
              </a:pPr>
              <a:r>
                <a:rPr lang="en-US" sz="2800" b="1" dirty="0">
                  <a:solidFill>
                    <a:srgbClr val="00CC00"/>
                  </a:solidFill>
                </a:rPr>
                <a:t>Do different stress types lead to different effects? </a:t>
              </a:r>
            </a:p>
            <a:p>
              <a:pPr marL="285750" indent="-285750">
                <a:lnSpc>
                  <a:spcPts val="2500"/>
                </a:lnSpc>
                <a:buFont typeface="Arial" panose="020B0604020202020204" pitchFamily="34" charset="0"/>
                <a:buChar char="•"/>
              </a:pPr>
              <a:r>
                <a:rPr lang="en-US" sz="2800" b="1" dirty="0">
                  <a:solidFill>
                    <a:srgbClr val="00CC00"/>
                  </a:solidFill>
                </a:rPr>
                <a:t>Are boys and girls affected differently? </a:t>
              </a:r>
            </a:p>
            <a:p>
              <a:pPr marL="285750" indent="-285750">
                <a:lnSpc>
                  <a:spcPts val="2500"/>
                </a:lnSpc>
                <a:buFont typeface="Arial" panose="020B0604020202020204" pitchFamily="34" charset="0"/>
                <a:buChar char="•"/>
              </a:pPr>
              <a:r>
                <a:rPr lang="en-US" sz="2800" b="1" dirty="0">
                  <a:solidFill>
                    <a:srgbClr val="00CC00"/>
                  </a:solidFill>
                </a:rPr>
                <a:t>How prenatal effects on brain be altered postnatally?  </a:t>
              </a:r>
            </a:p>
            <a:p>
              <a:pPr marL="285750" indent="-285750">
                <a:lnSpc>
                  <a:spcPts val="2500"/>
                </a:lnSpc>
                <a:buFont typeface="Arial" panose="020B0604020202020204" pitchFamily="34" charset="0"/>
                <a:buChar char="•"/>
              </a:pPr>
              <a:r>
                <a:rPr lang="en-US" sz="2800" b="1" dirty="0">
                  <a:solidFill>
                    <a:srgbClr val="00CC00"/>
                  </a:solidFill>
                </a:rPr>
                <a:t>Borderline personality?</a:t>
              </a:r>
            </a:p>
            <a:p>
              <a:pPr marL="285750" indent="-285750">
                <a:lnSpc>
                  <a:spcPts val="2500"/>
                </a:lnSpc>
                <a:buFont typeface="Arial" panose="020B0604020202020204" pitchFamily="34" charset="0"/>
                <a:buChar char="•"/>
              </a:pPr>
              <a:r>
                <a:rPr lang="en-US" sz="2800" b="1" dirty="0">
                  <a:solidFill>
                    <a:srgbClr val="00CC00"/>
                  </a:solidFill>
                </a:rPr>
                <a:t>Role of prenatal factors &amp; gut microbiome in amygdala-PFC (</a:t>
              </a:r>
              <a:r>
                <a:rPr lang="en-US" sz="2800" b="1" dirty="0" err="1">
                  <a:solidFill>
                    <a:srgbClr val="00CC00"/>
                  </a:solidFill>
                </a:rPr>
                <a:t>PreFrontal</a:t>
              </a:r>
              <a:r>
                <a:rPr lang="en-US" sz="2800" b="1" dirty="0">
                  <a:solidFill>
                    <a:srgbClr val="00CC00"/>
                  </a:solidFill>
                </a:rPr>
                <a:t> Cortex) interactions?   .  . </a:t>
              </a:r>
              <a:r>
                <a:rPr lang="en-US" b="1" dirty="0">
                  <a:solidFill>
                    <a:srgbClr val="0000FF"/>
                  </a:solidFill>
                </a:rPr>
                <a:t>G. Anderson, 2020</a:t>
              </a:r>
              <a:endParaRPr lang="en-US" sz="2800" b="1" dirty="0">
                <a:solidFill>
                  <a:srgbClr val="00CC00"/>
                </a:solidFill>
              </a:endParaRPr>
            </a:p>
          </p:txBody>
        </p:sp>
        <p:sp>
          <p:nvSpPr>
            <p:cNvPr id="7" name="TextBox 6">
              <a:extLst>
                <a:ext uri="{FF2B5EF4-FFF2-40B4-BE49-F238E27FC236}">
                  <a16:creationId xmlns:a16="http://schemas.microsoft.com/office/drawing/2014/main" id="{81696F42-A34A-4D7E-9272-575E60D690D4}"/>
                </a:ext>
              </a:extLst>
            </p:cNvPr>
            <p:cNvSpPr txBox="1"/>
            <p:nvPr/>
          </p:nvSpPr>
          <p:spPr>
            <a:xfrm>
              <a:off x="228600" y="2133600"/>
              <a:ext cx="3200400" cy="417935"/>
            </a:xfrm>
            <a:prstGeom prst="rect">
              <a:avLst/>
            </a:prstGeom>
            <a:noFill/>
          </p:spPr>
          <p:txBody>
            <a:bodyPr wrap="square">
              <a:spAutoFit/>
            </a:bodyPr>
            <a:lstStyle/>
            <a:p>
              <a:pPr>
                <a:lnSpc>
                  <a:spcPts val="2400"/>
                </a:lnSpc>
              </a:pPr>
              <a:r>
                <a:rPr lang="en-US" sz="2800" b="1" i="1" dirty="0">
                  <a:solidFill>
                    <a:srgbClr val="FF0000"/>
                  </a:solidFill>
                </a:rPr>
                <a:t>Pre-birth Learning:</a:t>
              </a:r>
            </a:p>
          </p:txBody>
        </p:sp>
      </p:grpSp>
    </p:spTree>
    <p:extLst>
      <p:ext uri="{BB962C8B-B14F-4D97-AF65-F5344CB8AC3E}">
        <p14:creationId xmlns:p14="http://schemas.microsoft.com/office/powerpoint/2010/main" val="189264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76EB850-950F-4A83-84C5-0190DF603465}"/>
              </a:ext>
            </a:extLst>
          </p:cNvPr>
          <p:cNvGrpSpPr/>
          <p:nvPr/>
        </p:nvGrpSpPr>
        <p:grpSpPr>
          <a:xfrm>
            <a:off x="304800" y="457200"/>
            <a:ext cx="8077200" cy="5093732"/>
            <a:chOff x="228600" y="381000"/>
            <a:chExt cx="8077200" cy="5093732"/>
          </a:xfrm>
        </p:grpSpPr>
        <p:grpSp>
          <p:nvGrpSpPr>
            <p:cNvPr id="5" name="Group 4">
              <a:extLst>
                <a:ext uri="{FF2B5EF4-FFF2-40B4-BE49-F238E27FC236}">
                  <a16:creationId xmlns:a16="http://schemas.microsoft.com/office/drawing/2014/main" id="{CB538B92-AB81-45D7-8DEF-A8854A146D2F}"/>
                </a:ext>
              </a:extLst>
            </p:cNvPr>
            <p:cNvGrpSpPr/>
            <p:nvPr/>
          </p:nvGrpSpPr>
          <p:grpSpPr>
            <a:xfrm>
              <a:off x="228600" y="1600200"/>
              <a:ext cx="3581400" cy="3264932"/>
              <a:chOff x="76200" y="152400"/>
              <a:chExt cx="3581400" cy="3264932"/>
            </a:xfrm>
          </p:grpSpPr>
          <p:pic>
            <p:nvPicPr>
              <p:cNvPr id="2" name="Picture 1">
                <a:extLst>
                  <a:ext uri="{FF2B5EF4-FFF2-40B4-BE49-F238E27FC236}">
                    <a16:creationId xmlns:a16="http://schemas.microsoft.com/office/drawing/2014/main" id="{43C3136C-1E5E-4748-9364-B0BE5369220B}"/>
                  </a:ext>
                </a:extLst>
              </p:cNvPr>
              <p:cNvPicPr>
                <a:picLocks noChangeAspect="1"/>
              </p:cNvPicPr>
              <p:nvPr/>
            </p:nvPicPr>
            <p:blipFill rotWithShape="1">
              <a:blip r:embed="rId2"/>
              <a:srcRect l="16442" t="20363" r="53229" b="27253"/>
              <a:stretch/>
            </p:blipFill>
            <p:spPr>
              <a:xfrm>
                <a:off x="228600" y="152400"/>
                <a:ext cx="3181548" cy="2743200"/>
              </a:xfrm>
              <a:prstGeom prst="rect">
                <a:avLst/>
              </a:prstGeom>
            </p:spPr>
          </p:pic>
          <p:sp>
            <p:nvSpPr>
              <p:cNvPr id="6" name="TextBox 5">
                <a:extLst>
                  <a:ext uri="{FF2B5EF4-FFF2-40B4-BE49-F238E27FC236}">
                    <a16:creationId xmlns:a16="http://schemas.microsoft.com/office/drawing/2014/main" id="{63043F01-2BE9-4EF5-808D-86BBEAB99FC9}"/>
                  </a:ext>
                </a:extLst>
              </p:cNvPr>
              <p:cNvSpPr txBox="1"/>
              <p:nvPr/>
            </p:nvSpPr>
            <p:spPr>
              <a:xfrm>
                <a:off x="76200" y="3048000"/>
                <a:ext cx="3581400" cy="369332"/>
              </a:xfrm>
              <a:prstGeom prst="rect">
                <a:avLst/>
              </a:prstGeom>
              <a:noFill/>
            </p:spPr>
            <p:txBody>
              <a:bodyPr wrap="square">
                <a:spAutoFit/>
              </a:bodyPr>
              <a:lstStyle/>
              <a:p>
                <a:r>
                  <a:rPr lang="en-US" b="0" i="0" dirty="0">
                    <a:solidFill>
                      <a:srgbClr val="202124"/>
                    </a:solidFill>
                    <a:effectLst/>
                    <a:latin typeface="Roboto"/>
                  </a:rPr>
                  <a:t>Magnetoencephalography (</a:t>
                </a:r>
                <a:r>
                  <a:rPr lang="en-US" b="1" i="0" dirty="0">
                    <a:solidFill>
                      <a:srgbClr val="202124"/>
                    </a:solidFill>
                    <a:effectLst/>
                    <a:latin typeface="Roboto"/>
                  </a:rPr>
                  <a:t>MEG</a:t>
                </a:r>
                <a:r>
                  <a:rPr lang="en-US" b="0" i="0" dirty="0">
                    <a:solidFill>
                      <a:srgbClr val="202124"/>
                    </a:solidFill>
                    <a:effectLst/>
                    <a:latin typeface="Roboto"/>
                  </a:rPr>
                  <a:t>)</a:t>
                </a:r>
                <a:endParaRPr lang="en-US" dirty="0"/>
              </a:p>
            </p:txBody>
          </p:sp>
        </p:grpSp>
        <p:grpSp>
          <p:nvGrpSpPr>
            <p:cNvPr id="8" name="Group 7">
              <a:extLst>
                <a:ext uri="{FF2B5EF4-FFF2-40B4-BE49-F238E27FC236}">
                  <a16:creationId xmlns:a16="http://schemas.microsoft.com/office/drawing/2014/main" id="{034E2247-0CA3-44BC-9865-39F376E76127}"/>
                </a:ext>
              </a:extLst>
            </p:cNvPr>
            <p:cNvGrpSpPr/>
            <p:nvPr/>
          </p:nvGrpSpPr>
          <p:grpSpPr>
            <a:xfrm>
              <a:off x="4724400" y="1828799"/>
              <a:ext cx="3581400" cy="3645933"/>
              <a:chOff x="4876800" y="2133599"/>
              <a:chExt cx="3581400" cy="3645933"/>
            </a:xfrm>
          </p:grpSpPr>
          <p:pic>
            <p:nvPicPr>
              <p:cNvPr id="3" name="Picture 2">
                <a:extLst>
                  <a:ext uri="{FF2B5EF4-FFF2-40B4-BE49-F238E27FC236}">
                    <a16:creationId xmlns:a16="http://schemas.microsoft.com/office/drawing/2014/main" id="{329324DE-F491-411D-9799-3F4197AC969B}"/>
                  </a:ext>
                </a:extLst>
              </p:cNvPr>
              <p:cNvPicPr>
                <a:picLocks noChangeAspect="1"/>
              </p:cNvPicPr>
              <p:nvPr/>
            </p:nvPicPr>
            <p:blipFill rotWithShape="1">
              <a:blip r:embed="rId3"/>
              <a:srcRect l="31703" t="7602" r="6997"/>
              <a:stretch/>
            </p:blipFill>
            <p:spPr>
              <a:xfrm>
                <a:off x="4953000" y="2133599"/>
                <a:ext cx="3200400" cy="3274459"/>
              </a:xfrm>
              <a:prstGeom prst="rect">
                <a:avLst/>
              </a:prstGeom>
            </p:spPr>
          </p:pic>
          <p:sp>
            <p:nvSpPr>
              <p:cNvPr id="7" name="TextBox 6">
                <a:extLst>
                  <a:ext uri="{FF2B5EF4-FFF2-40B4-BE49-F238E27FC236}">
                    <a16:creationId xmlns:a16="http://schemas.microsoft.com/office/drawing/2014/main" id="{DF502658-3726-4C57-B28D-2290FB6F7582}"/>
                  </a:ext>
                </a:extLst>
              </p:cNvPr>
              <p:cNvSpPr txBox="1"/>
              <p:nvPr/>
            </p:nvSpPr>
            <p:spPr>
              <a:xfrm>
                <a:off x="4876800" y="5410200"/>
                <a:ext cx="3581400" cy="369332"/>
              </a:xfrm>
              <a:prstGeom prst="rect">
                <a:avLst/>
              </a:prstGeom>
              <a:noFill/>
            </p:spPr>
            <p:txBody>
              <a:bodyPr wrap="square">
                <a:spAutoFit/>
              </a:bodyPr>
              <a:lstStyle/>
              <a:p>
                <a:r>
                  <a:rPr lang="en-US" b="0" i="0" dirty="0">
                    <a:solidFill>
                      <a:srgbClr val="202124"/>
                    </a:solidFill>
                    <a:effectLst/>
                    <a:latin typeface="Roboto"/>
                  </a:rPr>
                  <a:t>Electroencephalography (</a:t>
                </a:r>
                <a:r>
                  <a:rPr lang="en-US" b="1" dirty="0">
                    <a:solidFill>
                      <a:srgbClr val="202124"/>
                    </a:solidFill>
                    <a:latin typeface="Roboto"/>
                  </a:rPr>
                  <a:t>E</a:t>
                </a:r>
                <a:r>
                  <a:rPr lang="en-US" b="1" i="0" dirty="0">
                    <a:solidFill>
                      <a:srgbClr val="202124"/>
                    </a:solidFill>
                    <a:effectLst/>
                    <a:latin typeface="Roboto"/>
                  </a:rPr>
                  <a:t>EG</a:t>
                </a:r>
                <a:r>
                  <a:rPr lang="en-US" b="0" i="0" dirty="0">
                    <a:solidFill>
                      <a:srgbClr val="202124"/>
                    </a:solidFill>
                    <a:effectLst/>
                    <a:latin typeface="Roboto"/>
                  </a:rPr>
                  <a:t>)</a:t>
                </a:r>
                <a:endParaRPr lang="en-US" dirty="0"/>
              </a:p>
            </p:txBody>
          </p:sp>
        </p:grpSp>
        <p:sp>
          <p:nvSpPr>
            <p:cNvPr id="10" name="TextBox 9">
              <a:extLst>
                <a:ext uri="{FF2B5EF4-FFF2-40B4-BE49-F238E27FC236}">
                  <a16:creationId xmlns:a16="http://schemas.microsoft.com/office/drawing/2014/main" id="{EDD6AFC2-3A06-4D23-9FB6-4C3BC70E189A}"/>
                </a:ext>
              </a:extLst>
            </p:cNvPr>
            <p:cNvSpPr txBox="1"/>
            <p:nvPr/>
          </p:nvSpPr>
          <p:spPr>
            <a:xfrm>
              <a:off x="2438400" y="381000"/>
              <a:ext cx="3200400" cy="417935"/>
            </a:xfrm>
            <a:prstGeom prst="rect">
              <a:avLst/>
            </a:prstGeom>
            <a:noFill/>
          </p:spPr>
          <p:txBody>
            <a:bodyPr wrap="square">
              <a:spAutoFit/>
            </a:bodyPr>
            <a:lstStyle/>
            <a:p>
              <a:pPr>
                <a:lnSpc>
                  <a:spcPts val="2400"/>
                </a:lnSpc>
              </a:pPr>
              <a:r>
                <a:rPr lang="en-US" sz="2800" b="1" i="1" dirty="0">
                  <a:solidFill>
                    <a:srgbClr val="FF0000"/>
                  </a:solidFill>
                </a:rPr>
                <a:t>MEG and EEG:</a:t>
              </a:r>
            </a:p>
          </p:txBody>
        </p:sp>
      </p:grpSp>
      <p:sp>
        <p:nvSpPr>
          <p:cNvPr id="13" name="TextBox 12">
            <a:extLst>
              <a:ext uri="{FF2B5EF4-FFF2-40B4-BE49-F238E27FC236}">
                <a16:creationId xmlns:a16="http://schemas.microsoft.com/office/drawing/2014/main" id="{DD0A72CB-3A52-4155-82F3-3CAEEDCC50A9}"/>
              </a:ext>
            </a:extLst>
          </p:cNvPr>
          <p:cNvSpPr txBox="1"/>
          <p:nvPr/>
        </p:nvSpPr>
        <p:spPr>
          <a:xfrm>
            <a:off x="381000" y="1066800"/>
            <a:ext cx="2895600" cy="369332"/>
          </a:xfrm>
          <a:prstGeom prst="rect">
            <a:avLst/>
          </a:prstGeom>
          <a:noFill/>
        </p:spPr>
        <p:txBody>
          <a:bodyPr wrap="square">
            <a:spAutoFit/>
          </a:bodyPr>
          <a:lstStyle/>
          <a:p>
            <a:r>
              <a:rPr lang="en-US" sz="1800" b="1" i="1" dirty="0">
                <a:solidFill>
                  <a:srgbClr val="FF0000"/>
                </a:solidFill>
              </a:rPr>
              <a:t>Pre-birth Monitoring: MEG</a:t>
            </a:r>
            <a:endParaRPr lang="en-US" dirty="0"/>
          </a:p>
        </p:txBody>
      </p:sp>
      <p:sp>
        <p:nvSpPr>
          <p:cNvPr id="14" name="TextBox 13">
            <a:extLst>
              <a:ext uri="{FF2B5EF4-FFF2-40B4-BE49-F238E27FC236}">
                <a16:creationId xmlns:a16="http://schemas.microsoft.com/office/drawing/2014/main" id="{EEC52EC0-B7B4-42CA-BEBA-269CEEDEF3B0}"/>
              </a:ext>
            </a:extLst>
          </p:cNvPr>
          <p:cNvSpPr txBox="1"/>
          <p:nvPr/>
        </p:nvSpPr>
        <p:spPr>
          <a:xfrm>
            <a:off x="4724400" y="1447800"/>
            <a:ext cx="2895600" cy="369332"/>
          </a:xfrm>
          <a:prstGeom prst="rect">
            <a:avLst/>
          </a:prstGeom>
          <a:noFill/>
        </p:spPr>
        <p:txBody>
          <a:bodyPr wrap="square">
            <a:spAutoFit/>
          </a:bodyPr>
          <a:lstStyle/>
          <a:p>
            <a:r>
              <a:rPr lang="en-US" sz="1800" b="1" i="1" dirty="0">
                <a:solidFill>
                  <a:srgbClr val="FF0000"/>
                </a:solidFill>
              </a:rPr>
              <a:t>Post-birth Monitoring: EEG</a:t>
            </a:r>
            <a:endParaRPr lang="en-US" dirty="0"/>
          </a:p>
        </p:txBody>
      </p:sp>
    </p:spTree>
    <p:extLst>
      <p:ext uri="{BB962C8B-B14F-4D97-AF65-F5344CB8AC3E}">
        <p14:creationId xmlns:p14="http://schemas.microsoft.com/office/powerpoint/2010/main" val="3516206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AEC7579-3FC6-4B07-BD10-442BF302E901}"/>
              </a:ext>
            </a:extLst>
          </p:cNvPr>
          <p:cNvGrpSpPr/>
          <p:nvPr/>
        </p:nvGrpSpPr>
        <p:grpSpPr>
          <a:xfrm>
            <a:off x="76200" y="0"/>
            <a:ext cx="8915400" cy="2689324"/>
            <a:chOff x="76200" y="76200"/>
            <a:chExt cx="8915400" cy="2689324"/>
          </a:xfrm>
        </p:grpSpPr>
        <p:sp>
          <p:nvSpPr>
            <p:cNvPr id="3" name="TextBox 2">
              <a:extLst>
                <a:ext uri="{FF2B5EF4-FFF2-40B4-BE49-F238E27FC236}">
                  <a16:creationId xmlns:a16="http://schemas.microsoft.com/office/drawing/2014/main" id="{327856E5-A0AC-4609-B282-B34546D9DC02}"/>
                </a:ext>
              </a:extLst>
            </p:cNvPr>
            <p:cNvSpPr txBox="1"/>
            <p:nvPr/>
          </p:nvSpPr>
          <p:spPr>
            <a:xfrm>
              <a:off x="76200" y="457200"/>
              <a:ext cx="8763000" cy="2308324"/>
            </a:xfrm>
            <a:prstGeom prst="rect">
              <a:avLst/>
            </a:prstGeom>
            <a:noFill/>
          </p:spPr>
          <p:txBody>
            <a:bodyPr wrap="square">
              <a:spAutoFit/>
            </a:bodyPr>
            <a:lstStyle/>
            <a:p>
              <a:pPr marL="285750" indent="-285750">
                <a:buFont typeface="Arial" panose="020B0604020202020204" pitchFamily="34" charset="0"/>
                <a:buChar char="•"/>
              </a:pPr>
              <a:r>
                <a:rPr lang="en-US" dirty="0">
                  <a:solidFill>
                    <a:srgbClr val="333333"/>
                  </a:solidFill>
                  <a:latin typeface="Georgia" panose="02040502050405020303" pitchFamily="18" charset="0"/>
                </a:rPr>
                <a:t>P</a:t>
              </a:r>
              <a:r>
                <a:rPr lang="en-US" b="0" i="0" dirty="0">
                  <a:solidFill>
                    <a:srgbClr val="333333"/>
                  </a:solidFill>
                  <a:effectLst/>
                  <a:latin typeface="Georgia" panose="02040502050405020303" pitchFamily="18" charset="0"/>
                </a:rPr>
                <a:t>ast 40 years have established that the maternal voice is a prominent feature of the prenatal environment, that the fetus responds to it, and that </a:t>
              </a:r>
              <a:r>
                <a:rPr lang="en-US" b="1" i="0" dirty="0">
                  <a:solidFill>
                    <a:srgbClr val="00CC00"/>
                  </a:solidFill>
                  <a:effectLst/>
                  <a:latin typeface="Georgia" panose="02040502050405020303" pitchFamily="18" charset="0"/>
                </a:rPr>
                <a:t>prenatal learning carries over into early postnatal life:</a:t>
              </a:r>
              <a:r>
                <a:rPr lang="en-US" b="0" i="0" dirty="0">
                  <a:solidFill>
                    <a:srgbClr val="333333"/>
                  </a:solidFill>
                  <a:effectLst/>
                  <a:latin typeface="Georgia" panose="02040502050405020303" pitchFamily="18" charset="0"/>
                </a:rPr>
                <a:t> </a:t>
              </a:r>
            </a:p>
            <a:p>
              <a:pPr marL="285750" indent="-285750">
                <a:buFont typeface="Arial" panose="020B0604020202020204" pitchFamily="34" charset="0"/>
                <a:buChar char="•"/>
              </a:pPr>
              <a:r>
                <a:rPr lang="en-US" b="0" i="0" dirty="0">
                  <a:solidFill>
                    <a:srgbClr val="333333"/>
                  </a:solidFill>
                  <a:effectLst/>
                  <a:latin typeface="Georgia" panose="02040502050405020303" pitchFamily="18" charset="0"/>
                </a:rPr>
                <a:t>Conclusions are (1) fetal auditory experience with the mother’s voice begins </a:t>
              </a:r>
              <a:r>
                <a:rPr lang="en-US" b="1" i="0" dirty="0">
                  <a:solidFill>
                    <a:srgbClr val="00CC00"/>
                  </a:solidFill>
                  <a:effectLst/>
                  <a:latin typeface="Georgia" panose="02040502050405020303" pitchFamily="18" charset="0"/>
                </a:rPr>
                <a:t>around 24 weeks after conception</a:t>
              </a:r>
              <a:r>
                <a:rPr lang="en-US" b="0" i="0" dirty="0">
                  <a:solidFill>
                    <a:srgbClr val="333333"/>
                  </a:solidFill>
                  <a:effectLst/>
                  <a:latin typeface="Georgia" panose="02040502050405020303" pitchFamily="18" charset="0"/>
                </a:rPr>
                <a:t>, (2) the maternal voice is potentially a rich source of multimodal stimulation and information, and (3) for favorable postnatal development, the role that is played by very </a:t>
              </a:r>
              <a:r>
                <a:rPr lang="en-US" b="1" i="0" dirty="0">
                  <a:solidFill>
                    <a:srgbClr val="00CC00"/>
                  </a:solidFill>
                  <a:effectLst/>
                  <a:latin typeface="Georgia" panose="02040502050405020303" pitchFamily="18" charset="0"/>
                </a:rPr>
                <a:t>early exposure to the maternal voice is not yet understood</a:t>
              </a:r>
              <a:r>
                <a:rPr lang="en-US" b="0" i="0" dirty="0">
                  <a:solidFill>
                    <a:srgbClr val="333333"/>
                  </a:solidFill>
                  <a:effectLst/>
                  <a:latin typeface="Georgia" panose="02040502050405020303" pitchFamily="18" charset="0"/>
                </a:rPr>
                <a:t>.</a:t>
              </a:r>
              <a:endParaRPr lang="en-US" dirty="0"/>
            </a:p>
          </p:txBody>
        </p:sp>
        <p:sp>
          <p:nvSpPr>
            <p:cNvPr id="4" name="Rectangle 1">
              <a:extLst>
                <a:ext uri="{FF2B5EF4-FFF2-40B4-BE49-F238E27FC236}">
                  <a16:creationId xmlns:a16="http://schemas.microsoft.com/office/drawing/2014/main" id="{D58BCB0B-5911-476B-ADB5-AAD8FDC03C46}"/>
                </a:ext>
              </a:extLst>
            </p:cNvPr>
            <p:cNvSpPr>
              <a:spLocks noChangeArrowheads="1"/>
            </p:cNvSpPr>
            <p:nvPr/>
          </p:nvSpPr>
          <p:spPr bwMode="auto">
            <a:xfrm>
              <a:off x="228600" y="76200"/>
              <a:ext cx="8763000" cy="369332"/>
            </a:xfrm>
            <a:prstGeom prst="rect">
              <a:avLst/>
            </a:prstGeom>
            <a:solidFill>
              <a:srgbClr val="FCFC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0000"/>
                  </a:solidFill>
                  <a:effectLst/>
                  <a:latin typeface="Georgia" panose="02040502050405020303" pitchFamily="18" charset="0"/>
                </a:rPr>
                <a:t>Prenatal Experience with the Maternal Voice; </a:t>
              </a:r>
              <a:r>
                <a:rPr lang="en-US" altLang="en-US" dirty="0">
                  <a:solidFill>
                    <a:srgbClr val="333333"/>
                  </a:solidFill>
                  <a:latin typeface="Georgia" panose="02040502050405020303" pitchFamily="18" charset="0"/>
                </a:rPr>
                <a:t>C. Moon, </a:t>
              </a:r>
              <a:r>
                <a:rPr lang="en-US" altLang="en-US" dirty="0">
                  <a:solidFill>
                    <a:srgbClr val="0000FF"/>
                  </a:solidFill>
                  <a:latin typeface="Georgia" panose="02040502050405020303" pitchFamily="18" charset="0"/>
                </a:rPr>
                <a:t>2017</a:t>
              </a:r>
              <a:endParaRPr kumimoji="0" lang="en-US" altLang="en-US" sz="2000" b="0" i="0" u="none" strike="noStrike" cap="none" normalizeH="0" baseline="0" dirty="0">
                <a:ln>
                  <a:noFill/>
                </a:ln>
                <a:solidFill>
                  <a:srgbClr val="0000FF"/>
                </a:solidFill>
                <a:effectLst/>
                <a:latin typeface="Georgia" panose="02040502050405020303" pitchFamily="18" charset="0"/>
              </a:endParaRPr>
            </a:p>
          </p:txBody>
        </p:sp>
      </p:grpSp>
      <p:grpSp>
        <p:nvGrpSpPr>
          <p:cNvPr id="6" name="Group 5">
            <a:extLst>
              <a:ext uri="{FF2B5EF4-FFF2-40B4-BE49-F238E27FC236}">
                <a16:creationId xmlns:a16="http://schemas.microsoft.com/office/drawing/2014/main" id="{045A9F53-EAF7-4A25-9639-D582D7753DC0}"/>
              </a:ext>
            </a:extLst>
          </p:cNvPr>
          <p:cNvGrpSpPr/>
          <p:nvPr/>
        </p:nvGrpSpPr>
        <p:grpSpPr>
          <a:xfrm>
            <a:off x="36195" y="2816840"/>
            <a:ext cx="9067800" cy="4025920"/>
            <a:chOff x="76200" y="3048000"/>
            <a:chExt cx="9067800" cy="4025920"/>
          </a:xfrm>
        </p:grpSpPr>
        <p:sp>
          <p:nvSpPr>
            <p:cNvPr id="5" name="AutoShape 2" descr="Email author">
              <a:hlinkClick r:id="rId2" tooltip="mooncm@plu.edu"/>
              <a:extLst>
                <a:ext uri="{FF2B5EF4-FFF2-40B4-BE49-F238E27FC236}">
                  <a16:creationId xmlns:a16="http://schemas.microsoft.com/office/drawing/2014/main" id="{8D22C03D-8036-4518-A9D9-79EEB2DD8475}"/>
                </a:ext>
              </a:extLst>
            </p:cNvPr>
            <p:cNvSpPr>
              <a:spLocks noChangeAspect="1" noChangeArrowheads="1"/>
            </p:cNvSpPr>
            <p:nvPr/>
          </p:nvSpPr>
          <p:spPr bwMode="auto">
            <a:xfrm>
              <a:off x="1079500" y="5622925"/>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66FB0868-6716-4AD4-A977-9987286A9BFB}"/>
                </a:ext>
              </a:extLst>
            </p:cNvPr>
            <p:cNvSpPr txBox="1"/>
            <p:nvPr/>
          </p:nvSpPr>
          <p:spPr>
            <a:xfrm>
              <a:off x="76200" y="3657600"/>
              <a:ext cx="9067800" cy="3416320"/>
            </a:xfrm>
            <a:prstGeom prst="rect">
              <a:avLst/>
            </a:prstGeom>
            <a:noFill/>
          </p:spPr>
          <p:txBody>
            <a:bodyPr wrap="square">
              <a:spAutoFit/>
            </a:bodyPr>
            <a:lstStyle/>
            <a:p>
              <a:pPr marL="285750" indent="-285750">
                <a:buFont typeface="Arial" panose="020B0604020202020204" pitchFamily="34" charset="0"/>
                <a:buChar char="•"/>
              </a:pPr>
              <a:r>
                <a:rPr lang="en-US" dirty="0">
                  <a:solidFill>
                    <a:srgbClr val="333333"/>
                  </a:solidFill>
                  <a:latin typeface="Georgia" panose="02040502050405020303" pitchFamily="18" charset="0"/>
                </a:rPr>
                <a:t>U</a:t>
              </a:r>
              <a:r>
                <a:rPr lang="en-US" b="0" i="0" dirty="0">
                  <a:solidFill>
                    <a:srgbClr val="333333"/>
                  </a:solidFill>
                  <a:effectLst/>
                  <a:latin typeface="Georgia" panose="02040502050405020303" pitchFamily="18" charset="0"/>
                </a:rPr>
                <a:t>nborn is continuously (</a:t>
              </a:r>
              <a:r>
                <a:rPr lang="en-US" b="1" i="0" dirty="0">
                  <a:solidFill>
                    <a:srgbClr val="00CC00"/>
                  </a:solidFill>
                  <a:effectLst/>
                  <a:latin typeface="Georgia" panose="02040502050405020303" pitchFamily="18" charset="0"/>
                </a:rPr>
                <a:t>cardiovascular and respiratory sounds</a:t>
              </a:r>
              <a:r>
                <a:rPr lang="en-US" b="0" i="0" dirty="0">
                  <a:solidFill>
                    <a:srgbClr val="333333"/>
                  </a:solidFill>
                  <a:effectLst/>
                  <a:latin typeface="Georgia" panose="02040502050405020303" pitchFamily="18" charset="0"/>
                </a:rPr>
                <a:t>) or repeatedly (</a:t>
              </a:r>
              <a:r>
                <a:rPr lang="en-US" b="1" i="0" dirty="0">
                  <a:solidFill>
                    <a:srgbClr val="00CC00"/>
                  </a:solidFill>
                  <a:effectLst/>
                  <a:latin typeface="Georgia" panose="02040502050405020303" pitchFamily="18" charset="0"/>
                </a:rPr>
                <a:t>mother’s voice, digestive sounds, walking</a:t>
              </a:r>
              <a:r>
                <a:rPr lang="en-US" b="0" i="0" dirty="0">
                  <a:solidFill>
                    <a:srgbClr val="333333"/>
                  </a:solidFill>
                  <a:effectLst/>
                  <a:latin typeface="Georgia" panose="02040502050405020303" pitchFamily="18" charset="0"/>
                </a:rPr>
                <a:t>) exposed to relatively uniform acoustic rhythms and melodies for </a:t>
              </a:r>
              <a:r>
                <a:rPr lang="en-US" b="1" i="0" dirty="0">
                  <a:solidFill>
                    <a:srgbClr val="00CC00"/>
                  </a:solidFill>
                  <a:effectLst/>
                  <a:latin typeface="Georgia" panose="02040502050405020303" pitchFamily="18" charset="0"/>
                </a:rPr>
                <a:t>24 weeks before birth</a:t>
              </a:r>
              <a:r>
                <a:rPr lang="en-US" b="0" i="0" dirty="0">
                  <a:solidFill>
                    <a:srgbClr val="333333"/>
                  </a:solidFill>
                  <a:effectLst/>
                  <a:latin typeface="Georgia" panose="02040502050405020303" pitchFamily="18" charset="0"/>
                </a:rPr>
                <a:t>. </a:t>
              </a:r>
            </a:p>
            <a:p>
              <a:pPr marL="285750" indent="-285750">
                <a:buFont typeface="Arial" panose="020B0604020202020204" pitchFamily="34" charset="0"/>
                <a:buChar char="•"/>
              </a:pPr>
              <a:r>
                <a:rPr lang="en-US" b="1" i="0" dirty="0">
                  <a:solidFill>
                    <a:srgbClr val="00CC00"/>
                  </a:solidFill>
                  <a:effectLst/>
                  <a:latin typeface="Georgia" panose="02040502050405020303" pitchFamily="18" charset="0"/>
                </a:rPr>
                <a:t>Prenatal acoustic experience has lifelong effects on the music taste and language development</a:t>
              </a:r>
              <a:r>
                <a:rPr lang="en-US" b="0" i="0" dirty="0">
                  <a:solidFill>
                    <a:srgbClr val="333333"/>
                  </a:solidFill>
                  <a:effectLst/>
                  <a:latin typeface="Georgia" panose="02040502050405020303" pitchFamily="18" charset="0"/>
                </a:rPr>
                <a:t>. </a:t>
              </a:r>
            </a:p>
            <a:p>
              <a:pPr marL="285750" indent="-285750">
                <a:buFont typeface="Arial" panose="020B0604020202020204" pitchFamily="34" charset="0"/>
                <a:buChar char="•"/>
              </a:pPr>
              <a:r>
                <a:rPr lang="en-US" b="1" i="0" dirty="0">
                  <a:solidFill>
                    <a:srgbClr val="00CC00"/>
                  </a:solidFill>
                  <a:effectLst/>
                  <a:latin typeface="Georgia" panose="02040502050405020303" pitchFamily="18" charset="0"/>
                </a:rPr>
                <a:t>Rhythmic sounds from heartbeat, blood flow, and walking </a:t>
              </a:r>
              <a:r>
                <a:rPr lang="en-US" b="0" i="0" dirty="0">
                  <a:solidFill>
                    <a:srgbClr val="333333"/>
                  </a:solidFill>
                  <a:effectLst/>
                  <a:latin typeface="Georgia" panose="02040502050405020303" pitchFamily="18" charset="0"/>
                </a:rPr>
                <a:t>of the mother strongly </a:t>
              </a:r>
              <a:r>
                <a:rPr lang="en-US" b="1" i="0" dirty="0">
                  <a:solidFill>
                    <a:srgbClr val="00CC00"/>
                  </a:solidFill>
                  <a:effectLst/>
                  <a:latin typeface="Georgia" panose="02040502050405020303" pitchFamily="18" charset="0"/>
                </a:rPr>
                <a:t>resemble various types of classical and modern music</a:t>
              </a:r>
              <a:r>
                <a:rPr lang="en-US" b="0" i="0" dirty="0">
                  <a:solidFill>
                    <a:srgbClr val="333333"/>
                  </a:solidFill>
                  <a:effectLst/>
                  <a:latin typeface="Georgia" panose="02040502050405020303" pitchFamily="18" charset="0"/>
                </a:rPr>
                <a:t>. </a:t>
              </a:r>
            </a:p>
            <a:p>
              <a:pPr marL="285750" indent="-285750">
                <a:buFont typeface="Arial" panose="020B0604020202020204" pitchFamily="34" charset="0"/>
                <a:buChar char="•"/>
              </a:pPr>
              <a:r>
                <a:rPr lang="en-US" b="1" i="0" dirty="0">
                  <a:solidFill>
                    <a:srgbClr val="00CC00"/>
                  </a:solidFill>
                  <a:effectLst/>
                  <a:latin typeface="Georgia" panose="02040502050405020303" pitchFamily="18" charset="0"/>
                </a:rPr>
                <a:t>Maternal</a:t>
              </a:r>
              <a:r>
                <a:rPr lang="en-US" b="0" i="0" dirty="0">
                  <a:solidFill>
                    <a:srgbClr val="333333"/>
                  </a:solidFill>
                  <a:effectLst/>
                  <a:latin typeface="Georgia" panose="02040502050405020303" pitchFamily="18" charset="0"/>
                </a:rPr>
                <a:t> respiration, digestive sounds, and speech probably shape preferences for music melodies and speech contours  preparing infant for </a:t>
              </a:r>
              <a:r>
                <a:rPr lang="en-US" b="1" i="0" dirty="0">
                  <a:solidFill>
                    <a:srgbClr val="00CC00"/>
                  </a:solidFill>
                  <a:effectLst/>
                  <a:latin typeface="Georgia" panose="02040502050405020303" pitchFamily="18" charset="0"/>
                </a:rPr>
                <a:t>later language acquisition</a:t>
              </a:r>
              <a:r>
                <a:rPr lang="en-US" b="0" i="0" dirty="0">
                  <a:solidFill>
                    <a:srgbClr val="333333"/>
                  </a:solidFill>
                  <a:effectLst/>
                  <a:latin typeface="Georgia" panose="02040502050405020303" pitchFamily="18" charset="0"/>
                </a:rPr>
                <a:t>. </a:t>
              </a:r>
            </a:p>
            <a:p>
              <a:pPr marL="285750" indent="-285750">
                <a:buFont typeface="Arial" panose="020B0604020202020204" pitchFamily="34" charset="0"/>
                <a:buChar char="•"/>
              </a:pPr>
              <a:r>
                <a:rPr lang="en-US" b="0" i="0" dirty="0">
                  <a:solidFill>
                    <a:srgbClr val="333333"/>
                  </a:solidFill>
                  <a:effectLst/>
                  <a:latin typeface="Georgia" panose="02040502050405020303" pitchFamily="18" charset="0"/>
                </a:rPr>
                <a:t>The preterm infant requires similar acoustic experience as the unborn for a healthy development, especially for speech and language development.</a:t>
              </a:r>
              <a:endParaRPr lang="en-US" dirty="0"/>
            </a:p>
          </p:txBody>
        </p:sp>
        <p:sp>
          <p:nvSpPr>
            <p:cNvPr id="9" name="TextBox 8">
              <a:extLst>
                <a:ext uri="{FF2B5EF4-FFF2-40B4-BE49-F238E27FC236}">
                  <a16:creationId xmlns:a16="http://schemas.microsoft.com/office/drawing/2014/main" id="{DF6AB9FE-8A52-4132-B757-05CF2205B2AE}"/>
                </a:ext>
              </a:extLst>
            </p:cNvPr>
            <p:cNvSpPr txBox="1"/>
            <p:nvPr/>
          </p:nvSpPr>
          <p:spPr>
            <a:xfrm>
              <a:off x="76200" y="3048000"/>
              <a:ext cx="8915400" cy="612412"/>
            </a:xfrm>
            <a:prstGeom prst="rect">
              <a:avLst/>
            </a:prstGeom>
            <a:noFill/>
          </p:spPr>
          <p:txBody>
            <a:bodyPr wrap="square">
              <a:spAutoFit/>
            </a:bodyPr>
            <a:lstStyle/>
            <a:p>
              <a:pPr algn="l">
                <a:lnSpc>
                  <a:spcPts val="2000"/>
                </a:lnSpc>
              </a:pPr>
              <a:r>
                <a:rPr lang="en-US" sz="2400" b="1" dirty="0">
                  <a:solidFill>
                    <a:srgbClr val="FF0000"/>
                  </a:solidFill>
                  <a:latin typeface="Georgia" panose="02040502050405020303" pitchFamily="18" charset="0"/>
                </a:rPr>
                <a:t>Are Music Taste and Language Development Influenced by Prenatal Acoustic Experience? </a:t>
              </a:r>
              <a:r>
                <a:rPr lang="en-US" sz="1100" b="0" i="0" dirty="0">
                  <a:solidFill>
                    <a:srgbClr val="333333"/>
                  </a:solidFill>
                  <a:effectLst/>
                  <a:latin typeface="Source Sans Pro" panose="020B0503030403020204" pitchFamily="34" charset="0"/>
                </a:rPr>
                <a:t>F. E. </a:t>
              </a:r>
              <a:r>
                <a:rPr lang="en-US" sz="1100" b="0" i="0" dirty="0" err="1">
                  <a:solidFill>
                    <a:srgbClr val="333333"/>
                  </a:solidFill>
                  <a:effectLst/>
                  <a:latin typeface="Source Sans Pro" panose="020B0503030403020204" pitchFamily="34" charset="0"/>
                </a:rPr>
                <a:t>Linderkamp</a:t>
              </a:r>
              <a:r>
                <a:rPr lang="en-US" sz="1100" b="0" i="0" dirty="0">
                  <a:solidFill>
                    <a:srgbClr val="333333"/>
                  </a:solidFill>
                  <a:effectLst/>
                  <a:latin typeface="Source Sans Pro" panose="020B0503030403020204" pitchFamily="34" charset="0"/>
                </a:rPr>
                <a:t>, L. W. </a:t>
              </a:r>
              <a:r>
                <a:rPr lang="en-US" sz="1100" b="0" i="0" dirty="0" err="1">
                  <a:solidFill>
                    <a:srgbClr val="333333"/>
                  </a:solidFill>
                  <a:effectLst/>
                  <a:latin typeface="Source Sans Pro" panose="020B0503030403020204" pitchFamily="34" charset="0"/>
                </a:rPr>
                <a:t>Linderkamp</a:t>
              </a:r>
              <a:r>
                <a:rPr lang="en-US" sz="1100" b="0" i="0" dirty="0">
                  <a:solidFill>
                    <a:srgbClr val="333333"/>
                  </a:solidFill>
                  <a:effectLst/>
                  <a:latin typeface="Source Sans Pro" panose="020B0503030403020204" pitchFamily="34" charset="0"/>
                </a:rPr>
                <a:t>, O. </a:t>
              </a:r>
              <a:r>
                <a:rPr lang="en-US" sz="1100" b="0" i="0" dirty="0" err="1">
                  <a:solidFill>
                    <a:srgbClr val="333333"/>
                  </a:solidFill>
                  <a:effectLst/>
                  <a:latin typeface="Source Sans Pro" panose="020B0503030403020204" pitchFamily="34" charset="0"/>
                </a:rPr>
                <a:t>Linderkamp</a:t>
              </a:r>
              <a:r>
                <a:rPr lang="en-US" sz="1100" b="0" i="0" dirty="0">
                  <a:solidFill>
                    <a:srgbClr val="333333"/>
                  </a:solidFill>
                  <a:effectLst/>
                  <a:latin typeface="Source Sans Pro" panose="020B0503030403020204" pitchFamily="34" charset="0"/>
                </a:rPr>
                <a:t>, </a:t>
              </a:r>
              <a:r>
                <a:rPr lang="en-US" sz="1200" b="0" i="0" dirty="0">
                  <a:solidFill>
                    <a:srgbClr val="0000FF"/>
                  </a:solidFill>
                  <a:effectLst/>
                  <a:latin typeface="Source Sans Pro" panose="020B0503030403020204" pitchFamily="34" charset="0"/>
                </a:rPr>
                <a:t>2021</a:t>
              </a:r>
              <a:endParaRPr lang="en-US" b="0" i="0" dirty="0">
                <a:solidFill>
                  <a:srgbClr val="0000FF"/>
                </a:solidFill>
                <a:effectLst/>
                <a:latin typeface="Source Sans Pro" panose="020B0503030403020204" pitchFamily="34" charset="0"/>
              </a:endParaRPr>
            </a:p>
          </p:txBody>
        </p:sp>
      </p:grpSp>
    </p:spTree>
    <p:extLst>
      <p:ext uri="{BB962C8B-B14F-4D97-AF65-F5344CB8AC3E}">
        <p14:creationId xmlns:p14="http://schemas.microsoft.com/office/powerpoint/2010/main" val="4141307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7E0B5AC-A39A-45B5-8294-B802EF3F38F5}"/>
              </a:ext>
            </a:extLst>
          </p:cNvPr>
          <p:cNvGrpSpPr/>
          <p:nvPr/>
        </p:nvGrpSpPr>
        <p:grpSpPr>
          <a:xfrm>
            <a:off x="457200" y="588818"/>
            <a:ext cx="7772400" cy="6248400"/>
            <a:chOff x="-3637336" y="-5637639"/>
            <a:chExt cx="6201830" cy="4772331"/>
          </a:xfrm>
        </p:grpSpPr>
        <p:pic>
          <p:nvPicPr>
            <p:cNvPr id="3" name="Picture 2">
              <a:extLst>
                <a:ext uri="{FF2B5EF4-FFF2-40B4-BE49-F238E27FC236}">
                  <a16:creationId xmlns:a16="http://schemas.microsoft.com/office/drawing/2014/main" id="{2F6AD7C1-F350-48F1-9301-8E65254FE35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7336" y="-5637639"/>
              <a:ext cx="6201830" cy="4385548"/>
            </a:xfrm>
            <a:prstGeom prst="rect">
              <a:avLst/>
            </a:prstGeom>
            <a:noFill/>
          </p:spPr>
        </p:pic>
        <p:sp>
          <p:nvSpPr>
            <p:cNvPr id="4" name="Rectangle 3">
              <a:extLst>
                <a:ext uri="{FF2B5EF4-FFF2-40B4-BE49-F238E27FC236}">
                  <a16:creationId xmlns:a16="http://schemas.microsoft.com/office/drawing/2014/main" id="{1C2171FB-98B9-4C7E-9E4D-95868D259DBC}"/>
                </a:ext>
              </a:extLst>
            </p:cNvPr>
            <p:cNvSpPr/>
            <p:nvPr/>
          </p:nvSpPr>
          <p:spPr>
            <a:xfrm>
              <a:off x="-1439466" y="-1131846"/>
              <a:ext cx="2527483" cy="266538"/>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1 </a:t>
              </a:r>
              <a:r>
                <a:rPr lang="en-US" sz="1200" b="1" kern="1200" dirty="0">
                  <a:solidFill>
                    <a:srgbClr val="FF0000"/>
                  </a:solidFill>
                  <a:effectLst/>
                  <a:latin typeface="Times New Roman" panose="02020603050405020304" pitchFamily="18" charset="0"/>
                  <a:ea typeface="Calibri" panose="020F0502020204030204" pitchFamily="34" charset="0"/>
                </a:rPr>
                <a:t>Overview of FBEI modules.</a:t>
              </a:r>
              <a:endParaRPr lang="en-US" sz="1200" b="1" dirty="0">
                <a:solidFill>
                  <a:srgbClr val="FF0000"/>
                </a:solidFill>
                <a:effectLst/>
                <a:latin typeface="Times New Roman" panose="02020603050405020304" pitchFamily="18" charset="0"/>
                <a:ea typeface="Calibri" panose="020F0502020204030204" pitchFamily="34" charset="0"/>
              </a:endParaRPr>
            </a:p>
          </p:txBody>
        </p:sp>
      </p:grpSp>
      <p:sp>
        <p:nvSpPr>
          <p:cNvPr id="6" name="TextBox 5">
            <a:extLst>
              <a:ext uri="{FF2B5EF4-FFF2-40B4-BE49-F238E27FC236}">
                <a16:creationId xmlns:a16="http://schemas.microsoft.com/office/drawing/2014/main" id="{283C0B62-6DFA-4B64-BED3-C33500BD86A9}"/>
              </a:ext>
            </a:extLst>
          </p:cNvPr>
          <p:cNvSpPr txBox="1"/>
          <p:nvPr/>
        </p:nvSpPr>
        <p:spPr>
          <a:xfrm>
            <a:off x="2133600" y="76200"/>
            <a:ext cx="4267200" cy="404406"/>
          </a:xfrm>
          <a:prstGeom prst="rect">
            <a:avLst/>
          </a:prstGeom>
          <a:noFill/>
        </p:spPr>
        <p:txBody>
          <a:bodyPr wrap="square">
            <a:spAutoFit/>
          </a:bodyPr>
          <a:lstStyle/>
          <a:p>
            <a:pPr>
              <a:lnSpc>
                <a:spcPts val="2400"/>
              </a:lnSpc>
            </a:pPr>
            <a:r>
              <a:rPr lang="en-US" sz="2400" b="1" dirty="0">
                <a:solidFill>
                  <a:srgbClr val="0000FF"/>
                </a:solidFill>
              </a:rPr>
              <a:t>Post-birth Learning Overview</a:t>
            </a:r>
          </a:p>
        </p:txBody>
      </p:sp>
    </p:spTree>
    <p:extLst>
      <p:ext uri="{BB962C8B-B14F-4D97-AF65-F5344CB8AC3E}">
        <p14:creationId xmlns:p14="http://schemas.microsoft.com/office/powerpoint/2010/main" val="2339678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320786-AAED-4876-A24C-1BE746DBAD01}"/>
              </a:ext>
            </a:extLst>
          </p:cNvPr>
          <p:cNvPicPr>
            <a:picLocks noChangeAspect="1"/>
          </p:cNvPicPr>
          <p:nvPr/>
        </p:nvPicPr>
        <p:blipFill>
          <a:blip r:embed="rId2"/>
          <a:stretch>
            <a:fillRect/>
          </a:stretch>
        </p:blipFill>
        <p:spPr>
          <a:xfrm>
            <a:off x="304800" y="609600"/>
            <a:ext cx="8529335" cy="5791200"/>
          </a:xfrm>
          <a:prstGeom prst="rect">
            <a:avLst/>
          </a:prstGeom>
        </p:spPr>
      </p:pic>
    </p:spTree>
    <p:extLst>
      <p:ext uri="{BB962C8B-B14F-4D97-AF65-F5344CB8AC3E}">
        <p14:creationId xmlns:p14="http://schemas.microsoft.com/office/powerpoint/2010/main" val="3892496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96B92D3-50C7-4E90-962C-2135B8C6CB22}"/>
              </a:ext>
            </a:extLst>
          </p:cNvPr>
          <p:cNvGrpSpPr/>
          <p:nvPr/>
        </p:nvGrpSpPr>
        <p:grpSpPr>
          <a:xfrm>
            <a:off x="76200" y="6470"/>
            <a:ext cx="8686801" cy="6450421"/>
            <a:chOff x="-137166" y="-207328"/>
            <a:chExt cx="5611539" cy="5078514"/>
          </a:xfrm>
        </p:grpSpPr>
        <p:sp>
          <p:nvSpPr>
            <p:cNvPr id="4" name="Rectangle 3">
              <a:extLst>
                <a:ext uri="{FF2B5EF4-FFF2-40B4-BE49-F238E27FC236}">
                  <a16:creationId xmlns:a16="http://schemas.microsoft.com/office/drawing/2014/main" id="{755EA708-61C0-4A60-B8A0-2014E795FDFC}"/>
                </a:ext>
              </a:extLst>
            </p:cNvPr>
            <p:cNvSpPr/>
            <p:nvPr/>
          </p:nvSpPr>
          <p:spPr>
            <a:xfrm>
              <a:off x="731774" y="1904535"/>
              <a:ext cx="212139" cy="174101"/>
            </a:xfrm>
            <a:prstGeom prst="rect">
              <a:avLst/>
            </a:prstGeom>
            <a:noFill/>
          </p:spPr>
          <p:txBody>
            <a:bodyPr wrap="square" lIns="0" tIns="0" rIns="0" bIns="0">
              <a:noAutofit/>
            </a:bodyPr>
            <a:lstStyle/>
            <a:p>
              <a:pPr marL="0" marR="0" lvl="0" indent="0" defTabSz="914400" eaLnBrk="1" fontAlgn="auto" latinLnBrk="0" hangingPunct="1">
                <a:lnSpc>
                  <a:spcPts val="12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Times New Roman" panose="02020603050405020304" pitchFamily="18" charset="0"/>
                  <a:ea typeface="Calibri" panose="020F0502020204030204" pitchFamily="34" charset="0"/>
                </a:rPr>
                <a:t>(a)</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AAB2EA1E-93B5-49A8-A8E9-30C37DC6F421}"/>
                </a:ext>
              </a:extLst>
            </p:cNvPr>
            <p:cNvSpPr/>
            <p:nvPr/>
          </p:nvSpPr>
          <p:spPr>
            <a:xfrm>
              <a:off x="1109380" y="1777144"/>
              <a:ext cx="212139" cy="174101"/>
            </a:xfrm>
            <a:prstGeom prst="rect">
              <a:avLst/>
            </a:prstGeom>
            <a:noFill/>
          </p:spPr>
          <p:txBody>
            <a:bodyPr wrap="square" lIns="0" tIns="0" rIns="0" bIns="0">
              <a:noAutofit/>
            </a:bodyPr>
            <a:lstStyle/>
            <a:p>
              <a:pPr marL="0" marR="0" lvl="0" indent="0" defTabSz="914400" eaLnBrk="1" fontAlgn="auto" latinLnBrk="0" hangingPunct="1">
                <a:lnSpc>
                  <a:spcPts val="12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Times New Roman" panose="02020603050405020304" pitchFamily="18" charset="0"/>
                  <a:ea typeface="Calibri" panose="020F0502020204030204" pitchFamily="34" charset="0"/>
                </a:rPr>
                <a:t>(c)</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Calibri" panose="020F0502020204030204" pitchFamily="34" charset="0"/>
              </a:endParaRPr>
            </a:p>
          </p:txBody>
        </p:sp>
        <p:sp>
          <p:nvSpPr>
            <p:cNvPr id="6" name="Rectangle 5">
              <a:extLst>
                <a:ext uri="{FF2B5EF4-FFF2-40B4-BE49-F238E27FC236}">
                  <a16:creationId xmlns:a16="http://schemas.microsoft.com/office/drawing/2014/main" id="{AAD51C2D-B903-4AD6-88DE-B7710D1102AE}"/>
                </a:ext>
              </a:extLst>
            </p:cNvPr>
            <p:cNvSpPr/>
            <p:nvPr/>
          </p:nvSpPr>
          <p:spPr>
            <a:xfrm>
              <a:off x="439024" y="817469"/>
              <a:ext cx="212139" cy="174101"/>
            </a:xfrm>
            <a:prstGeom prst="rect">
              <a:avLst/>
            </a:prstGeom>
            <a:noFill/>
          </p:spPr>
          <p:txBody>
            <a:bodyPr wrap="square" lIns="0" tIns="0" rIns="0" bIns="0">
              <a:noAutofit/>
            </a:bodyPr>
            <a:lstStyle/>
            <a:p>
              <a:pPr marL="0" marR="0" lvl="0" indent="0" defTabSz="914400" eaLnBrk="1" fontAlgn="auto" latinLnBrk="0" hangingPunct="1">
                <a:lnSpc>
                  <a:spcPts val="12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Times New Roman" panose="02020603050405020304" pitchFamily="18" charset="0"/>
                  <a:ea typeface="Calibri" panose="020F0502020204030204" pitchFamily="34" charset="0"/>
                </a:rPr>
                <a:t>(b)</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Calibri" panose="020F0502020204030204" pitchFamily="34" charset="0"/>
              </a:endParaRPr>
            </a:p>
          </p:txBody>
        </p:sp>
        <p:sp>
          <p:nvSpPr>
            <p:cNvPr id="7" name="Rectangle 6">
              <a:extLst>
                <a:ext uri="{FF2B5EF4-FFF2-40B4-BE49-F238E27FC236}">
                  <a16:creationId xmlns:a16="http://schemas.microsoft.com/office/drawing/2014/main" id="{B556D4AF-56EE-469E-B041-F2B8709E2B52}"/>
                </a:ext>
              </a:extLst>
            </p:cNvPr>
            <p:cNvSpPr/>
            <p:nvPr/>
          </p:nvSpPr>
          <p:spPr>
            <a:xfrm>
              <a:off x="-137166" y="-59439"/>
              <a:ext cx="1342887" cy="440691"/>
            </a:xfrm>
            <a:prstGeom prst="rect">
              <a:avLst/>
            </a:prstGeom>
            <a:solidFill>
              <a:sysClr val="window" lastClr="FFFFFF"/>
            </a:solidFill>
          </p:spPr>
          <p:txBody>
            <a:bodyPr wrap="square">
              <a:noAutofit/>
            </a:bodyPr>
            <a:lstStyle/>
            <a:p>
              <a:pPr marL="0" marR="0" lvl="0" indent="0" defTabSz="914400" eaLnBrk="1" fontAlgn="auto" latinLnBrk="0" hangingPunct="1">
                <a:lnSpc>
                  <a:spcPts val="1200"/>
                </a:lnSpc>
                <a:spcBef>
                  <a:spcPts val="0"/>
                </a:spcBef>
                <a:spcAft>
                  <a:spcPts val="0"/>
                </a:spcAft>
                <a:buClrTx/>
                <a:buSzTx/>
                <a:buFontTx/>
                <a:buNone/>
                <a:tabLst/>
                <a:defRPr/>
              </a:pPr>
              <a:r>
                <a:rPr kumimoji="0" lang="en-US" sz="11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Calibri" panose="020F0502020204030204" pitchFamily="34" charset="0"/>
                </a:rPr>
                <a:t>Fig. 2 </a:t>
              </a:r>
              <a:endParaRPr kumimoji="0" lang="en-US" sz="1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Calibri" panose="020F0502020204030204" pitchFamily="34" charset="0"/>
              </a:endParaRPr>
            </a:p>
            <a:p>
              <a:pPr marL="0" marR="0" lvl="0" indent="0" defTabSz="914400" eaLnBrk="1" fontAlgn="auto" latinLnBrk="0" hangingPunct="1">
                <a:lnSpc>
                  <a:spcPts val="12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PreK - 7 Modules: Low-cost LED and capacitor.</a:t>
              </a:r>
              <a:endParaRPr kumimoji="0" lang="en-US" sz="1200" b="1" i="0" u="none" strike="noStrike" kern="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endParaRPr>
            </a:p>
          </p:txBody>
        </p:sp>
        <p:pic>
          <p:nvPicPr>
            <p:cNvPr id="20" name="Picture 19">
              <a:extLst>
                <a:ext uri="{FF2B5EF4-FFF2-40B4-BE49-F238E27FC236}">
                  <a16:creationId xmlns:a16="http://schemas.microsoft.com/office/drawing/2014/main" id="{DDE08D89-E6A2-447E-883A-D0910D415CB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3092" b="10527"/>
            <a:stretch/>
          </p:blipFill>
          <p:spPr bwMode="auto">
            <a:xfrm>
              <a:off x="994986" y="-207328"/>
              <a:ext cx="4479387" cy="5078514"/>
            </a:xfrm>
            <a:prstGeom prst="rect">
              <a:avLst/>
            </a:prstGeom>
            <a:noFill/>
            <a:ln>
              <a:noFill/>
            </a:ln>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633462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8EC0390-26A0-4C2C-B7F4-C9C436B99461}"/>
              </a:ext>
            </a:extLst>
          </p:cNvPr>
          <p:cNvGrpSpPr/>
          <p:nvPr/>
        </p:nvGrpSpPr>
        <p:grpSpPr>
          <a:xfrm>
            <a:off x="152400" y="304800"/>
            <a:ext cx="8856933" cy="4724400"/>
            <a:chOff x="-443666" y="1307718"/>
            <a:chExt cx="4168349" cy="1788132"/>
          </a:xfrm>
        </p:grpSpPr>
        <p:sp>
          <p:nvSpPr>
            <p:cNvPr id="6" name="Rectangle 5">
              <a:extLst>
                <a:ext uri="{FF2B5EF4-FFF2-40B4-BE49-F238E27FC236}">
                  <a16:creationId xmlns:a16="http://schemas.microsoft.com/office/drawing/2014/main" id="{F0C28FA0-36FF-44E2-A49A-8551BA2A0566}"/>
                </a:ext>
              </a:extLst>
            </p:cNvPr>
            <p:cNvSpPr/>
            <p:nvPr/>
          </p:nvSpPr>
          <p:spPr>
            <a:xfrm>
              <a:off x="130127" y="1307718"/>
              <a:ext cx="2441444" cy="143342"/>
            </a:xfrm>
            <a:prstGeom prst="rect">
              <a:avLst/>
            </a:prstGeom>
          </p:spPr>
          <p:txBody>
            <a:bodyPr wrap="square" lIns="0" tIns="0" rIns="0" bIns="0">
              <a:noAutofit/>
            </a:bodyPr>
            <a:lstStyle/>
            <a:p>
              <a:pPr marL="0" marR="0">
                <a:lnSpc>
                  <a:spcPts val="1100"/>
                </a:lnSpc>
                <a:spcBef>
                  <a:spcPts val="0"/>
                </a:spcBef>
                <a:spcAft>
                  <a:spcPts val="0"/>
                </a:spcAft>
              </a:pPr>
              <a:r>
                <a:rPr lang="en-US" sz="2000" b="1" kern="1200" dirty="0">
                  <a:effectLst/>
                  <a:latin typeface="Times New Roman" panose="02020603050405020304" pitchFamily="18" charset="0"/>
                  <a:ea typeface="Calibri" panose="020F0502020204030204" pitchFamily="34" charset="0"/>
                </a:rPr>
                <a:t>Fig. 5 </a:t>
              </a:r>
              <a:r>
                <a:rPr lang="en-US" b="1" kern="1200" dirty="0">
                  <a:solidFill>
                    <a:srgbClr val="FF0000"/>
                  </a:solidFill>
                  <a:effectLst/>
                  <a:latin typeface="Times New Roman" panose="02020603050405020304" pitchFamily="18" charset="0"/>
                  <a:ea typeface="Calibri" panose="020F0502020204030204" pitchFamily="34" charset="0"/>
                </a:rPr>
                <a:t>Computer switch demos using LEGOs</a:t>
              </a:r>
              <a:r>
                <a:rPr lang="en-US" sz="1100" kern="1200" dirty="0">
                  <a:effectLst/>
                  <a:latin typeface="Times New Roman" panose="02020603050405020304" pitchFamily="18" charset="0"/>
                  <a:ea typeface="Calibri" panose="020F0502020204030204" pitchFamily="34" charset="0"/>
                </a:rPr>
                <a:t>.</a:t>
              </a:r>
              <a:endParaRPr lang="en-US" sz="1200" dirty="0">
                <a:effectLst/>
                <a:latin typeface="Times New Roman" panose="02020603050405020304" pitchFamily="18" charset="0"/>
                <a:ea typeface="Calibri" panose="020F0502020204030204" pitchFamily="34" charset="0"/>
              </a:endParaRPr>
            </a:p>
          </p:txBody>
        </p:sp>
        <p:pic>
          <p:nvPicPr>
            <p:cNvPr id="7" name="Picture 6">
              <a:extLst>
                <a:ext uri="{FF2B5EF4-FFF2-40B4-BE49-F238E27FC236}">
                  <a16:creationId xmlns:a16="http://schemas.microsoft.com/office/drawing/2014/main" id="{B8FB2D45-4BD6-477D-A988-152A94BFDA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9728" r="2616" b="17"/>
            <a:stretch/>
          </p:blipFill>
          <p:spPr bwMode="auto">
            <a:xfrm>
              <a:off x="-443666" y="1394241"/>
              <a:ext cx="4168349" cy="1701609"/>
            </a:xfrm>
            <a:prstGeom prst="rect">
              <a:avLst/>
            </a:prstGeom>
            <a:noFill/>
          </p:spPr>
        </p:pic>
      </p:grpSp>
    </p:spTree>
    <p:extLst>
      <p:ext uri="{BB962C8B-B14F-4D97-AF65-F5344CB8AC3E}">
        <p14:creationId xmlns:p14="http://schemas.microsoft.com/office/powerpoint/2010/main" val="3830399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BDFEBE6-457E-41D6-8E16-FF2692AE245C}"/>
              </a:ext>
            </a:extLst>
          </p:cNvPr>
          <p:cNvPicPr>
            <a:picLocks noChangeAspect="1"/>
          </p:cNvPicPr>
          <p:nvPr/>
        </p:nvPicPr>
        <p:blipFill>
          <a:blip r:embed="rId2"/>
          <a:stretch>
            <a:fillRect/>
          </a:stretch>
        </p:blipFill>
        <p:spPr>
          <a:xfrm>
            <a:off x="228600" y="762000"/>
            <a:ext cx="8799728" cy="4343400"/>
          </a:xfrm>
          <a:prstGeom prst="rect">
            <a:avLst/>
          </a:prstGeom>
        </p:spPr>
      </p:pic>
    </p:spTree>
    <p:extLst>
      <p:ext uri="{BB962C8B-B14F-4D97-AF65-F5344CB8AC3E}">
        <p14:creationId xmlns:p14="http://schemas.microsoft.com/office/powerpoint/2010/main" val="2228318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2BA84CC-FCB0-4D91-97F0-6DB68C5BAC22}"/>
              </a:ext>
            </a:extLst>
          </p:cNvPr>
          <p:cNvPicPr>
            <a:picLocks noChangeAspect="1"/>
          </p:cNvPicPr>
          <p:nvPr/>
        </p:nvPicPr>
        <p:blipFill>
          <a:blip r:embed="rId2"/>
          <a:stretch>
            <a:fillRect/>
          </a:stretch>
        </p:blipFill>
        <p:spPr>
          <a:xfrm>
            <a:off x="76200" y="609600"/>
            <a:ext cx="8789935" cy="5029200"/>
          </a:xfrm>
          <a:prstGeom prst="rect">
            <a:avLst/>
          </a:prstGeom>
        </p:spPr>
      </p:pic>
    </p:spTree>
    <p:extLst>
      <p:ext uri="{BB962C8B-B14F-4D97-AF65-F5344CB8AC3E}">
        <p14:creationId xmlns:p14="http://schemas.microsoft.com/office/powerpoint/2010/main" val="230688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C6908BD-B727-4D44-9794-9DC9017EC0DB}"/>
              </a:ext>
            </a:extLst>
          </p:cNvPr>
          <p:cNvPicPr>
            <a:picLocks noChangeAspect="1"/>
          </p:cNvPicPr>
          <p:nvPr/>
        </p:nvPicPr>
        <p:blipFill>
          <a:blip r:embed="rId2"/>
          <a:stretch>
            <a:fillRect/>
          </a:stretch>
        </p:blipFill>
        <p:spPr>
          <a:xfrm>
            <a:off x="0" y="1066800"/>
            <a:ext cx="9094194" cy="4572000"/>
          </a:xfrm>
          <a:prstGeom prst="rect">
            <a:avLst/>
          </a:prstGeom>
        </p:spPr>
      </p:pic>
    </p:spTree>
    <p:extLst>
      <p:ext uri="{BB962C8B-B14F-4D97-AF65-F5344CB8AC3E}">
        <p14:creationId xmlns:p14="http://schemas.microsoft.com/office/powerpoint/2010/main" val="3732552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218250-A3BC-4021-8827-1578DDF6BFA2}"/>
              </a:ext>
            </a:extLst>
          </p:cNvPr>
          <p:cNvPicPr>
            <a:picLocks noChangeAspect="1"/>
          </p:cNvPicPr>
          <p:nvPr/>
        </p:nvPicPr>
        <p:blipFill>
          <a:blip r:embed="rId2"/>
          <a:stretch>
            <a:fillRect/>
          </a:stretch>
        </p:blipFill>
        <p:spPr>
          <a:xfrm>
            <a:off x="228600" y="228600"/>
            <a:ext cx="8153400" cy="6619384"/>
          </a:xfrm>
          <a:prstGeom prst="rect">
            <a:avLst/>
          </a:prstGeom>
        </p:spPr>
      </p:pic>
    </p:spTree>
    <p:extLst>
      <p:ext uri="{BB962C8B-B14F-4D97-AF65-F5344CB8AC3E}">
        <p14:creationId xmlns:p14="http://schemas.microsoft.com/office/powerpoint/2010/main" val="4108363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1EA0554-50A5-4210-9B0F-E390F46F2751}"/>
              </a:ext>
            </a:extLst>
          </p:cNvPr>
          <p:cNvPicPr>
            <a:picLocks noChangeAspect="1"/>
          </p:cNvPicPr>
          <p:nvPr/>
        </p:nvPicPr>
        <p:blipFill>
          <a:blip r:embed="rId2"/>
          <a:stretch>
            <a:fillRect/>
          </a:stretch>
        </p:blipFill>
        <p:spPr>
          <a:xfrm>
            <a:off x="261754" y="368543"/>
            <a:ext cx="8620491" cy="6120914"/>
          </a:xfrm>
          <a:prstGeom prst="rect">
            <a:avLst/>
          </a:prstGeom>
        </p:spPr>
      </p:pic>
    </p:spTree>
    <p:extLst>
      <p:ext uri="{BB962C8B-B14F-4D97-AF65-F5344CB8AC3E}">
        <p14:creationId xmlns:p14="http://schemas.microsoft.com/office/powerpoint/2010/main" val="1469332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DFF88D3-8B09-4906-BF15-AE5322180C05}"/>
              </a:ext>
            </a:extLst>
          </p:cNvPr>
          <p:cNvPicPr>
            <a:picLocks noChangeAspect="1"/>
          </p:cNvPicPr>
          <p:nvPr/>
        </p:nvPicPr>
        <p:blipFill>
          <a:blip r:embed="rId2"/>
          <a:stretch>
            <a:fillRect/>
          </a:stretch>
        </p:blipFill>
        <p:spPr>
          <a:xfrm>
            <a:off x="112389" y="496570"/>
            <a:ext cx="8919221" cy="5864860"/>
          </a:xfrm>
          <a:prstGeom prst="rect">
            <a:avLst/>
          </a:prstGeom>
        </p:spPr>
      </p:pic>
    </p:spTree>
    <p:extLst>
      <p:ext uri="{BB962C8B-B14F-4D97-AF65-F5344CB8AC3E}">
        <p14:creationId xmlns:p14="http://schemas.microsoft.com/office/powerpoint/2010/main" val="638443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0D22746-6D38-411E-AE6D-63A63E40034A}"/>
              </a:ext>
            </a:extLst>
          </p:cNvPr>
          <p:cNvPicPr>
            <a:picLocks noChangeAspect="1"/>
          </p:cNvPicPr>
          <p:nvPr/>
        </p:nvPicPr>
        <p:blipFill>
          <a:blip r:embed="rId2"/>
          <a:stretch>
            <a:fillRect/>
          </a:stretch>
        </p:blipFill>
        <p:spPr>
          <a:xfrm>
            <a:off x="228600" y="762000"/>
            <a:ext cx="9000921" cy="4038600"/>
          </a:xfrm>
          <a:prstGeom prst="rect">
            <a:avLst/>
          </a:prstGeom>
        </p:spPr>
      </p:pic>
    </p:spTree>
    <p:extLst>
      <p:ext uri="{BB962C8B-B14F-4D97-AF65-F5344CB8AC3E}">
        <p14:creationId xmlns:p14="http://schemas.microsoft.com/office/powerpoint/2010/main" val="1474506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3C1279-3789-4D3D-9FEA-B999BD494D6C}"/>
              </a:ext>
            </a:extLst>
          </p:cNvPr>
          <p:cNvPicPr>
            <a:picLocks noChangeAspect="1"/>
          </p:cNvPicPr>
          <p:nvPr/>
        </p:nvPicPr>
        <p:blipFill>
          <a:blip r:embed="rId2"/>
          <a:stretch>
            <a:fillRect/>
          </a:stretch>
        </p:blipFill>
        <p:spPr>
          <a:xfrm>
            <a:off x="152400" y="228600"/>
            <a:ext cx="8839200" cy="5799474"/>
          </a:xfrm>
          <a:prstGeom prst="rect">
            <a:avLst/>
          </a:prstGeom>
        </p:spPr>
      </p:pic>
    </p:spTree>
    <p:extLst>
      <p:ext uri="{BB962C8B-B14F-4D97-AF65-F5344CB8AC3E}">
        <p14:creationId xmlns:p14="http://schemas.microsoft.com/office/powerpoint/2010/main" val="2555183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B1280D1-0DD0-4021-B70B-C0BF5B4925E4}"/>
              </a:ext>
            </a:extLst>
          </p:cNvPr>
          <p:cNvGrpSpPr/>
          <p:nvPr/>
        </p:nvGrpSpPr>
        <p:grpSpPr>
          <a:xfrm>
            <a:off x="457200" y="304800"/>
            <a:ext cx="4876800" cy="3276600"/>
            <a:chOff x="0" y="0"/>
            <a:chExt cx="4219575" cy="2554606"/>
          </a:xfrm>
        </p:grpSpPr>
        <p:grpSp>
          <p:nvGrpSpPr>
            <p:cNvPr id="3" name="Group 2">
              <a:extLst>
                <a:ext uri="{FF2B5EF4-FFF2-40B4-BE49-F238E27FC236}">
                  <a16:creationId xmlns:a16="http://schemas.microsoft.com/office/drawing/2014/main" id="{4D486692-095A-4578-BD3E-8CC5AD61255C}"/>
                </a:ext>
              </a:extLst>
            </p:cNvPr>
            <p:cNvGrpSpPr/>
            <p:nvPr/>
          </p:nvGrpSpPr>
          <p:grpSpPr>
            <a:xfrm>
              <a:off x="0" y="0"/>
              <a:ext cx="4219575" cy="2554606"/>
              <a:chOff x="-1909358" y="-562764"/>
              <a:chExt cx="4221608" cy="2560390"/>
            </a:xfrm>
          </p:grpSpPr>
          <p:pic>
            <p:nvPicPr>
              <p:cNvPr id="6" name="Picture 5">
                <a:extLst>
                  <a:ext uri="{FF2B5EF4-FFF2-40B4-BE49-F238E27FC236}">
                    <a16:creationId xmlns:a16="http://schemas.microsoft.com/office/drawing/2014/main" id="{9B4C468C-3C55-43B1-BDD9-48567B975B5F}"/>
                  </a:ext>
                </a:extLst>
              </p:cNvPr>
              <p:cNvPicPr>
                <a:picLocks noChangeAspect="1"/>
              </p:cNvPicPr>
              <p:nvPr/>
            </p:nvPicPr>
            <p:blipFill>
              <a:blip r:embed="rId2" cstate="print"/>
              <a:srcRect l="2068" t="2222"/>
              <a:stretch>
                <a:fillRect/>
              </a:stretch>
            </p:blipFill>
            <p:spPr>
              <a:xfrm>
                <a:off x="-532965" y="-520346"/>
                <a:ext cx="2845215" cy="2188227"/>
              </a:xfrm>
              <a:prstGeom prst="rect">
                <a:avLst/>
              </a:prstGeom>
            </p:spPr>
          </p:pic>
          <p:sp>
            <p:nvSpPr>
              <p:cNvPr id="7" name="Rectangle 6">
                <a:extLst>
                  <a:ext uri="{FF2B5EF4-FFF2-40B4-BE49-F238E27FC236}">
                    <a16:creationId xmlns:a16="http://schemas.microsoft.com/office/drawing/2014/main" id="{3FC6A9C3-9E5E-4615-9C85-A6474357CBA2}"/>
                  </a:ext>
                </a:extLst>
              </p:cNvPr>
              <p:cNvSpPr/>
              <p:nvPr/>
            </p:nvSpPr>
            <p:spPr>
              <a:xfrm>
                <a:off x="-1509042" y="1768863"/>
                <a:ext cx="3192907" cy="228763"/>
              </a:xfrm>
              <a:prstGeom prst="rect">
                <a:avLst/>
              </a:prstGeom>
            </p:spPr>
            <p:txBody>
              <a:bodyPr wrap="square">
                <a:noAutofit/>
              </a:bodyPr>
              <a:lstStyle/>
              <a:p>
                <a:pPr marL="0" marR="0">
                  <a:lnSpc>
                    <a:spcPts val="11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15</a:t>
                </a:r>
                <a:r>
                  <a:rPr lang="en-US" sz="1200" kern="1200" dirty="0">
                    <a:effectLst/>
                    <a:latin typeface="Times New Roman" panose="02020603050405020304" pitchFamily="18" charset="0"/>
                    <a:ea typeface="Calibri" panose="020F0502020204030204" pitchFamily="34" charset="0"/>
                  </a:rPr>
                  <a:t> </a:t>
                </a:r>
                <a:r>
                  <a:rPr lang="en-US" sz="1400" kern="1200" dirty="0">
                    <a:solidFill>
                      <a:srgbClr val="FF0000"/>
                    </a:solidFill>
                    <a:effectLst/>
                    <a:latin typeface="Times New Roman" panose="02020603050405020304" pitchFamily="18" charset="0"/>
                    <a:ea typeface="Calibri" panose="020F0502020204030204" pitchFamily="34" charset="0"/>
                  </a:rPr>
                  <a:t>Windmill Using LEGO Parts. </a:t>
                </a:r>
                <a:endParaRPr lang="en-US" sz="1200" dirty="0">
                  <a:solidFill>
                    <a:srgbClr val="FF0000"/>
                  </a:solidFill>
                  <a:effectLst/>
                  <a:latin typeface="Times New Roman" panose="02020603050405020304" pitchFamily="18" charset="0"/>
                  <a:ea typeface="Calibri" panose="020F0502020204030204" pitchFamily="34" charset="0"/>
                </a:endParaRPr>
              </a:p>
            </p:txBody>
          </p:sp>
          <p:pic>
            <p:nvPicPr>
              <p:cNvPr id="8" name="Picture 7">
                <a:extLst>
                  <a:ext uri="{FF2B5EF4-FFF2-40B4-BE49-F238E27FC236}">
                    <a16:creationId xmlns:a16="http://schemas.microsoft.com/office/drawing/2014/main" id="{EBAC1EE5-5C33-4219-91C4-DCE84D7707E5}"/>
                  </a:ext>
                </a:extLst>
              </p:cNvPr>
              <p:cNvPicPr>
                <a:picLocks noChangeAspect="1"/>
              </p:cNvPicPr>
              <p:nvPr/>
            </p:nvPicPr>
            <p:blipFill rotWithShape="1">
              <a:blip r:embed="rId2" cstate="print"/>
              <a:srcRect l="57099" t="62618" r="6066" b="1724"/>
              <a:stretch/>
            </p:blipFill>
            <p:spPr>
              <a:xfrm>
                <a:off x="-1909358" y="744993"/>
                <a:ext cx="1286952" cy="959580"/>
              </a:xfrm>
              <a:prstGeom prst="rect">
                <a:avLst/>
              </a:prstGeom>
              <a:ln w="28575">
                <a:solidFill>
                  <a:srgbClr val="FF0000"/>
                </a:solidFill>
              </a:ln>
            </p:spPr>
          </p:pic>
          <p:pic>
            <p:nvPicPr>
              <p:cNvPr id="9" name="Picture 8">
                <a:extLst>
                  <a:ext uri="{FF2B5EF4-FFF2-40B4-BE49-F238E27FC236}">
                    <a16:creationId xmlns:a16="http://schemas.microsoft.com/office/drawing/2014/main" id="{16F7D831-1FC6-4092-9EFF-6F2D475F795E}"/>
                  </a:ext>
                </a:extLst>
              </p:cNvPr>
              <p:cNvPicPr>
                <a:picLocks noChangeAspect="1"/>
              </p:cNvPicPr>
              <p:nvPr/>
            </p:nvPicPr>
            <p:blipFill rotWithShape="1">
              <a:blip r:embed="rId2" cstate="print"/>
              <a:srcRect l="2360" t="57750" r="73695" b="1881"/>
              <a:stretch/>
            </p:blipFill>
            <p:spPr>
              <a:xfrm>
                <a:off x="-1655531" y="-562764"/>
                <a:ext cx="954321" cy="1239320"/>
              </a:xfrm>
              <a:prstGeom prst="rect">
                <a:avLst/>
              </a:prstGeom>
              <a:ln w="19050">
                <a:solidFill>
                  <a:srgbClr val="FF0000"/>
                </a:solidFill>
              </a:ln>
            </p:spPr>
          </p:pic>
        </p:grpSp>
        <p:cxnSp>
          <p:nvCxnSpPr>
            <p:cNvPr id="4" name="Straight Arrow Connector 3">
              <a:extLst>
                <a:ext uri="{FF2B5EF4-FFF2-40B4-BE49-F238E27FC236}">
                  <a16:creationId xmlns:a16="http://schemas.microsoft.com/office/drawing/2014/main" id="{64517565-5FC0-4A4E-AF83-1938B5D6515A}"/>
                </a:ext>
              </a:extLst>
            </p:cNvPr>
            <p:cNvCxnSpPr/>
            <p:nvPr/>
          </p:nvCxnSpPr>
          <p:spPr>
            <a:xfrm flipH="1" flipV="1">
              <a:off x="1199819" y="787546"/>
              <a:ext cx="677428" cy="63955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2D209F67-14DA-4090-BEFE-7FFFB1AAC608}"/>
                </a:ext>
              </a:extLst>
            </p:cNvPr>
            <p:cNvCxnSpPr/>
            <p:nvPr/>
          </p:nvCxnSpPr>
          <p:spPr>
            <a:xfrm flipH="1" flipV="1">
              <a:off x="1321387" y="1823514"/>
              <a:ext cx="1765733" cy="17431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439A6CBF-E0AA-407A-B9DB-FD4B77844147}"/>
              </a:ext>
            </a:extLst>
          </p:cNvPr>
          <p:cNvGrpSpPr/>
          <p:nvPr/>
        </p:nvGrpSpPr>
        <p:grpSpPr>
          <a:xfrm>
            <a:off x="3581400" y="3352800"/>
            <a:ext cx="5325746" cy="3340099"/>
            <a:chOff x="0" y="417220"/>
            <a:chExt cx="4717793" cy="3035910"/>
          </a:xfrm>
        </p:grpSpPr>
        <p:grpSp>
          <p:nvGrpSpPr>
            <p:cNvPr id="11" name="Group 10">
              <a:extLst>
                <a:ext uri="{FF2B5EF4-FFF2-40B4-BE49-F238E27FC236}">
                  <a16:creationId xmlns:a16="http://schemas.microsoft.com/office/drawing/2014/main" id="{3C36C857-4959-43EC-A0E8-22E562A02455}"/>
                </a:ext>
              </a:extLst>
            </p:cNvPr>
            <p:cNvGrpSpPr/>
            <p:nvPr/>
          </p:nvGrpSpPr>
          <p:grpSpPr>
            <a:xfrm>
              <a:off x="0" y="417220"/>
              <a:ext cx="4717793" cy="3035910"/>
              <a:chOff x="680510" y="-299582"/>
              <a:chExt cx="4719987" cy="3040564"/>
            </a:xfrm>
          </p:grpSpPr>
          <p:pic>
            <p:nvPicPr>
              <p:cNvPr id="13" name="Picture 12">
                <a:extLst>
                  <a:ext uri="{FF2B5EF4-FFF2-40B4-BE49-F238E27FC236}">
                    <a16:creationId xmlns:a16="http://schemas.microsoft.com/office/drawing/2014/main" id="{DC82A72E-4F7A-4086-866E-A753C770F1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644" r="43484" b="57744"/>
              <a:stretch/>
            </p:blipFill>
            <p:spPr bwMode="auto">
              <a:xfrm>
                <a:off x="3642839" y="-299582"/>
                <a:ext cx="1757658" cy="1341919"/>
              </a:xfrm>
              <a:prstGeom prst="rect">
                <a:avLst/>
              </a:prstGeom>
              <a:noFill/>
            </p:spPr>
          </p:pic>
          <p:sp>
            <p:nvSpPr>
              <p:cNvPr id="14" name="Rectangle 13">
                <a:extLst>
                  <a:ext uri="{FF2B5EF4-FFF2-40B4-BE49-F238E27FC236}">
                    <a16:creationId xmlns:a16="http://schemas.microsoft.com/office/drawing/2014/main" id="{38C5D479-5548-4E9C-B217-08B3A5540332}"/>
                  </a:ext>
                </a:extLst>
              </p:cNvPr>
              <p:cNvSpPr/>
              <p:nvPr/>
            </p:nvSpPr>
            <p:spPr>
              <a:xfrm>
                <a:off x="846701" y="-187084"/>
                <a:ext cx="2506449" cy="974231"/>
              </a:xfrm>
              <a:prstGeom prst="rect">
                <a:avLst/>
              </a:prstGeom>
            </p:spPr>
            <p:txBody>
              <a:bodyPr wrap="square">
                <a:noAutofit/>
              </a:bodyPr>
              <a:lstStyle/>
              <a:p>
                <a:pPr marL="0" marR="0">
                  <a:lnSpc>
                    <a:spcPts val="11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16</a:t>
                </a:r>
                <a:r>
                  <a:rPr lang="en-US" sz="1100" b="1" kern="1200" dirty="0">
                    <a:effectLst/>
                    <a:latin typeface="Times New Roman" panose="02020603050405020304" pitchFamily="18" charset="0"/>
                    <a:ea typeface="Calibri" panose="020F0502020204030204" pitchFamily="34" charset="0"/>
                  </a:rPr>
                  <a:t> </a:t>
                </a:r>
                <a:r>
                  <a:rPr lang="en-US" sz="1100" b="1" kern="1200" dirty="0">
                    <a:solidFill>
                      <a:srgbClr val="FF0000"/>
                    </a:solidFill>
                    <a:effectLst/>
                    <a:latin typeface="Times New Roman" panose="02020603050405020304" pitchFamily="18" charset="0"/>
                    <a:ea typeface="Calibri" panose="020F0502020204030204" pitchFamily="34" charset="0"/>
                  </a:rPr>
                  <a:t>Nano, Micro and Macro K-12 Modules; (a) soap bubble skin thins causing changing colors, (b) bubble levitation due to similar static charges bubble and VDG globe, and (d) K-12 LEGO chip with sensors.</a:t>
                </a:r>
                <a:endParaRPr lang="en-US" sz="1200" b="1" dirty="0">
                  <a:solidFill>
                    <a:srgbClr val="FF0000"/>
                  </a:solidFill>
                  <a:effectLst/>
                  <a:latin typeface="Times New Roman" panose="02020603050405020304" pitchFamily="18" charset="0"/>
                  <a:ea typeface="Calibri" panose="020F0502020204030204" pitchFamily="34" charset="0"/>
                </a:endParaRPr>
              </a:p>
            </p:txBody>
          </p:sp>
          <p:pic>
            <p:nvPicPr>
              <p:cNvPr id="15" name="Picture 14">
                <a:extLst>
                  <a:ext uri="{FF2B5EF4-FFF2-40B4-BE49-F238E27FC236}">
                    <a16:creationId xmlns:a16="http://schemas.microsoft.com/office/drawing/2014/main" id="{719AE9F4-5863-4192-A985-4CAC87591BA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7875" t="40444" r="11" b="18"/>
              <a:stretch/>
            </p:blipFill>
            <p:spPr bwMode="auto">
              <a:xfrm>
                <a:off x="680510" y="728529"/>
                <a:ext cx="2243104" cy="2012453"/>
              </a:xfrm>
              <a:prstGeom prst="rect">
                <a:avLst/>
              </a:prstGeom>
              <a:noFill/>
            </p:spPr>
          </p:pic>
          <p:pic>
            <p:nvPicPr>
              <p:cNvPr id="16" name="Picture 15">
                <a:extLst>
                  <a:ext uri="{FF2B5EF4-FFF2-40B4-BE49-F238E27FC236}">
                    <a16:creationId xmlns:a16="http://schemas.microsoft.com/office/drawing/2014/main" id="{6EA262A7-043C-4AF0-BB08-ED0592CB968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45696" r="53892"/>
              <a:stretch/>
            </p:blipFill>
            <p:spPr bwMode="auto">
              <a:xfrm>
                <a:off x="2983502" y="929327"/>
                <a:ext cx="2194900" cy="1640677"/>
              </a:xfrm>
              <a:prstGeom prst="rect">
                <a:avLst/>
              </a:prstGeom>
              <a:noFill/>
            </p:spPr>
          </p:pic>
          <p:sp>
            <p:nvSpPr>
              <p:cNvPr id="17" name="Rectangle 16">
                <a:extLst>
                  <a:ext uri="{FF2B5EF4-FFF2-40B4-BE49-F238E27FC236}">
                    <a16:creationId xmlns:a16="http://schemas.microsoft.com/office/drawing/2014/main" id="{1F4F45DF-2B35-4437-8015-2720376F1065}"/>
                  </a:ext>
                </a:extLst>
              </p:cNvPr>
              <p:cNvSpPr/>
              <p:nvPr/>
            </p:nvSpPr>
            <p:spPr>
              <a:xfrm>
                <a:off x="3309031" y="-242840"/>
                <a:ext cx="389839" cy="281774"/>
              </a:xfrm>
              <a:prstGeom prst="rect">
                <a:avLst/>
              </a:prstGeom>
            </p:spPr>
            <p:txBody>
              <a:bodyPr wrap="square">
                <a:noAutofit/>
              </a:bodyPr>
              <a:lstStyle/>
              <a:p>
                <a:pPr marL="0" marR="0">
                  <a:lnSpc>
                    <a:spcPts val="1100"/>
                  </a:lnSpc>
                  <a:spcBef>
                    <a:spcPts val="0"/>
                  </a:spcBef>
                  <a:spcAft>
                    <a:spcPts val="0"/>
                  </a:spcAft>
                </a:pPr>
                <a:r>
                  <a:rPr lang="en-US" sz="1100" b="1">
                    <a:effectLst/>
                    <a:latin typeface="Times New Roman" panose="02020603050405020304" pitchFamily="18" charset="0"/>
                    <a:ea typeface="Calibri" panose="020F0502020204030204" pitchFamily="34" charset="0"/>
                  </a:rPr>
                  <a:t>(c)</a:t>
                </a:r>
                <a:endParaRPr lang="en-US" sz="1200">
                  <a:effectLst/>
                  <a:latin typeface="Times New Roman" panose="02020603050405020304" pitchFamily="18" charset="0"/>
                  <a:ea typeface="Calibri" panose="020F0502020204030204" pitchFamily="34" charset="0"/>
                </a:endParaRPr>
              </a:p>
            </p:txBody>
          </p:sp>
          <p:sp>
            <p:nvSpPr>
              <p:cNvPr id="18" name="Rectangle 17">
                <a:extLst>
                  <a:ext uri="{FF2B5EF4-FFF2-40B4-BE49-F238E27FC236}">
                    <a16:creationId xmlns:a16="http://schemas.microsoft.com/office/drawing/2014/main" id="{33D77ECC-B7C1-4A05-96AC-6C7BCD79B85D}"/>
                  </a:ext>
                </a:extLst>
              </p:cNvPr>
              <p:cNvSpPr/>
              <p:nvPr/>
            </p:nvSpPr>
            <p:spPr>
              <a:xfrm>
                <a:off x="3277208" y="760563"/>
                <a:ext cx="389839" cy="281774"/>
              </a:xfrm>
              <a:prstGeom prst="rect">
                <a:avLst/>
              </a:prstGeom>
            </p:spPr>
            <p:txBody>
              <a:bodyPr wrap="square">
                <a:noAutofit/>
              </a:bodyPr>
              <a:lstStyle/>
              <a:p>
                <a:pPr marL="0" marR="0">
                  <a:lnSpc>
                    <a:spcPts val="1100"/>
                  </a:lnSpc>
                  <a:spcBef>
                    <a:spcPts val="0"/>
                  </a:spcBef>
                  <a:spcAft>
                    <a:spcPts val="0"/>
                  </a:spcAft>
                </a:pPr>
                <a:r>
                  <a:rPr lang="en-US" sz="1100" b="1">
                    <a:effectLst/>
                    <a:latin typeface="Times New Roman" panose="02020603050405020304" pitchFamily="18" charset="0"/>
                    <a:ea typeface="Calibri" panose="020F0502020204030204" pitchFamily="34" charset="0"/>
                  </a:rPr>
                  <a:t>(d)</a:t>
                </a:r>
                <a:endParaRPr lang="en-US" sz="1200">
                  <a:effectLst/>
                  <a:latin typeface="Times New Roman" panose="02020603050405020304" pitchFamily="18" charset="0"/>
                  <a:ea typeface="Calibri" panose="020F0502020204030204" pitchFamily="34" charset="0"/>
                </a:endParaRPr>
              </a:p>
            </p:txBody>
          </p:sp>
          <p:sp>
            <p:nvSpPr>
              <p:cNvPr id="19" name="Rectangle 18">
                <a:extLst>
                  <a:ext uri="{FF2B5EF4-FFF2-40B4-BE49-F238E27FC236}">
                    <a16:creationId xmlns:a16="http://schemas.microsoft.com/office/drawing/2014/main" id="{EBBDD515-A80D-4412-B8C9-559AAF7245AC}"/>
                  </a:ext>
                </a:extLst>
              </p:cNvPr>
              <p:cNvSpPr/>
              <p:nvPr/>
            </p:nvSpPr>
            <p:spPr>
              <a:xfrm>
                <a:off x="4681363" y="298589"/>
                <a:ext cx="389839" cy="281774"/>
              </a:xfrm>
              <a:prstGeom prst="rect">
                <a:avLst/>
              </a:prstGeom>
            </p:spPr>
            <p:txBody>
              <a:bodyPr wrap="square">
                <a:noAutofit/>
              </a:bodyPr>
              <a:lstStyle/>
              <a:p>
                <a:pPr marL="0" marR="0">
                  <a:lnSpc>
                    <a:spcPts val="1100"/>
                  </a:lnSpc>
                  <a:spcBef>
                    <a:spcPts val="0"/>
                  </a:spcBef>
                  <a:spcAft>
                    <a:spcPts val="0"/>
                  </a:spcAft>
                </a:pPr>
                <a:r>
                  <a:rPr lang="en-US" sz="1100" b="1">
                    <a:solidFill>
                      <a:srgbClr val="FFFFFF"/>
                    </a:solidFill>
                    <a:effectLst/>
                    <a:latin typeface="Times New Roman" panose="02020603050405020304" pitchFamily="18" charset="0"/>
                    <a:ea typeface="Calibri" panose="020F0502020204030204" pitchFamily="34" charset="0"/>
                  </a:rPr>
                  <a:t>(c)</a:t>
                </a:r>
                <a:endParaRPr lang="en-US" sz="1200">
                  <a:effectLst/>
                  <a:latin typeface="Times New Roman" panose="02020603050405020304" pitchFamily="18" charset="0"/>
                  <a:ea typeface="Calibri" panose="020F0502020204030204" pitchFamily="34" charset="0"/>
                </a:endParaRPr>
              </a:p>
            </p:txBody>
          </p:sp>
          <p:sp>
            <p:nvSpPr>
              <p:cNvPr id="20" name="Rectangle 19">
                <a:extLst>
                  <a:ext uri="{FF2B5EF4-FFF2-40B4-BE49-F238E27FC236}">
                    <a16:creationId xmlns:a16="http://schemas.microsoft.com/office/drawing/2014/main" id="{7A8981E5-0A63-4C1F-B2AE-A7070110A8A2}"/>
                  </a:ext>
                </a:extLst>
              </p:cNvPr>
              <p:cNvSpPr/>
              <p:nvPr/>
            </p:nvSpPr>
            <p:spPr>
              <a:xfrm>
                <a:off x="1252162" y="2146490"/>
                <a:ext cx="389839" cy="281774"/>
              </a:xfrm>
              <a:prstGeom prst="rect">
                <a:avLst/>
              </a:prstGeom>
            </p:spPr>
            <p:txBody>
              <a:bodyPr wrap="square">
                <a:noAutofit/>
              </a:bodyPr>
              <a:lstStyle/>
              <a:p>
                <a:pPr marL="0" marR="0">
                  <a:lnSpc>
                    <a:spcPts val="1100"/>
                  </a:lnSpc>
                  <a:spcBef>
                    <a:spcPts val="0"/>
                  </a:spcBef>
                  <a:spcAft>
                    <a:spcPts val="0"/>
                  </a:spcAft>
                </a:pPr>
                <a:r>
                  <a:rPr lang="en-US" sz="1100" b="1">
                    <a:effectLst/>
                    <a:latin typeface="Times New Roman" panose="02020603050405020304" pitchFamily="18" charset="0"/>
                    <a:ea typeface="Calibri" panose="020F0502020204030204" pitchFamily="34" charset="0"/>
                  </a:rPr>
                  <a:t>(f)</a:t>
                </a:r>
                <a:endParaRPr lang="en-US" sz="1200">
                  <a:effectLst/>
                  <a:latin typeface="Times New Roman" panose="02020603050405020304" pitchFamily="18" charset="0"/>
                  <a:ea typeface="Calibri" panose="020F0502020204030204" pitchFamily="34" charset="0"/>
                </a:endParaRPr>
              </a:p>
            </p:txBody>
          </p:sp>
          <p:sp>
            <p:nvSpPr>
              <p:cNvPr id="21" name="Rectangle 20">
                <a:extLst>
                  <a:ext uri="{FF2B5EF4-FFF2-40B4-BE49-F238E27FC236}">
                    <a16:creationId xmlns:a16="http://schemas.microsoft.com/office/drawing/2014/main" id="{2D5F47B4-D8C3-44FC-852D-748F1134D243}"/>
                  </a:ext>
                </a:extLst>
              </p:cNvPr>
              <p:cNvSpPr/>
              <p:nvPr/>
            </p:nvSpPr>
            <p:spPr>
              <a:xfrm>
                <a:off x="3893936" y="1939397"/>
                <a:ext cx="389839" cy="281774"/>
              </a:xfrm>
              <a:prstGeom prst="rect">
                <a:avLst/>
              </a:prstGeom>
            </p:spPr>
            <p:txBody>
              <a:bodyPr wrap="square">
                <a:noAutofit/>
              </a:bodyPr>
              <a:lstStyle/>
              <a:p>
                <a:pPr marL="0" marR="0">
                  <a:lnSpc>
                    <a:spcPts val="1100"/>
                  </a:lnSpc>
                  <a:spcBef>
                    <a:spcPts val="0"/>
                  </a:spcBef>
                  <a:spcAft>
                    <a:spcPts val="0"/>
                  </a:spcAft>
                </a:pPr>
                <a:r>
                  <a:rPr lang="en-US" sz="1100" b="1">
                    <a:solidFill>
                      <a:srgbClr val="FFFFFF"/>
                    </a:solidFill>
                    <a:effectLst/>
                    <a:latin typeface="Times New Roman" panose="02020603050405020304" pitchFamily="18" charset="0"/>
                    <a:ea typeface="Calibri" panose="020F0502020204030204" pitchFamily="34" charset="0"/>
                  </a:rPr>
                  <a:t>(e)</a:t>
                </a:r>
                <a:endParaRPr lang="en-US" sz="1200">
                  <a:effectLst/>
                  <a:latin typeface="Times New Roman" panose="02020603050405020304" pitchFamily="18" charset="0"/>
                  <a:ea typeface="Calibri" panose="020F0502020204030204" pitchFamily="34" charset="0"/>
                </a:endParaRPr>
              </a:p>
            </p:txBody>
          </p:sp>
        </p:grpSp>
        <p:pic>
          <p:nvPicPr>
            <p:cNvPr id="12" name="Picture 11" descr="Image result for carbon nanotube">
              <a:extLst>
                <a:ext uri="{FF2B5EF4-FFF2-40B4-BE49-F238E27FC236}">
                  <a16:creationId xmlns:a16="http://schemas.microsoft.com/office/drawing/2014/main" id="{7DC836EC-3643-41B8-9C5F-A8BA8991F6E0}"/>
                </a:ext>
              </a:extLst>
            </p:cNvPr>
            <p:cNvPicPr>
              <a:picLocks noChangeAspect="1"/>
            </p:cNvPicPr>
            <p:nvPr/>
          </p:nvPicPr>
          <p:blipFill rotWithShape="1">
            <a:blip r:embed="rId5">
              <a:extLst>
                <a:ext uri="{28A0092B-C50C-407E-A947-70E740481C1C}">
                  <a14:useLocalDpi xmlns:a14="http://schemas.microsoft.com/office/drawing/2010/main" val="0"/>
                </a:ext>
              </a:extLst>
            </a:blip>
            <a:srcRect l="27344" t="12339" r="5460" b="4089"/>
            <a:stretch/>
          </p:blipFill>
          <p:spPr bwMode="auto">
            <a:xfrm>
              <a:off x="2864812" y="1125833"/>
              <a:ext cx="882650" cy="643890"/>
            </a:xfrm>
            <a:prstGeom prst="rect">
              <a:avLst/>
            </a:prstGeom>
            <a:noFill/>
            <a:ln>
              <a:noFill/>
            </a:ln>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67513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F24C448-9D06-4525-809F-74DC7A202839}"/>
              </a:ext>
            </a:extLst>
          </p:cNvPr>
          <p:cNvGrpSpPr/>
          <p:nvPr/>
        </p:nvGrpSpPr>
        <p:grpSpPr>
          <a:xfrm>
            <a:off x="533400" y="152400"/>
            <a:ext cx="8077200" cy="6324599"/>
            <a:chOff x="-758749" y="-69142"/>
            <a:chExt cx="3660444" cy="2443091"/>
          </a:xfrm>
        </p:grpSpPr>
        <p:pic>
          <p:nvPicPr>
            <p:cNvPr id="3" name="Picture 2">
              <a:extLst>
                <a:ext uri="{FF2B5EF4-FFF2-40B4-BE49-F238E27FC236}">
                  <a16:creationId xmlns:a16="http://schemas.microsoft.com/office/drawing/2014/main" id="{30F931DC-E7A5-4178-B9DB-3CE360AB916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33" t="8834" b="4733"/>
            <a:stretch/>
          </p:blipFill>
          <p:spPr bwMode="auto">
            <a:xfrm>
              <a:off x="-747226" y="-69142"/>
              <a:ext cx="3632751" cy="2169025"/>
            </a:xfrm>
            <a:prstGeom prst="rect">
              <a:avLst/>
            </a:prstGeom>
            <a:noFill/>
            <a:ln>
              <a:noFill/>
            </a:ln>
            <a:extLst>
              <a:ext uri="{53640926-AAD7-44D8-BBD7-CCE9431645EC}">
                <a14:shadowObscured xmlns:a14="http://schemas.microsoft.com/office/drawing/2010/main"/>
              </a:ext>
            </a:extLst>
          </p:spPr>
        </p:pic>
        <p:sp>
          <p:nvSpPr>
            <p:cNvPr id="4" name="Rectangle 3">
              <a:extLst>
                <a:ext uri="{FF2B5EF4-FFF2-40B4-BE49-F238E27FC236}">
                  <a16:creationId xmlns:a16="http://schemas.microsoft.com/office/drawing/2014/main" id="{4E26300D-962A-4E98-82AB-7B1E6228EF3D}"/>
                </a:ext>
              </a:extLst>
            </p:cNvPr>
            <p:cNvSpPr/>
            <p:nvPr/>
          </p:nvSpPr>
          <p:spPr>
            <a:xfrm>
              <a:off x="-758749" y="2207852"/>
              <a:ext cx="3660444" cy="166097"/>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17 </a:t>
              </a:r>
              <a:r>
                <a:rPr lang="en-US" sz="1600" b="1" kern="1200" dirty="0">
                  <a:solidFill>
                    <a:srgbClr val="FF0000"/>
                  </a:solidFill>
                  <a:effectLst/>
                  <a:latin typeface="Times New Roman" panose="02020603050405020304" pitchFamily="18" charset="0"/>
                  <a:ea typeface="Calibri" panose="020F0502020204030204" pitchFamily="34" charset="0"/>
                </a:rPr>
                <a:t>LEDs as a solar cell (a) and energy scavenging from static charge (b).</a:t>
              </a:r>
              <a:endParaRPr lang="en-US" sz="1200" b="1" dirty="0">
                <a:solidFill>
                  <a:srgbClr val="FF0000"/>
                </a:solidFill>
                <a:effectLst/>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BD686C26-96E0-435C-A30F-F3D651017024}"/>
                </a:ext>
              </a:extLst>
            </p:cNvPr>
            <p:cNvSpPr/>
            <p:nvPr/>
          </p:nvSpPr>
          <p:spPr>
            <a:xfrm>
              <a:off x="1639893" y="565651"/>
              <a:ext cx="402271" cy="196073"/>
            </a:xfrm>
            <a:prstGeom prst="rect">
              <a:avLst/>
            </a:prstGeom>
          </p:spPr>
          <p:txBody>
            <a:bodyPr wrap="square">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(a)</a:t>
              </a:r>
              <a:endParaRPr lang="en-US" sz="1200">
                <a:effectLst/>
                <a:latin typeface="Times New Roman" panose="02020603050405020304" pitchFamily="18" charset="0"/>
                <a:ea typeface="Calibri" panose="020F0502020204030204" pitchFamily="34" charset="0"/>
              </a:endParaRPr>
            </a:p>
          </p:txBody>
        </p:sp>
        <p:sp>
          <p:nvSpPr>
            <p:cNvPr id="6" name="Rectangle 5">
              <a:extLst>
                <a:ext uri="{FF2B5EF4-FFF2-40B4-BE49-F238E27FC236}">
                  <a16:creationId xmlns:a16="http://schemas.microsoft.com/office/drawing/2014/main" id="{454361F9-AB5E-41C7-BFC9-694A58886623}"/>
                </a:ext>
              </a:extLst>
            </p:cNvPr>
            <p:cNvSpPr/>
            <p:nvPr/>
          </p:nvSpPr>
          <p:spPr>
            <a:xfrm>
              <a:off x="-412732" y="737380"/>
              <a:ext cx="402271" cy="243591"/>
            </a:xfrm>
            <a:prstGeom prst="rect">
              <a:avLst/>
            </a:prstGeom>
          </p:spPr>
          <p:txBody>
            <a:bodyPr wrap="square">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(b)</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126759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C59F4981-4EA4-425F-AEDB-12A6BB00CF0E}"/>
              </a:ext>
            </a:extLst>
          </p:cNvPr>
          <p:cNvPicPr>
            <a:picLocks noChangeAspect="1"/>
          </p:cNvPicPr>
          <p:nvPr/>
        </p:nvPicPr>
        <p:blipFill>
          <a:blip r:embed="rId2"/>
          <a:stretch>
            <a:fillRect/>
          </a:stretch>
        </p:blipFill>
        <p:spPr>
          <a:xfrm>
            <a:off x="188596" y="655079"/>
            <a:ext cx="8766808" cy="5547841"/>
          </a:xfrm>
          <a:prstGeom prst="rect">
            <a:avLst/>
          </a:prstGeom>
        </p:spPr>
      </p:pic>
    </p:spTree>
    <p:extLst>
      <p:ext uri="{BB962C8B-B14F-4D97-AF65-F5344CB8AC3E}">
        <p14:creationId xmlns:p14="http://schemas.microsoft.com/office/powerpoint/2010/main" val="3843157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BC2D0CA3-1A67-462C-9785-EB8754C646B8}"/>
              </a:ext>
            </a:extLst>
          </p:cNvPr>
          <p:cNvPicPr>
            <a:picLocks noChangeAspect="1"/>
          </p:cNvPicPr>
          <p:nvPr/>
        </p:nvPicPr>
        <p:blipFill>
          <a:blip r:embed="rId2"/>
          <a:stretch>
            <a:fillRect/>
          </a:stretch>
        </p:blipFill>
        <p:spPr>
          <a:xfrm>
            <a:off x="206489" y="609600"/>
            <a:ext cx="8937511" cy="4724400"/>
          </a:xfrm>
          <a:prstGeom prst="rect">
            <a:avLst/>
          </a:prstGeom>
        </p:spPr>
      </p:pic>
    </p:spTree>
    <p:extLst>
      <p:ext uri="{BB962C8B-B14F-4D97-AF65-F5344CB8AC3E}">
        <p14:creationId xmlns:p14="http://schemas.microsoft.com/office/powerpoint/2010/main" val="15717904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6AF900F-8200-4A29-92F2-4F63CC17FBD6}"/>
              </a:ext>
            </a:extLst>
          </p:cNvPr>
          <p:cNvGrpSpPr/>
          <p:nvPr/>
        </p:nvGrpSpPr>
        <p:grpSpPr>
          <a:xfrm>
            <a:off x="533400" y="762000"/>
            <a:ext cx="7620000" cy="5255316"/>
            <a:chOff x="-831060" y="-630643"/>
            <a:chExt cx="5038669" cy="3090165"/>
          </a:xfrm>
        </p:grpSpPr>
        <p:grpSp>
          <p:nvGrpSpPr>
            <p:cNvPr id="3" name="Group 2">
              <a:extLst>
                <a:ext uri="{FF2B5EF4-FFF2-40B4-BE49-F238E27FC236}">
                  <a16:creationId xmlns:a16="http://schemas.microsoft.com/office/drawing/2014/main" id="{1D52BC85-4A40-45F3-99DF-FB0CC9B9915E}"/>
                </a:ext>
              </a:extLst>
            </p:cNvPr>
            <p:cNvGrpSpPr/>
            <p:nvPr/>
          </p:nvGrpSpPr>
          <p:grpSpPr>
            <a:xfrm>
              <a:off x="-831060" y="-630643"/>
              <a:ext cx="5038669" cy="3090165"/>
              <a:chOff x="-827218" y="-601738"/>
              <a:chExt cx="5015379" cy="2948532"/>
            </a:xfrm>
          </p:grpSpPr>
          <p:sp>
            <p:nvSpPr>
              <p:cNvPr id="6" name="Rectangle 5">
                <a:extLst>
                  <a:ext uri="{FF2B5EF4-FFF2-40B4-BE49-F238E27FC236}">
                    <a16:creationId xmlns:a16="http://schemas.microsoft.com/office/drawing/2014/main" id="{068DDDB9-D208-4264-8386-354DD02C55AA}"/>
                  </a:ext>
                </a:extLst>
              </p:cNvPr>
              <p:cNvSpPr/>
              <p:nvPr/>
            </p:nvSpPr>
            <p:spPr>
              <a:xfrm>
                <a:off x="175858" y="2219929"/>
                <a:ext cx="3285683" cy="126865"/>
              </a:xfrm>
              <a:prstGeom prst="rect">
                <a:avLst/>
              </a:prstGeom>
            </p:spPr>
            <p:txBody>
              <a:bodyPr wrap="square" lIns="0" tIns="0" rIns="0" bIns="0">
                <a:noAutofit/>
              </a:bodyPr>
              <a:lstStyle/>
              <a:p>
                <a:pPr marL="0" marR="0">
                  <a:lnSpc>
                    <a:spcPts val="1100"/>
                  </a:lnSpc>
                  <a:spcBef>
                    <a:spcPts val="0"/>
                  </a:spcBef>
                  <a:spcAft>
                    <a:spcPts val="0"/>
                  </a:spcAft>
                </a:pPr>
                <a:r>
                  <a:rPr lang="en-US" sz="1200" b="1" kern="1200" dirty="0">
                    <a:solidFill>
                      <a:srgbClr val="000000"/>
                    </a:solidFill>
                    <a:effectLst/>
                    <a:latin typeface="Times New Roman" panose="02020603050405020304" pitchFamily="18" charset="0"/>
                    <a:ea typeface="Calibri" panose="020F0502020204030204" pitchFamily="34" charset="0"/>
                  </a:rPr>
                  <a:t>Fig. 21 </a:t>
                </a:r>
                <a:r>
                  <a:rPr lang="en-US" sz="1600" b="1" kern="1200" dirty="0">
                    <a:solidFill>
                      <a:srgbClr val="FF0000"/>
                    </a:solidFill>
                    <a:effectLst/>
                    <a:latin typeface="Times New Roman" panose="02020603050405020304" pitchFamily="18" charset="0"/>
                    <a:ea typeface="Calibri" panose="020F0502020204030204" pitchFamily="34" charset="0"/>
                  </a:rPr>
                  <a:t>M</a:t>
                </a:r>
                <a:r>
                  <a:rPr lang="en-US" sz="1400" b="1" kern="1200" dirty="0">
                    <a:solidFill>
                      <a:srgbClr val="FF0000"/>
                    </a:solidFill>
                    <a:effectLst/>
                    <a:latin typeface="Times New Roman" panose="02020603050405020304" pitchFamily="18" charset="0"/>
                    <a:ea typeface="Calibri" panose="020F0502020204030204" pitchFamily="34" charset="0"/>
                  </a:rPr>
                  <a:t>icrocontroller powered by LEGO motor.</a:t>
                </a:r>
                <a:endParaRPr lang="en-US" sz="1200" b="1" dirty="0">
                  <a:solidFill>
                    <a:srgbClr val="FF0000"/>
                  </a:solidFill>
                  <a:effectLst/>
                  <a:latin typeface="Times New Roman" panose="02020603050405020304" pitchFamily="18" charset="0"/>
                  <a:ea typeface="Calibri" panose="020F0502020204030204" pitchFamily="34" charset="0"/>
                </a:endParaRPr>
              </a:p>
            </p:txBody>
          </p:sp>
          <p:grpSp>
            <p:nvGrpSpPr>
              <p:cNvPr id="7" name="Group 6">
                <a:extLst>
                  <a:ext uri="{FF2B5EF4-FFF2-40B4-BE49-F238E27FC236}">
                    <a16:creationId xmlns:a16="http://schemas.microsoft.com/office/drawing/2014/main" id="{CBF5D5C4-B592-47D6-8F5C-C5F29A4C26EC}"/>
                  </a:ext>
                </a:extLst>
              </p:cNvPr>
              <p:cNvGrpSpPr/>
              <p:nvPr/>
            </p:nvGrpSpPr>
            <p:grpSpPr>
              <a:xfrm>
                <a:off x="-827218" y="-601738"/>
                <a:ext cx="5015379" cy="2688348"/>
                <a:chOff x="-1795979" y="-1179008"/>
                <a:chExt cx="10888928" cy="5267381"/>
              </a:xfrm>
            </p:grpSpPr>
            <p:pic>
              <p:nvPicPr>
                <p:cNvPr id="9" name="Picture 8" descr="Image">
                  <a:extLst>
                    <a:ext uri="{FF2B5EF4-FFF2-40B4-BE49-F238E27FC236}">
                      <a16:creationId xmlns:a16="http://schemas.microsoft.com/office/drawing/2014/main" id="{A18C1F4C-34EB-4015-9DD3-20FA8AE4C8C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842" t="11942" r="7841" b="25163"/>
                <a:stretch/>
              </p:blipFill>
              <p:spPr bwMode="auto">
                <a:xfrm rot="5400000">
                  <a:off x="5943029" y="-529856"/>
                  <a:ext cx="3001499" cy="329834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86A7820-573F-4F08-AE53-CEC52186044F}"/>
                    </a:ext>
                  </a:extLst>
                </p:cNvPr>
                <p:cNvPicPr>
                  <a:picLocks noChangeAspect="1"/>
                </p:cNvPicPr>
                <p:nvPr/>
              </p:nvPicPr>
              <p:blipFill rotWithShape="1">
                <a:blip r:embed="rId3"/>
                <a:srcRect t="3030" r="1416" b="8978"/>
                <a:stretch/>
              </p:blipFill>
              <p:spPr>
                <a:xfrm>
                  <a:off x="-1795979" y="-1179008"/>
                  <a:ext cx="8023785" cy="5267381"/>
                </a:xfrm>
                <a:prstGeom prst="rect">
                  <a:avLst/>
                </a:prstGeom>
                <a:ln w="19050">
                  <a:solidFill>
                    <a:schemeClr val="accent2"/>
                  </a:solidFill>
                </a:ln>
              </p:spPr>
            </p:pic>
            <p:sp>
              <p:nvSpPr>
                <p:cNvPr id="11" name="Rectangle 10">
                  <a:extLst>
                    <a:ext uri="{FF2B5EF4-FFF2-40B4-BE49-F238E27FC236}">
                      <a16:creationId xmlns:a16="http://schemas.microsoft.com/office/drawing/2014/main" id="{9E014BA4-B7E6-4377-9B89-C9797350058A}"/>
                    </a:ext>
                  </a:extLst>
                </p:cNvPr>
                <p:cNvSpPr/>
                <p:nvPr/>
              </p:nvSpPr>
              <p:spPr>
                <a:xfrm>
                  <a:off x="6449033" y="0"/>
                  <a:ext cx="1275736" cy="914401"/>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12" name="Straight Arrow Connector 11">
                  <a:extLst>
                    <a:ext uri="{FF2B5EF4-FFF2-40B4-BE49-F238E27FC236}">
                      <a16:creationId xmlns:a16="http://schemas.microsoft.com/office/drawing/2014/main" id="{F76C3EC9-5596-4804-A09D-EA42FD89CE0C}"/>
                    </a:ext>
                  </a:extLst>
                </p:cNvPr>
                <p:cNvCxnSpPr/>
                <p:nvPr/>
              </p:nvCxnSpPr>
              <p:spPr>
                <a:xfrm flipH="1">
                  <a:off x="6257304" y="383459"/>
                  <a:ext cx="171295" cy="36871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pic>
            <p:nvPicPr>
              <p:cNvPr id="8" name="Picture 7">
                <a:extLst>
                  <a:ext uri="{FF2B5EF4-FFF2-40B4-BE49-F238E27FC236}">
                    <a16:creationId xmlns:a16="http://schemas.microsoft.com/office/drawing/2014/main" id="{ED87324B-6684-4C07-8400-00324C01845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33789" y="1263327"/>
                <a:ext cx="1156053" cy="872493"/>
              </a:xfrm>
              <a:prstGeom prst="rect">
                <a:avLst/>
              </a:prstGeom>
              <a:noFill/>
            </p:spPr>
          </p:pic>
        </p:grpSp>
        <p:sp>
          <p:nvSpPr>
            <p:cNvPr id="4" name="Rectangle 3">
              <a:extLst>
                <a:ext uri="{FF2B5EF4-FFF2-40B4-BE49-F238E27FC236}">
                  <a16:creationId xmlns:a16="http://schemas.microsoft.com/office/drawing/2014/main" id="{FA1EEAF4-BB7D-48DC-A54F-E75E35FF926B}"/>
                </a:ext>
              </a:extLst>
            </p:cNvPr>
            <p:cNvSpPr/>
            <p:nvPr/>
          </p:nvSpPr>
          <p:spPr>
            <a:xfrm>
              <a:off x="1279038" y="33658"/>
              <a:ext cx="230003" cy="201954"/>
            </a:xfrm>
            <a:prstGeom prst="rect">
              <a:avLst/>
            </a:prstGeom>
            <a:solidFill>
              <a:schemeClr val="bg1"/>
            </a:solidFill>
          </p:spPr>
          <p:txBody>
            <a:bodyPr wrap="square" lIns="0" tIns="0" rIns="0" bIns="0">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(b) </a:t>
              </a:r>
              <a:endParaRPr lang="en-US" sz="1200">
                <a:effectLst/>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19C676A2-3DCE-4D83-BBFE-D229AB325FFB}"/>
                </a:ext>
              </a:extLst>
            </p:cNvPr>
            <p:cNvSpPr/>
            <p:nvPr/>
          </p:nvSpPr>
          <p:spPr>
            <a:xfrm>
              <a:off x="3894623" y="939502"/>
              <a:ext cx="230003" cy="201954"/>
            </a:xfrm>
            <a:prstGeom prst="rect">
              <a:avLst/>
            </a:prstGeom>
            <a:solidFill>
              <a:schemeClr val="bg1"/>
            </a:solidFill>
          </p:spPr>
          <p:txBody>
            <a:bodyPr wrap="square" lIns="0" tIns="0" rIns="0" bIns="0">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(a) </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3194881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ABA8145-51D5-4EC2-B5F0-9BA909D3DA76}"/>
              </a:ext>
            </a:extLst>
          </p:cNvPr>
          <p:cNvGrpSpPr/>
          <p:nvPr/>
        </p:nvGrpSpPr>
        <p:grpSpPr>
          <a:xfrm>
            <a:off x="457200" y="457200"/>
            <a:ext cx="8305800" cy="5562600"/>
            <a:chOff x="-715836" y="295172"/>
            <a:chExt cx="3641322" cy="2749747"/>
          </a:xfrm>
        </p:grpSpPr>
        <p:pic>
          <p:nvPicPr>
            <p:cNvPr id="3" name="Picture 2">
              <a:extLst>
                <a:ext uri="{FF2B5EF4-FFF2-40B4-BE49-F238E27FC236}">
                  <a16:creationId xmlns:a16="http://schemas.microsoft.com/office/drawing/2014/main" id="{410F86F9-ECEC-4425-B0A2-2EA1E3BE9E2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3686" t="4418" b="6"/>
            <a:stretch/>
          </p:blipFill>
          <p:spPr bwMode="auto">
            <a:xfrm>
              <a:off x="1132422" y="318179"/>
              <a:ext cx="1793064" cy="2726740"/>
            </a:xfrm>
            <a:prstGeom prst="rect">
              <a:avLst/>
            </a:prstGeom>
            <a:noFill/>
          </p:spPr>
        </p:pic>
        <p:sp>
          <p:nvSpPr>
            <p:cNvPr id="4" name="Rectangle 3">
              <a:extLst>
                <a:ext uri="{FF2B5EF4-FFF2-40B4-BE49-F238E27FC236}">
                  <a16:creationId xmlns:a16="http://schemas.microsoft.com/office/drawing/2014/main" id="{A216E960-C04A-4F7F-B991-9AA1CA0CF2E3}"/>
                </a:ext>
              </a:extLst>
            </p:cNvPr>
            <p:cNvSpPr/>
            <p:nvPr/>
          </p:nvSpPr>
          <p:spPr>
            <a:xfrm>
              <a:off x="-715836" y="2038182"/>
              <a:ext cx="1802054" cy="921415"/>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20 </a:t>
              </a:r>
              <a:r>
                <a:rPr lang="en-US" sz="1600" b="1" kern="1200" dirty="0">
                  <a:solidFill>
                    <a:srgbClr val="FF0000"/>
                  </a:solidFill>
                  <a:effectLst/>
                  <a:latin typeface="Times New Roman" panose="02020603050405020304" pitchFamily="18" charset="0"/>
                  <a:ea typeface="Calibri" panose="020F0502020204030204" pitchFamily="34" charset="0"/>
                </a:rPr>
                <a:t>Computer switches; (a) electro-mechanical and static charge sensors, (b) ES levitation and (c) programmable LEGO VDG.</a:t>
              </a:r>
              <a:endParaRPr lang="en-US" sz="1200" b="1" dirty="0">
                <a:solidFill>
                  <a:srgbClr val="FF0000"/>
                </a:solidFill>
                <a:effectLst/>
                <a:latin typeface="Times New Roman" panose="02020603050405020304" pitchFamily="18" charset="0"/>
                <a:ea typeface="Calibri" panose="020F0502020204030204" pitchFamily="34" charset="0"/>
              </a:endParaRPr>
            </a:p>
          </p:txBody>
        </p:sp>
        <p:pic>
          <p:nvPicPr>
            <p:cNvPr id="5" name="Picture 4">
              <a:extLst>
                <a:ext uri="{FF2B5EF4-FFF2-40B4-BE49-F238E27FC236}">
                  <a16:creationId xmlns:a16="http://schemas.microsoft.com/office/drawing/2014/main" id="{B8C14D43-8FC1-495B-81D6-8DB689B348F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05" t="8204" r="55031" b="48899"/>
            <a:stretch/>
          </p:blipFill>
          <p:spPr bwMode="auto">
            <a:xfrm>
              <a:off x="-715836" y="295172"/>
              <a:ext cx="1917370" cy="1440850"/>
            </a:xfrm>
            <a:prstGeom prst="rect">
              <a:avLst/>
            </a:prstGeom>
            <a:noFill/>
          </p:spPr>
        </p:pic>
        <p:sp>
          <p:nvSpPr>
            <p:cNvPr id="6" name="Rectangle 5">
              <a:extLst>
                <a:ext uri="{FF2B5EF4-FFF2-40B4-BE49-F238E27FC236}">
                  <a16:creationId xmlns:a16="http://schemas.microsoft.com/office/drawing/2014/main" id="{58C501DF-D183-4D7B-93FE-DD716E01996E}"/>
                </a:ext>
              </a:extLst>
            </p:cNvPr>
            <p:cNvSpPr/>
            <p:nvPr/>
          </p:nvSpPr>
          <p:spPr>
            <a:xfrm>
              <a:off x="177930" y="1603839"/>
              <a:ext cx="405781" cy="304045"/>
            </a:xfrm>
            <a:prstGeom prst="rect">
              <a:avLst/>
            </a:prstGeom>
          </p:spPr>
          <p:txBody>
            <a:bodyPr wrap="square">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(a) </a:t>
              </a:r>
              <a:endParaRPr lang="en-US" sz="1200">
                <a:effectLst/>
                <a:latin typeface="Times New Roman" panose="02020603050405020304" pitchFamily="18" charset="0"/>
                <a:ea typeface="Calibri" panose="020F0502020204030204" pitchFamily="34" charset="0"/>
              </a:endParaRPr>
            </a:p>
          </p:txBody>
        </p:sp>
        <p:sp>
          <p:nvSpPr>
            <p:cNvPr id="7" name="Rectangle 6">
              <a:extLst>
                <a:ext uri="{FF2B5EF4-FFF2-40B4-BE49-F238E27FC236}">
                  <a16:creationId xmlns:a16="http://schemas.microsoft.com/office/drawing/2014/main" id="{A50BD3CF-F190-4206-B8F3-C583ED45E8FB}"/>
                </a:ext>
              </a:extLst>
            </p:cNvPr>
            <p:cNvSpPr/>
            <p:nvPr/>
          </p:nvSpPr>
          <p:spPr>
            <a:xfrm>
              <a:off x="2342094" y="1162029"/>
              <a:ext cx="405781" cy="304045"/>
            </a:xfrm>
            <a:prstGeom prst="rect">
              <a:avLst/>
            </a:prstGeom>
          </p:spPr>
          <p:txBody>
            <a:bodyPr wrap="square">
              <a:noAutofit/>
            </a:bodyPr>
            <a:lstStyle/>
            <a:p>
              <a:pPr marL="0" marR="0">
                <a:lnSpc>
                  <a:spcPct val="107000"/>
                </a:lnSpc>
                <a:spcBef>
                  <a:spcPts val="0"/>
                </a:spcBef>
                <a:spcAft>
                  <a:spcPts val="0"/>
                </a:spcAft>
              </a:pPr>
              <a:r>
                <a:rPr lang="en-US" sz="1200" b="1" kern="1200">
                  <a:solidFill>
                    <a:srgbClr val="FFFFFF"/>
                  </a:solidFill>
                  <a:effectLst/>
                  <a:latin typeface="Times New Roman" panose="02020603050405020304" pitchFamily="18" charset="0"/>
                  <a:ea typeface="Calibri" panose="020F0502020204030204" pitchFamily="34" charset="0"/>
                </a:rPr>
                <a:t>(b) </a:t>
              </a:r>
              <a:endParaRPr lang="en-US" sz="1200">
                <a:effectLst/>
                <a:latin typeface="Times New Roman" panose="02020603050405020304" pitchFamily="18" charset="0"/>
                <a:ea typeface="Calibri" panose="020F0502020204030204" pitchFamily="34" charset="0"/>
              </a:endParaRPr>
            </a:p>
          </p:txBody>
        </p:sp>
        <p:sp>
          <p:nvSpPr>
            <p:cNvPr id="8" name="Rectangle 7">
              <a:extLst>
                <a:ext uri="{FF2B5EF4-FFF2-40B4-BE49-F238E27FC236}">
                  <a16:creationId xmlns:a16="http://schemas.microsoft.com/office/drawing/2014/main" id="{93703069-480E-4609-894B-B73D69119B58}"/>
                </a:ext>
              </a:extLst>
            </p:cNvPr>
            <p:cNvSpPr/>
            <p:nvPr/>
          </p:nvSpPr>
          <p:spPr>
            <a:xfrm>
              <a:off x="1554301" y="1870518"/>
              <a:ext cx="405781" cy="304045"/>
            </a:xfrm>
            <a:prstGeom prst="rect">
              <a:avLst/>
            </a:prstGeom>
          </p:spPr>
          <p:txBody>
            <a:bodyPr wrap="square">
              <a:noAutofit/>
            </a:bodyPr>
            <a:lstStyle/>
            <a:p>
              <a:pPr marL="0" marR="0">
                <a:lnSpc>
                  <a:spcPct val="107000"/>
                </a:lnSpc>
                <a:spcBef>
                  <a:spcPts val="0"/>
                </a:spcBef>
                <a:spcAft>
                  <a:spcPts val="0"/>
                </a:spcAft>
              </a:pPr>
              <a:r>
                <a:rPr lang="en-US" sz="1200" b="1" kern="1200">
                  <a:solidFill>
                    <a:srgbClr val="FFFFFF"/>
                  </a:solidFill>
                  <a:effectLst/>
                  <a:latin typeface="Times New Roman" panose="02020603050405020304" pitchFamily="18" charset="0"/>
                  <a:ea typeface="Calibri" panose="020F0502020204030204" pitchFamily="34" charset="0"/>
                </a:rPr>
                <a:t>(c) </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11288297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781EBF4-C2DA-494F-9781-1D5D8BA6BF71}"/>
              </a:ext>
            </a:extLst>
          </p:cNvPr>
          <p:cNvGrpSpPr/>
          <p:nvPr/>
        </p:nvGrpSpPr>
        <p:grpSpPr>
          <a:xfrm>
            <a:off x="457200" y="304800"/>
            <a:ext cx="8305800" cy="5257800"/>
            <a:chOff x="9061" y="-8459"/>
            <a:chExt cx="4016375" cy="2894568"/>
          </a:xfrm>
        </p:grpSpPr>
        <p:pic>
          <p:nvPicPr>
            <p:cNvPr id="3" name="Picture 2">
              <a:extLst>
                <a:ext uri="{FF2B5EF4-FFF2-40B4-BE49-F238E27FC236}">
                  <a16:creationId xmlns:a16="http://schemas.microsoft.com/office/drawing/2014/main" id="{7C791C54-6421-47F0-B575-5C5A8CC37BE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61" y="139099"/>
              <a:ext cx="4016375" cy="2747010"/>
            </a:xfrm>
            <a:prstGeom prst="rect">
              <a:avLst/>
            </a:prstGeom>
            <a:noFill/>
          </p:spPr>
        </p:pic>
        <p:sp>
          <p:nvSpPr>
            <p:cNvPr id="4" name="Rectangle 3">
              <a:extLst>
                <a:ext uri="{FF2B5EF4-FFF2-40B4-BE49-F238E27FC236}">
                  <a16:creationId xmlns:a16="http://schemas.microsoft.com/office/drawing/2014/main" id="{1828EB15-C926-4EA0-AFA7-F3A5C2F8EFCC}"/>
                </a:ext>
              </a:extLst>
            </p:cNvPr>
            <p:cNvSpPr/>
            <p:nvPr/>
          </p:nvSpPr>
          <p:spPr>
            <a:xfrm>
              <a:off x="1058191" y="-8459"/>
              <a:ext cx="237347" cy="224367"/>
            </a:xfrm>
            <a:prstGeom prst="rect">
              <a:avLst/>
            </a:prstGeom>
          </p:spPr>
          <p:txBody>
            <a:bodyPr wrap="square" lIns="0" tIns="0" rIns="0" bIns="0">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(a)</a:t>
              </a:r>
              <a:endParaRPr lang="en-US" sz="1200">
                <a:effectLst/>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B6A5A9A8-EAB6-44D1-AE6D-C91E43E03C6D}"/>
                </a:ext>
              </a:extLst>
            </p:cNvPr>
            <p:cNvSpPr/>
            <p:nvPr/>
          </p:nvSpPr>
          <p:spPr>
            <a:xfrm>
              <a:off x="2560430" y="760611"/>
              <a:ext cx="237347" cy="224367"/>
            </a:xfrm>
            <a:prstGeom prst="rect">
              <a:avLst/>
            </a:prstGeom>
          </p:spPr>
          <p:txBody>
            <a:bodyPr wrap="square" lIns="0" tIns="0" rIns="0" bIns="0">
              <a:noAutofit/>
            </a:bodyPr>
            <a:lstStyle/>
            <a:p>
              <a:pPr marL="0" marR="0">
                <a:lnSpc>
                  <a:spcPct val="107000"/>
                </a:lnSpc>
                <a:spcBef>
                  <a:spcPts val="0"/>
                </a:spcBef>
                <a:spcAft>
                  <a:spcPts val="0"/>
                </a:spcAft>
              </a:pPr>
              <a:r>
                <a:rPr lang="en-US" sz="1200" b="1" kern="1200">
                  <a:solidFill>
                    <a:srgbClr val="FFFFFF"/>
                  </a:solidFill>
                  <a:effectLst/>
                  <a:latin typeface="Times New Roman" panose="02020603050405020304" pitchFamily="18" charset="0"/>
                  <a:ea typeface="Calibri" panose="020F0502020204030204" pitchFamily="34" charset="0"/>
                </a:rPr>
                <a:t>(b)</a:t>
              </a:r>
              <a:endParaRPr lang="en-US" sz="1200">
                <a:effectLst/>
                <a:latin typeface="Times New Roman" panose="02020603050405020304" pitchFamily="18" charset="0"/>
                <a:ea typeface="Calibri" panose="020F0502020204030204" pitchFamily="34" charset="0"/>
              </a:endParaRPr>
            </a:p>
          </p:txBody>
        </p:sp>
        <p:sp>
          <p:nvSpPr>
            <p:cNvPr id="6" name="Rectangle 5">
              <a:extLst>
                <a:ext uri="{FF2B5EF4-FFF2-40B4-BE49-F238E27FC236}">
                  <a16:creationId xmlns:a16="http://schemas.microsoft.com/office/drawing/2014/main" id="{AAEF19FE-C448-46A9-89F2-263C6AA8D7C2}"/>
                </a:ext>
              </a:extLst>
            </p:cNvPr>
            <p:cNvSpPr/>
            <p:nvPr/>
          </p:nvSpPr>
          <p:spPr>
            <a:xfrm>
              <a:off x="914242" y="1833177"/>
              <a:ext cx="237347" cy="224367"/>
            </a:xfrm>
            <a:prstGeom prst="rect">
              <a:avLst/>
            </a:prstGeom>
          </p:spPr>
          <p:txBody>
            <a:bodyPr wrap="square" lIns="0" tIns="0" rIns="0" bIns="0">
              <a:noAutofit/>
            </a:bodyPr>
            <a:lstStyle/>
            <a:p>
              <a:pPr marL="0" marR="0">
                <a:lnSpc>
                  <a:spcPct val="107000"/>
                </a:lnSpc>
                <a:spcBef>
                  <a:spcPts val="0"/>
                </a:spcBef>
                <a:spcAft>
                  <a:spcPts val="0"/>
                </a:spcAft>
              </a:pPr>
              <a:r>
                <a:rPr lang="en-US" sz="1200" b="1" kern="1200">
                  <a:effectLst/>
                  <a:latin typeface="Times New Roman" panose="02020603050405020304" pitchFamily="18" charset="0"/>
                  <a:ea typeface="Calibri" panose="020F0502020204030204" pitchFamily="34" charset="0"/>
                </a:rPr>
                <a:t>(c)</a:t>
              </a:r>
              <a:endParaRPr lang="en-US" sz="1200">
                <a:effectLst/>
                <a:latin typeface="Times New Roman" panose="02020603050405020304" pitchFamily="18" charset="0"/>
                <a:ea typeface="Calibri" panose="020F0502020204030204" pitchFamily="34" charset="0"/>
              </a:endParaRPr>
            </a:p>
          </p:txBody>
        </p:sp>
        <p:sp>
          <p:nvSpPr>
            <p:cNvPr id="7" name="Rectangle 6">
              <a:extLst>
                <a:ext uri="{FF2B5EF4-FFF2-40B4-BE49-F238E27FC236}">
                  <a16:creationId xmlns:a16="http://schemas.microsoft.com/office/drawing/2014/main" id="{04E2660E-9C06-4E2D-92E5-F74227166F63}"/>
                </a:ext>
              </a:extLst>
            </p:cNvPr>
            <p:cNvSpPr/>
            <p:nvPr/>
          </p:nvSpPr>
          <p:spPr>
            <a:xfrm>
              <a:off x="2183062" y="2340756"/>
              <a:ext cx="1510746" cy="362505"/>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22 </a:t>
              </a:r>
              <a:r>
                <a:rPr lang="en-US" sz="1600" b="1" kern="1200" dirty="0">
                  <a:solidFill>
                    <a:srgbClr val="FF0000"/>
                  </a:solidFill>
                  <a:effectLst/>
                  <a:latin typeface="Times New Roman" panose="02020603050405020304" pitchFamily="18" charset="0"/>
                  <a:ea typeface="Calibri" panose="020F0502020204030204" pitchFamily="34" charset="0"/>
                </a:rPr>
                <a:t>System integration using programmable LEGO robots.</a:t>
              </a:r>
              <a:endParaRPr lang="en-US" sz="1200" b="1" dirty="0">
                <a:solidFill>
                  <a:srgbClr val="FF0000"/>
                </a:solidFill>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1172587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1C5FED3-0EFC-4153-87F3-DCDF0E8B82DC}"/>
              </a:ext>
            </a:extLst>
          </p:cNvPr>
          <p:cNvGrpSpPr/>
          <p:nvPr/>
        </p:nvGrpSpPr>
        <p:grpSpPr>
          <a:xfrm>
            <a:off x="304800" y="152400"/>
            <a:ext cx="8382000" cy="6311194"/>
            <a:chOff x="0" y="0"/>
            <a:chExt cx="3594100" cy="2915012"/>
          </a:xfrm>
        </p:grpSpPr>
        <p:pic>
          <p:nvPicPr>
            <p:cNvPr id="3" name="Picture 2">
              <a:extLst>
                <a:ext uri="{FF2B5EF4-FFF2-40B4-BE49-F238E27FC236}">
                  <a16:creationId xmlns:a16="http://schemas.microsoft.com/office/drawing/2014/main" id="{D6B74B6D-41A7-43A4-A600-358FDFAFC21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3594100" cy="2553970"/>
            </a:xfrm>
            <a:prstGeom prst="rect">
              <a:avLst/>
            </a:prstGeom>
            <a:noFill/>
          </p:spPr>
        </p:pic>
        <p:sp>
          <p:nvSpPr>
            <p:cNvPr id="4" name="Rectangle 3">
              <a:extLst>
                <a:ext uri="{FF2B5EF4-FFF2-40B4-BE49-F238E27FC236}">
                  <a16:creationId xmlns:a16="http://schemas.microsoft.com/office/drawing/2014/main" id="{24465E03-002F-487E-98C1-8AC260AB48A1}"/>
                </a:ext>
              </a:extLst>
            </p:cNvPr>
            <p:cNvSpPr/>
            <p:nvPr/>
          </p:nvSpPr>
          <p:spPr>
            <a:xfrm>
              <a:off x="1143576" y="2710033"/>
              <a:ext cx="1731703" cy="204979"/>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23 </a:t>
              </a:r>
              <a:r>
                <a:rPr lang="en-US" sz="2000" kern="1200" dirty="0">
                  <a:solidFill>
                    <a:srgbClr val="FF0000"/>
                  </a:solidFill>
                  <a:effectLst/>
                  <a:latin typeface="Times New Roman" panose="02020603050405020304" pitchFamily="18" charset="0"/>
                  <a:ea typeface="Calibri" panose="020F0502020204030204" pitchFamily="34" charset="0"/>
                </a:rPr>
                <a:t>System integration examples.</a:t>
              </a:r>
              <a:endParaRPr lang="en-US" sz="1200" dirty="0">
                <a:solidFill>
                  <a:srgbClr val="FF0000"/>
                </a:solidFill>
                <a:effectLst/>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C47837A1-7F7D-4DA0-91FA-3ABB49A7996E}"/>
                </a:ext>
              </a:extLst>
            </p:cNvPr>
            <p:cNvSpPr/>
            <p:nvPr/>
          </p:nvSpPr>
          <p:spPr>
            <a:xfrm>
              <a:off x="1130316" y="156460"/>
              <a:ext cx="211888" cy="186465"/>
            </a:xfrm>
            <a:prstGeom prst="rect">
              <a:avLst/>
            </a:prstGeom>
          </p:spPr>
          <p:txBody>
            <a:bodyPr wrap="square" lIns="0" tIns="0" rIns="0" bIns="0">
              <a:noAutofit/>
            </a:bodyPr>
            <a:lstStyle/>
            <a:p>
              <a:pPr marL="0" marR="0">
                <a:lnSpc>
                  <a:spcPts val="1100"/>
                </a:lnSpc>
                <a:spcBef>
                  <a:spcPts val="0"/>
                </a:spcBef>
                <a:spcAft>
                  <a:spcPts val="0"/>
                </a:spcAft>
              </a:pPr>
              <a:r>
                <a:rPr lang="en-US" sz="1200" b="1" kern="1200">
                  <a:effectLst/>
                  <a:latin typeface="Times New Roman" panose="02020603050405020304" pitchFamily="18" charset="0"/>
                  <a:ea typeface="Calibri" panose="020F0502020204030204" pitchFamily="34" charset="0"/>
                </a:rPr>
                <a:t>(a) </a:t>
              </a:r>
              <a:endParaRPr lang="en-US" sz="1200">
                <a:effectLst/>
                <a:latin typeface="Times New Roman" panose="02020603050405020304" pitchFamily="18" charset="0"/>
                <a:ea typeface="Calibri" panose="020F0502020204030204" pitchFamily="34" charset="0"/>
              </a:endParaRPr>
            </a:p>
          </p:txBody>
        </p:sp>
        <p:sp>
          <p:nvSpPr>
            <p:cNvPr id="6" name="Rectangle 5">
              <a:extLst>
                <a:ext uri="{FF2B5EF4-FFF2-40B4-BE49-F238E27FC236}">
                  <a16:creationId xmlns:a16="http://schemas.microsoft.com/office/drawing/2014/main" id="{A2E060C4-8D85-4996-9E16-0A5D9FC919FD}"/>
                </a:ext>
              </a:extLst>
            </p:cNvPr>
            <p:cNvSpPr/>
            <p:nvPr/>
          </p:nvSpPr>
          <p:spPr>
            <a:xfrm>
              <a:off x="2252347" y="84488"/>
              <a:ext cx="211888" cy="186465"/>
            </a:xfrm>
            <a:prstGeom prst="rect">
              <a:avLst/>
            </a:prstGeom>
          </p:spPr>
          <p:txBody>
            <a:bodyPr wrap="square" lIns="0" tIns="0" rIns="0" bIns="0">
              <a:noAutofit/>
            </a:bodyPr>
            <a:lstStyle/>
            <a:p>
              <a:pPr marL="0" marR="0">
                <a:lnSpc>
                  <a:spcPts val="1100"/>
                </a:lnSpc>
                <a:spcBef>
                  <a:spcPts val="0"/>
                </a:spcBef>
                <a:spcAft>
                  <a:spcPts val="0"/>
                </a:spcAft>
              </a:pPr>
              <a:r>
                <a:rPr lang="en-US" sz="1200" b="1" kern="1200">
                  <a:effectLst/>
                  <a:latin typeface="Times New Roman" panose="02020603050405020304" pitchFamily="18" charset="0"/>
                  <a:ea typeface="Calibri" panose="020F0502020204030204" pitchFamily="34" charset="0"/>
                </a:rPr>
                <a:t>(b) </a:t>
              </a:r>
              <a:endParaRPr lang="en-US" sz="1200">
                <a:effectLst/>
                <a:latin typeface="Times New Roman" panose="02020603050405020304" pitchFamily="18" charset="0"/>
                <a:ea typeface="Calibri" panose="020F0502020204030204" pitchFamily="34" charset="0"/>
              </a:endParaRPr>
            </a:p>
          </p:txBody>
        </p:sp>
        <p:sp>
          <p:nvSpPr>
            <p:cNvPr id="7" name="Rectangle 6">
              <a:extLst>
                <a:ext uri="{FF2B5EF4-FFF2-40B4-BE49-F238E27FC236}">
                  <a16:creationId xmlns:a16="http://schemas.microsoft.com/office/drawing/2014/main" id="{852D03E4-43A2-40D1-8787-2EE4473C627A}"/>
                </a:ext>
              </a:extLst>
            </p:cNvPr>
            <p:cNvSpPr/>
            <p:nvPr/>
          </p:nvSpPr>
          <p:spPr>
            <a:xfrm>
              <a:off x="97510" y="1742046"/>
              <a:ext cx="211888" cy="186465"/>
            </a:xfrm>
            <a:prstGeom prst="rect">
              <a:avLst/>
            </a:prstGeom>
          </p:spPr>
          <p:txBody>
            <a:bodyPr wrap="square" lIns="0" tIns="0" rIns="0" bIns="0">
              <a:noAutofit/>
            </a:bodyPr>
            <a:lstStyle/>
            <a:p>
              <a:pPr marL="0" marR="0">
                <a:lnSpc>
                  <a:spcPts val="1100"/>
                </a:lnSpc>
                <a:spcBef>
                  <a:spcPts val="0"/>
                </a:spcBef>
                <a:spcAft>
                  <a:spcPts val="0"/>
                </a:spcAft>
              </a:pPr>
              <a:r>
                <a:rPr lang="en-US" sz="1200" b="1" kern="1200">
                  <a:effectLst/>
                  <a:latin typeface="Times New Roman" panose="02020603050405020304" pitchFamily="18" charset="0"/>
                  <a:ea typeface="Calibri" panose="020F0502020204030204" pitchFamily="34" charset="0"/>
                </a:rPr>
                <a:t>(d) </a:t>
              </a:r>
              <a:endParaRPr lang="en-US" sz="1200">
                <a:effectLst/>
                <a:latin typeface="Times New Roman" panose="02020603050405020304" pitchFamily="18" charset="0"/>
                <a:ea typeface="Calibri" panose="020F0502020204030204" pitchFamily="34" charset="0"/>
              </a:endParaRPr>
            </a:p>
          </p:txBody>
        </p:sp>
        <p:sp>
          <p:nvSpPr>
            <p:cNvPr id="8" name="Rectangle 7">
              <a:extLst>
                <a:ext uri="{FF2B5EF4-FFF2-40B4-BE49-F238E27FC236}">
                  <a16:creationId xmlns:a16="http://schemas.microsoft.com/office/drawing/2014/main" id="{BD30B4E9-BC8D-426C-88A9-9971135033B8}"/>
                </a:ext>
              </a:extLst>
            </p:cNvPr>
            <p:cNvSpPr/>
            <p:nvPr/>
          </p:nvSpPr>
          <p:spPr>
            <a:xfrm>
              <a:off x="1926323" y="1993670"/>
              <a:ext cx="207654" cy="178182"/>
            </a:xfrm>
            <a:prstGeom prst="rect">
              <a:avLst/>
            </a:prstGeom>
            <a:solidFill>
              <a:schemeClr val="bg1"/>
            </a:solidFill>
          </p:spPr>
          <p:txBody>
            <a:bodyPr wrap="square" lIns="0" tIns="0" rIns="0" bIns="0">
              <a:noAutofit/>
            </a:bodyPr>
            <a:lstStyle/>
            <a:p>
              <a:pPr marL="0" marR="0">
                <a:lnSpc>
                  <a:spcPts val="1100"/>
                </a:lnSpc>
                <a:spcBef>
                  <a:spcPts val="0"/>
                </a:spcBef>
                <a:spcAft>
                  <a:spcPts val="0"/>
                </a:spcAft>
              </a:pPr>
              <a:r>
                <a:rPr lang="en-US" sz="1200" b="1" kern="1200">
                  <a:effectLst/>
                  <a:latin typeface="Times New Roman" panose="02020603050405020304" pitchFamily="18" charset="0"/>
                  <a:ea typeface="Calibri" panose="020F0502020204030204" pitchFamily="34" charset="0"/>
                </a:rPr>
                <a:t>(c) </a:t>
              </a:r>
              <a:endParaRPr lang="en-US" sz="1200">
                <a:effectLst/>
                <a:latin typeface="Times New Roman" panose="02020603050405020304" pitchFamily="18" charset="0"/>
                <a:ea typeface="Calibri" panose="020F0502020204030204" pitchFamily="34" charset="0"/>
              </a:endParaRPr>
            </a:p>
          </p:txBody>
        </p:sp>
        <p:sp>
          <p:nvSpPr>
            <p:cNvPr id="9" name="Rectangle 8">
              <a:extLst>
                <a:ext uri="{FF2B5EF4-FFF2-40B4-BE49-F238E27FC236}">
                  <a16:creationId xmlns:a16="http://schemas.microsoft.com/office/drawing/2014/main" id="{CE49DCC5-AFC6-4E01-AD0D-6A06B16B442E}"/>
                </a:ext>
              </a:extLst>
            </p:cNvPr>
            <p:cNvSpPr/>
            <p:nvPr/>
          </p:nvSpPr>
          <p:spPr>
            <a:xfrm>
              <a:off x="2760436" y="1519500"/>
              <a:ext cx="194953" cy="152781"/>
            </a:xfrm>
            <a:prstGeom prst="rect">
              <a:avLst/>
            </a:prstGeom>
            <a:solidFill>
              <a:schemeClr val="bg1"/>
            </a:solidFill>
          </p:spPr>
          <p:txBody>
            <a:bodyPr wrap="square" lIns="0" tIns="0" rIns="0" bIns="0">
              <a:noAutofit/>
            </a:bodyPr>
            <a:lstStyle/>
            <a:p>
              <a:pPr marL="0" marR="0">
                <a:lnSpc>
                  <a:spcPts val="1100"/>
                </a:lnSpc>
                <a:spcBef>
                  <a:spcPts val="0"/>
                </a:spcBef>
                <a:spcAft>
                  <a:spcPts val="0"/>
                </a:spcAft>
              </a:pPr>
              <a:r>
                <a:rPr lang="en-US" sz="1200" b="1" kern="1200">
                  <a:effectLst/>
                  <a:latin typeface="Times New Roman" panose="02020603050405020304" pitchFamily="18" charset="0"/>
                  <a:ea typeface="Calibri" panose="020F0502020204030204" pitchFamily="34" charset="0"/>
                </a:rPr>
                <a:t>(c) </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14397310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A36B7F-5462-4E96-8F45-4853FECCABC1}"/>
              </a:ext>
            </a:extLst>
          </p:cNvPr>
          <p:cNvGrpSpPr/>
          <p:nvPr/>
        </p:nvGrpSpPr>
        <p:grpSpPr>
          <a:xfrm>
            <a:off x="152400" y="533400"/>
            <a:ext cx="8805025" cy="5741993"/>
            <a:chOff x="-171372" y="-440251"/>
            <a:chExt cx="3300387" cy="2764567"/>
          </a:xfrm>
        </p:grpSpPr>
        <p:sp>
          <p:nvSpPr>
            <p:cNvPr id="3" name="Rectangle 2">
              <a:extLst>
                <a:ext uri="{FF2B5EF4-FFF2-40B4-BE49-F238E27FC236}">
                  <a16:creationId xmlns:a16="http://schemas.microsoft.com/office/drawing/2014/main" id="{EE2FFAAE-A16F-4AF2-845D-C55CAA8CBCC2}"/>
                </a:ext>
              </a:extLst>
            </p:cNvPr>
            <p:cNvSpPr/>
            <p:nvPr/>
          </p:nvSpPr>
          <p:spPr>
            <a:xfrm>
              <a:off x="85686" y="2164569"/>
              <a:ext cx="2614930" cy="159747"/>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24 </a:t>
              </a:r>
              <a:r>
                <a:rPr lang="en-US" sz="2000" b="1" kern="1200" dirty="0">
                  <a:solidFill>
                    <a:srgbClr val="FF0000"/>
                  </a:solidFill>
                  <a:effectLst/>
                  <a:latin typeface="Times New Roman" panose="02020603050405020304" pitchFamily="18" charset="0"/>
                  <a:ea typeface="Calibri" panose="020F0502020204030204" pitchFamily="34" charset="0"/>
                </a:rPr>
                <a:t>Nature made systems (NS) and Micro-</a:t>
              </a:r>
              <a:r>
                <a:rPr lang="en-US" b="1" kern="1200" dirty="0">
                  <a:solidFill>
                    <a:srgbClr val="FF0000"/>
                  </a:solidFill>
                  <a:effectLst/>
                  <a:latin typeface="Times New Roman" panose="02020603050405020304" pitchFamily="18" charset="0"/>
                  <a:ea typeface="Calibri" panose="020F0502020204030204" pitchFamily="34" charset="0"/>
                </a:rPr>
                <a:t>Systems (MS).</a:t>
              </a:r>
              <a:endParaRPr lang="en-US" sz="1200" b="1" dirty="0">
                <a:solidFill>
                  <a:srgbClr val="FF0000"/>
                </a:solidFill>
                <a:effectLst/>
                <a:latin typeface="Times New Roman" panose="02020603050405020304" pitchFamily="18" charset="0"/>
                <a:ea typeface="Calibri" panose="020F0502020204030204" pitchFamily="34" charset="0"/>
              </a:endParaRPr>
            </a:p>
          </p:txBody>
        </p:sp>
        <p:pic>
          <p:nvPicPr>
            <p:cNvPr id="4" name="Picture 3">
              <a:extLst>
                <a:ext uri="{FF2B5EF4-FFF2-40B4-BE49-F238E27FC236}">
                  <a16:creationId xmlns:a16="http://schemas.microsoft.com/office/drawing/2014/main" id="{CB711003-EA95-4F34-8761-4E3F4A15BD8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372" y="-440251"/>
              <a:ext cx="3300387" cy="2604820"/>
            </a:xfrm>
            <a:prstGeom prst="rect">
              <a:avLst/>
            </a:prstGeom>
            <a:noFill/>
          </p:spPr>
        </p:pic>
      </p:grpSp>
    </p:spTree>
    <p:extLst>
      <p:ext uri="{BB962C8B-B14F-4D97-AF65-F5344CB8AC3E}">
        <p14:creationId xmlns:p14="http://schemas.microsoft.com/office/powerpoint/2010/main" val="33936365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75A5DD-C0C8-43D8-AB12-EE265CE64BB1}"/>
              </a:ext>
            </a:extLst>
          </p:cNvPr>
          <p:cNvGrpSpPr/>
          <p:nvPr/>
        </p:nvGrpSpPr>
        <p:grpSpPr>
          <a:xfrm>
            <a:off x="761999" y="304800"/>
            <a:ext cx="7723197" cy="6039779"/>
            <a:chOff x="1300108" y="1713708"/>
            <a:chExt cx="4416264" cy="3780162"/>
          </a:xfrm>
        </p:grpSpPr>
        <p:sp>
          <p:nvSpPr>
            <p:cNvPr id="6" name="Rectangle 5">
              <a:extLst>
                <a:ext uri="{FF2B5EF4-FFF2-40B4-BE49-F238E27FC236}">
                  <a16:creationId xmlns:a16="http://schemas.microsoft.com/office/drawing/2014/main" id="{C1D77C39-2C9D-40C1-B241-80B6B7513B00}"/>
                </a:ext>
              </a:extLst>
            </p:cNvPr>
            <p:cNvSpPr/>
            <p:nvPr/>
          </p:nvSpPr>
          <p:spPr>
            <a:xfrm>
              <a:off x="1822979" y="5147522"/>
              <a:ext cx="2527207" cy="346348"/>
            </a:xfrm>
            <a:prstGeom prst="rect">
              <a:avLst/>
            </a:prstGeom>
          </p:spPr>
          <p:txBody>
            <a:bodyPr wrap="square">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25 </a:t>
              </a:r>
              <a:r>
                <a:rPr lang="en-US" sz="1400" b="1" kern="1200" dirty="0">
                  <a:solidFill>
                    <a:srgbClr val="FF0000"/>
                  </a:solidFill>
                  <a:effectLst/>
                  <a:latin typeface="Times New Roman" panose="02020603050405020304" pitchFamily="18" charset="0"/>
                  <a:ea typeface="Calibri" panose="020F0502020204030204" pitchFamily="34" charset="0"/>
                </a:rPr>
                <a:t>Creation of bacterial life and explanation of related concepts; (a) DNA design, (b) cell, (c) LEGO model of DNA and (d) DNA.</a:t>
              </a:r>
              <a:endParaRPr lang="en-US" sz="1200" b="1" dirty="0">
                <a:solidFill>
                  <a:srgbClr val="FF0000"/>
                </a:solidFill>
                <a:effectLst/>
                <a:latin typeface="Times New Roman" panose="02020603050405020304" pitchFamily="18" charset="0"/>
                <a:ea typeface="Calibri" panose="020F0502020204030204" pitchFamily="34" charset="0"/>
              </a:endParaRPr>
            </a:p>
          </p:txBody>
        </p:sp>
        <p:pic>
          <p:nvPicPr>
            <p:cNvPr id="7" name="Picture 6">
              <a:extLst>
                <a:ext uri="{FF2B5EF4-FFF2-40B4-BE49-F238E27FC236}">
                  <a16:creationId xmlns:a16="http://schemas.microsoft.com/office/drawing/2014/main" id="{1380006F-D572-4FEF-8C04-5EDB1946ECD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706" t="37092"/>
            <a:stretch/>
          </p:blipFill>
          <p:spPr bwMode="auto">
            <a:xfrm>
              <a:off x="1300108" y="1713708"/>
              <a:ext cx="4416264" cy="3338431"/>
            </a:xfrm>
            <a:prstGeom prst="rect">
              <a:avLst/>
            </a:prstGeom>
            <a:noFill/>
          </p:spPr>
        </p:pic>
        <p:sp>
          <p:nvSpPr>
            <p:cNvPr id="11" name="Rectangle 10">
              <a:extLst>
                <a:ext uri="{FF2B5EF4-FFF2-40B4-BE49-F238E27FC236}">
                  <a16:creationId xmlns:a16="http://schemas.microsoft.com/office/drawing/2014/main" id="{93EE41CF-9EAB-485E-B8CA-A993DB769B2F}"/>
                </a:ext>
              </a:extLst>
            </p:cNvPr>
            <p:cNvSpPr/>
            <p:nvPr/>
          </p:nvSpPr>
          <p:spPr>
            <a:xfrm>
              <a:off x="3637800" y="2523897"/>
              <a:ext cx="189735" cy="160797"/>
            </a:xfrm>
            <a:prstGeom prst="rect">
              <a:avLst/>
            </a:prstGeom>
            <a:solidFill>
              <a:schemeClr val="bg1"/>
            </a:solidFill>
          </p:spPr>
          <p:txBody>
            <a:bodyPr wrap="square" lIns="0" tIns="0" rIns="0" bIns="0">
              <a:noAutofit/>
            </a:bodyPr>
            <a:lstStyle/>
            <a:p>
              <a:pPr marL="0" marR="0">
                <a:lnSpc>
                  <a:spcPct val="107000"/>
                </a:lnSpc>
                <a:spcBef>
                  <a:spcPts val="0"/>
                </a:spcBef>
                <a:spcAft>
                  <a:spcPts val="0"/>
                </a:spcAft>
              </a:pPr>
              <a:r>
                <a:rPr lang="en-US" sz="1000" b="1" kern="1200">
                  <a:effectLst/>
                  <a:latin typeface="Times New Roman" panose="02020603050405020304" pitchFamily="18" charset="0"/>
                  <a:ea typeface="Calibri" panose="020F0502020204030204" pitchFamily="34" charset="0"/>
                </a:rPr>
                <a:t>(d)</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29236661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fld id="{ADD811A5-A277-42E3-9DEF-54F17CBE060B}" type="slidenum">
              <a:rPr lang="en-US" smtClean="0"/>
              <a:pPr/>
              <a:t>28</a:t>
            </a:fld>
            <a:endParaRPr lang="en-US"/>
          </a:p>
        </p:txBody>
      </p:sp>
      <p:graphicFrame>
        <p:nvGraphicFramePr>
          <p:cNvPr id="3" name="Table 2"/>
          <p:cNvGraphicFramePr>
            <a:graphicFrameLocks noGrp="1"/>
          </p:cNvGraphicFramePr>
          <p:nvPr>
            <p:extLst>
              <p:ext uri="{D42A27DB-BD31-4B8C-83A1-F6EECF244321}">
                <p14:modId xmlns:p14="http://schemas.microsoft.com/office/powerpoint/2010/main" val="2772547432"/>
              </p:ext>
            </p:extLst>
          </p:nvPr>
        </p:nvGraphicFramePr>
        <p:xfrm>
          <a:off x="446313" y="3124200"/>
          <a:ext cx="8697687" cy="2260600"/>
        </p:xfrm>
        <a:graphic>
          <a:graphicData uri="http://schemas.openxmlformats.org/drawingml/2006/table">
            <a:tbl>
              <a:tblPr firstRow="1" bandRow="1">
                <a:tableStyleId>{5C22544A-7EE6-4342-B048-85BDC9FD1C3A}</a:tableStyleId>
              </a:tblPr>
              <a:tblGrid>
                <a:gridCol w="1485900">
                  <a:extLst>
                    <a:ext uri="{9D8B030D-6E8A-4147-A177-3AD203B41FA5}">
                      <a16:colId xmlns:a16="http://schemas.microsoft.com/office/drawing/2014/main" val="20000"/>
                    </a:ext>
                  </a:extLst>
                </a:gridCol>
                <a:gridCol w="2079171">
                  <a:extLst>
                    <a:ext uri="{9D8B030D-6E8A-4147-A177-3AD203B41FA5}">
                      <a16:colId xmlns:a16="http://schemas.microsoft.com/office/drawing/2014/main" val="20001"/>
                    </a:ext>
                  </a:extLst>
                </a:gridCol>
                <a:gridCol w="3287486">
                  <a:extLst>
                    <a:ext uri="{9D8B030D-6E8A-4147-A177-3AD203B41FA5}">
                      <a16:colId xmlns:a16="http://schemas.microsoft.com/office/drawing/2014/main" val="20002"/>
                    </a:ext>
                  </a:extLst>
                </a:gridCol>
                <a:gridCol w="1845130">
                  <a:extLst>
                    <a:ext uri="{9D8B030D-6E8A-4147-A177-3AD203B41FA5}">
                      <a16:colId xmlns:a16="http://schemas.microsoft.com/office/drawing/2014/main" val="20003"/>
                    </a:ext>
                  </a:extLst>
                </a:gridCol>
              </a:tblGrid>
              <a:tr h="370840">
                <a:tc>
                  <a:txBody>
                    <a:bodyPr/>
                    <a:lstStyle/>
                    <a:p>
                      <a:r>
                        <a:rPr lang="en-US" dirty="0"/>
                        <a:t>System</a:t>
                      </a:r>
                    </a:p>
                  </a:txBody>
                  <a:tcPr/>
                </a:tc>
                <a:tc>
                  <a:txBody>
                    <a:bodyPr/>
                    <a:lstStyle/>
                    <a:p>
                      <a:r>
                        <a:rPr lang="en-US" dirty="0"/>
                        <a:t>Similarities</a:t>
                      </a:r>
                    </a:p>
                  </a:txBody>
                  <a:tcPr/>
                </a:tc>
                <a:tc>
                  <a:txBody>
                    <a:bodyPr/>
                    <a:lstStyle/>
                    <a:p>
                      <a:r>
                        <a:rPr lang="en-US" dirty="0"/>
                        <a:t>Differences</a:t>
                      </a:r>
                    </a:p>
                  </a:txBody>
                  <a:tcPr/>
                </a:tc>
                <a:tc>
                  <a:txBody>
                    <a:bodyPr/>
                    <a:lstStyle/>
                    <a:p>
                      <a:r>
                        <a:rPr lang="en-US" dirty="0"/>
                        <a:t>Comments</a:t>
                      </a:r>
                    </a:p>
                  </a:txBody>
                  <a:tcPr/>
                </a:tc>
                <a:extLst>
                  <a:ext uri="{0D108BD9-81ED-4DB2-BD59-A6C34878D82A}">
                    <a16:rowId xmlns:a16="http://schemas.microsoft.com/office/drawing/2014/main" val="10000"/>
                  </a:ext>
                </a:extLst>
              </a:tr>
              <a:tr h="370840">
                <a:tc>
                  <a:txBody>
                    <a:bodyPr/>
                    <a:lstStyle/>
                    <a:p>
                      <a:r>
                        <a:rPr lang="en-US" dirty="0"/>
                        <a:t>Micro- and </a:t>
                      </a:r>
                      <a:r>
                        <a:rPr lang="en-US" dirty="0" err="1"/>
                        <a:t>nano</a:t>
                      </a:r>
                      <a:r>
                        <a:rPr lang="en-US" dirty="0"/>
                        <a:t>-systems </a:t>
                      </a:r>
                    </a:p>
                  </a:txBody>
                  <a:tcPr/>
                </a:tc>
                <a:tc rowSpan="2">
                  <a:txBody>
                    <a:bodyPr/>
                    <a:lstStyle/>
                    <a:p>
                      <a:r>
                        <a:rPr lang="en-US" sz="1600" dirty="0"/>
                        <a:t>Movement of particles through system, digital, intelligence based on 4 basic states, sensors and actuators,</a:t>
                      </a:r>
                      <a:r>
                        <a:rPr lang="en-US" sz="1600" baseline="0" dirty="0"/>
                        <a:t> </a:t>
                      </a:r>
                      <a:endParaRPr lang="en-US" sz="1600" dirty="0"/>
                    </a:p>
                  </a:txBody>
                  <a:tcPr/>
                </a:tc>
                <a:tc>
                  <a:txBody>
                    <a:bodyPr/>
                    <a:lstStyle/>
                    <a:p>
                      <a:r>
                        <a:rPr lang="en-US" sz="1600" kern="1200" dirty="0">
                          <a:solidFill>
                            <a:schemeClr val="dk1"/>
                          </a:solidFill>
                          <a:latin typeface="+mn-lt"/>
                          <a:ea typeface="+mn-ea"/>
                          <a:cs typeface="+mn-cs"/>
                        </a:rPr>
                        <a:t>Electrons, zeros and ones, Logic Gates , repair possible,</a:t>
                      </a:r>
                      <a:r>
                        <a:rPr lang="en-US" sz="1600" kern="1200" baseline="0" dirty="0">
                          <a:solidFill>
                            <a:schemeClr val="dk1"/>
                          </a:solidFill>
                          <a:latin typeface="+mn-lt"/>
                          <a:ea typeface="+mn-ea"/>
                          <a:cs typeface="+mn-cs"/>
                        </a:rPr>
                        <a:t> used/new parts for replacement </a:t>
                      </a:r>
                      <a:endParaRPr lang="en-US" sz="16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a:solidFill>
                            <a:schemeClr val="dk1"/>
                          </a:solidFill>
                          <a:latin typeface="+mn-lt"/>
                          <a:ea typeface="+mn-ea"/>
                          <a:cs typeface="+mn-cs"/>
                        </a:rPr>
                        <a:t>Can be used to make bio-implantable</a:t>
                      </a:r>
                      <a:r>
                        <a:rPr lang="en-US" sz="1600" kern="1200" baseline="0" dirty="0">
                          <a:solidFill>
                            <a:schemeClr val="dk1"/>
                          </a:solidFill>
                          <a:latin typeface="+mn-lt"/>
                          <a:ea typeface="+mn-ea"/>
                          <a:cs typeface="+mn-cs"/>
                        </a:rPr>
                        <a:t> devices</a:t>
                      </a:r>
                      <a:endParaRPr lang="en-US" sz="1600" kern="1200" dirty="0">
                        <a:solidFill>
                          <a:schemeClr val="dk1"/>
                        </a:solidFill>
                        <a:latin typeface="+mn-lt"/>
                        <a:ea typeface="+mn-ea"/>
                        <a:cs typeface="+mn-cs"/>
                      </a:endParaRPr>
                    </a:p>
                  </a:txBody>
                  <a:tcPr/>
                </a:tc>
                <a:extLst>
                  <a:ext uri="{0D108BD9-81ED-4DB2-BD59-A6C34878D82A}">
                    <a16:rowId xmlns:a16="http://schemas.microsoft.com/office/drawing/2014/main" val="10001"/>
                  </a:ext>
                </a:extLst>
              </a:tr>
              <a:tr h="370840">
                <a:tc>
                  <a:txBody>
                    <a:bodyPr/>
                    <a:lstStyle/>
                    <a:p>
                      <a:r>
                        <a:rPr lang="en-US" dirty="0"/>
                        <a:t>Biological systems</a:t>
                      </a:r>
                    </a:p>
                  </a:txBody>
                  <a:tcPr/>
                </a:tc>
                <a:tc vMerge="1">
                  <a:txBody>
                    <a:bodyPr/>
                    <a:lstStyle/>
                    <a:p>
                      <a:endParaRPr lang="en-US" dirty="0"/>
                    </a:p>
                  </a:txBody>
                  <a:tcPr/>
                </a:tc>
                <a:tc>
                  <a:txBody>
                    <a:bodyPr/>
                    <a:lstStyle/>
                    <a:p>
                      <a:pPr marL="0" algn="l" defTabSz="914400" rtl="0" eaLnBrk="1" latinLnBrk="0" hangingPunct="1"/>
                      <a:r>
                        <a:rPr lang="en-US" sz="1600" kern="1200" dirty="0">
                          <a:solidFill>
                            <a:schemeClr val="dk1"/>
                          </a:solidFill>
                          <a:latin typeface="+mn-lt"/>
                          <a:ea typeface="+mn-ea"/>
                          <a:cs typeface="+mn-cs"/>
                        </a:rPr>
                        <a:t>Two base pairs, proteins, enzymes, chemical signaling, repair more difficult,</a:t>
                      </a:r>
                      <a:r>
                        <a:rPr lang="en-US" sz="1600" kern="1200" baseline="0" dirty="0">
                          <a:solidFill>
                            <a:schemeClr val="dk1"/>
                          </a:solidFill>
                          <a:latin typeface="+mn-lt"/>
                          <a:ea typeface="+mn-ea"/>
                          <a:cs typeface="+mn-cs"/>
                        </a:rPr>
                        <a:t> only used parts for repair/replacement </a:t>
                      </a:r>
                      <a:endParaRPr lang="en-US" sz="1600" kern="1200" dirty="0">
                        <a:solidFill>
                          <a:schemeClr val="dk1"/>
                        </a:solidFill>
                        <a:latin typeface="+mn-lt"/>
                        <a:ea typeface="+mn-ea"/>
                        <a:cs typeface="+mn-cs"/>
                      </a:endParaRPr>
                    </a:p>
                  </a:txBody>
                  <a:tcPr/>
                </a:tc>
                <a:tc>
                  <a:txBody>
                    <a:bodyPr/>
                    <a:lstStyle/>
                    <a:p>
                      <a:pPr marL="0" algn="l" defTabSz="914400" rtl="0" eaLnBrk="1" latinLnBrk="0" hangingPunct="1"/>
                      <a:r>
                        <a:rPr lang="en-US" sz="1600" kern="1200" dirty="0">
                          <a:solidFill>
                            <a:schemeClr val="dk1"/>
                          </a:solidFill>
                          <a:latin typeface="+mn-lt"/>
                          <a:ea typeface="+mn-ea"/>
                          <a:cs typeface="+mn-cs"/>
                        </a:rPr>
                        <a:t>Since May 2010, man-made DNA available</a:t>
                      </a:r>
                    </a:p>
                  </a:txBody>
                  <a:tcPr/>
                </a:tc>
                <a:extLst>
                  <a:ext uri="{0D108BD9-81ED-4DB2-BD59-A6C34878D82A}">
                    <a16:rowId xmlns:a16="http://schemas.microsoft.com/office/drawing/2014/main" val="10002"/>
                  </a:ext>
                </a:extLst>
              </a:tr>
            </a:tbl>
          </a:graphicData>
        </a:graphic>
      </p:graphicFrame>
      <p:sp>
        <p:nvSpPr>
          <p:cNvPr id="4" name="Rectangle 3"/>
          <p:cNvSpPr/>
          <p:nvPr/>
        </p:nvSpPr>
        <p:spPr>
          <a:xfrm>
            <a:off x="46410" y="5363330"/>
            <a:ext cx="8186857" cy="646331"/>
          </a:xfrm>
          <a:prstGeom prst="rect">
            <a:avLst/>
          </a:prstGeom>
        </p:spPr>
        <p:txBody>
          <a:bodyPr wrap="none">
            <a:spAutoFit/>
          </a:bodyPr>
          <a:lstStyle/>
          <a:p>
            <a:r>
              <a:rPr lang="en-US" sz="3600" b="1" dirty="0">
                <a:solidFill>
                  <a:srgbClr val="0000FF"/>
                </a:solidFill>
                <a:latin typeface="Arial"/>
                <a:cs typeface="Arial"/>
              </a:rPr>
              <a:t>Game-Changing Learning Strategies</a:t>
            </a:r>
            <a:endParaRPr lang="en-US" sz="3600" b="1" i="1" dirty="0">
              <a:solidFill>
                <a:srgbClr val="0000FF"/>
              </a:solidFill>
            </a:endParaRPr>
          </a:p>
        </p:txBody>
      </p:sp>
      <p:pic>
        <p:nvPicPr>
          <p:cNvPr id="5" name="SyntheticDNA-shor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604658" y="16193"/>
            <a:ext cx="4481463" cy="2984288"/>
          </a:xfrm>
          <a:prstGeom prst="rect">
            <a:avLst/>
          </a:prstGeom>
        </p:spPr>
      </p:pic>
      <p:pic>
        <p:nvPicPr>
          <p:cNvPr id="6" name="Picture 2"/>
          <p:cNvPicPr>
            <a:picLocks noChangeAspect="1" noChangeArrowheads="1"/>
          </p:cNvPicPr>
          <p:nvPr/>
        </p:nvPicPr>
        <p:blipFill>
          <a:blip r:embed="rId6" cstate="print"/>
          <a:srcRect l="12873" t="11468" r="12962" b="54304"/>
          <a:stretch>
            <a:fillRect/>
          </a:stretch>
        </p:blipFill>
        <p:spPr bwMode="auto">
          <a:xfrm>
            <a:off x="54431" y="1110492"/>
            <a:ext cx="4335616" cy="1436783"/>
          </a:xfrm>
          <a:prstGeom prst="rect">
            <a:avLst/>
          </a:prstGeom>
          <a:noFill/>
          <a:ln w="9525">
            <a:noFill/>
            <a:miter lim="800000"/>
            <a:headEnd/>
            <a:tailEnd/>
          </a:ln>
        </p:spPr>
      </p:pic>
      <p:sp>
        <p:nvSpPr>
          <p:cNvPr id="8" name="Rectangle 7"/>
          <p:cNvSpPr/>
          <p:nvPr/>
        </p:nvSpPr>
        <p:spPr>
          <a:xfrm>
            <a:off x="296618" y="6029106"/>
            <a:ext cx="8835496" cy="523220"/>
          </a:xfrm>
          <a:prstGeom prst="rect">
            <a:avLst/>
          </a:prstGeom>
        </p:spPr>
        <p:txBody>
          <a:bodyPr wrap="none">
            <a:spAutoFit/>
          </a:bodyPr>
          <a:lstStyle/>
          <a:p>
            <a:r>
              <a:rPr lang="en-US" sz="2800" b="1" dirty="0">
                <a:solidFill>
                  <a:srgbClr val="00CC00"/>
                </a:solidFill>
                <a:latin typeface="Arial"/>
                <a:cs typeface="Arial"/>
              </a:rPr>
              <a:t>Trans-disciplinary Research &amp; Education Required</a:t>
            </a:r>
            <a:endParaRPr lang="en-US" sz="2800" b="1" i="1" dirty="0">
              <a:solidFill>
                <a:srgbClr val="00CC00"/>
              </a:solidFill>
            </a:endParaRPr>
          </a:p>
        </p:txBody>
      </p:sp>
      <p:sp>
        <p:nvSpPr>
          <p:cNvPr id="9" name="Text Box 37"/>
          <p:cNvSpPr txBox="1">
            <a:spLocks noChangeArrowheads="1"/>
          </p:cNvSpPr>
          <p:nvPr/>
        </p:nvSpPr>
        <p:spPr bwMode="auto">
          <a:xfrm>
            <a:off x="0" y="256480"/>
            <a:ext cx="4216400" cy="342177"/>
          </a:xfrm>
          <a:prstGeom prst="rect">
            <a:avLst/>
          </a:prstGeom>
          <a:noFill/>
          <a:ln w="9525">
            <a:noFill/>
            <a:miter lim="800000"/>
            <a:headEnd/>
            <a:tailEnd/>
          </a:ln>
        </p:spPr>
        <p:txBody>
          <a:bodyPr wrap="square" lIns="81605" tIns="42434" rIns="81605" bIns="42434" anchor="ctr">
            <a:spAutoFit/>
          </a:bodyPr>
          <a:lstStyle/>
          <a:p>
            <a:pPr defTabSz="828675" hangingPunct="0">
              <a:lnSpc>
                <a:spcPts val="2000"/>
              </a:lnSpc>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b="1" dirty="0">
                <a:solidFill>
                  <a:srgbClr val="0000FF"/>
                </a:solidFill>
                <a:latin typeface="Arial" pitchFamily="34" charset="0"/>
                <a:cs typeface="Arial" pitchFamily="34" charset="0"/>
              </a:rPr>
              <a:t>CREATION OF BACTERIAL LIFE</a:t>
            </a:r>
          </a:p>
        </p:txBody>
      </p:sp>
    </p:spTree>
    <p:extLst>
      <p:ext uri="{BB962C8B-B14F-4D97-AF65-F5344CB8AC3E}">
        <p14:creationId xmlns:p14="http://schemas.microsoft.com/office/powerpoint/2010/main" val="2750081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strVal val="#ppt_w*0.70"/>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strVal val="#ppt_w*0.70"/>
                                          </p:val>
                                        </p:tav>
                                        <p:tav tm="100000">
                                          <p:val>
                                            <p:strVal val="#ppt_w"/>
                                          </p:val>
                                        </p:tav>
                                      </p:tavLst>
                                    </p:anim>
                                    <p:anim calcmode="lin" valueType="num">
                                      <p:cBhvr>
                                        <p:cTn id="29" dur="1000" fill="hold"/>
                                        <p:tgtEl>
                                          <p:spTgt spid="4"/>
                                        </p:tgtEl>
                                        <p:attrNameLst>
                                          <p:attrName>ppt_h</p:attrName>
                                        </p:attrNameLst>
                                      </p:cBhvr>
                                      <p:tavLst>
                                        <p:tav tm="0">
                                          <p:val>
                                            <p:strVal val="#ppt_h"/>
                                          </p:val>
                                        </p:tav>
                                        <p:tav tm="100000">
                                          <p:val>
                                            <p:strVal val="#ppt_h"/>
                                          </p:val>
                                        </p:tav>
                                      </p:tavLst>
                                    </p:anim>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strVal val="#ppt_w*0.70"/>
                                          </p:val>
                                        </p:tav>
                                        <p:tav tm="100000">
                                          <p:val>
                                            <p:strVal val="#ppt_w"/>
                                          </p:val>
                                        </p:tav>
                                      </p:tavLst>
                                    </p:anim>
                                    <p:anim calcmode="lin" valueType="num">
                                      <p:cBhvr>
                                        <p:cTn id="36" dur="1000" fill="hold"/>
                                        <p:tgtEl>
                                          <p:spTgt spid="8"/>
                                        </p:tgtEl>
                                        <p:attrNameLst>
                                          <p:attrName>ppt_h</p:attrName>
                                        </p:attrNameLst>
                                      </p:cBhvr>
                                      <p:tavLst>
                                        <p:tav tm="0">
                                          <p:val>
                                            <p:strVal val="#ppt_h"/>
                                          </p:val>
                                        </p:tav>
                                        <p:tav tm="100000">
                                          <p:val>
                                            <p:strVal val="#ppt_h"/>
                                          </p:val>
                                        </p:tav>
                                      </p:tavLst>
                                    </p:anim>
                                    <p:animEffect transition="in" filter="fade">
                                      <p:cBhvr>
                                        <p:cTn id="3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1A7724B-4C63-4FDC-BAC1-3F3198429DA0}"/>
              </a:ext>
            </a:extLst>
          </p:cNvPr>
          <p:cNvGrpSpPr/>
          <p:nvPr/>
        </p:nvGrpSpPr>
        <p:grpSpPr>
          <a:xfrm>
            <a:off x="381001" y="380999"/>
            <a:ext cx="8500071" cy="6235060"/>
            <a:chOff x="1240376" y="-322121"/>
            <a:chExt cx="4426990" cy="3294688"/>
          </a:xfrm>
        </p:grpSpPr>
        <p:sp>
          <p:nvSpPr>
            <p:cNvPr id="3" name="Rectangle 2">
              <a:extLst>
                <a:ext uri="{FF2B5EF4-FFF2-40B4-BE49-F238E27FC236}">
                  <a16:creationId xmlns:a16="http://schemas.microsoft.com/office/drawing/2014/main" id="{A71DC46E-0674-4A1A-AAEF-473C06EF9D32}"/>
                </a:ext>
              </a:extLst>
            </p:cNvPr>
            <p:cNvSpPr/>
            <p:nvPr/>
          </p:nvSpPr>
          <p:spPr>
            <a:xfrm>
              <a:off x="1240376" y="-281855"/>
              <a:ext cx="873099" cy="140534"/>
            </a:xfrm>
            <a:prstGeom prst="rect">
              <a:avLst/>
            </a:prstGeom>
          </p:spPr>
          <p:txBody>
            <a:bodyPr wrap="square" lIns="0" tIns="0" rIns="0" bIns="0">
              <a:noAutofit/>
            </a:bodyPr>
            <a:lstStyle/>
            <a:p>
              <a:pPr marL="0" marR="0">
                <a:lnSpc>
                  <a:spcPts val="1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26 </a:t>
              </a:r>
              <a:r>
                <a:rPr lang="en-US" sz="1100" kern="1200" dirty="0">
                  <a:effectLst/>
                  <a:latin typeface="Times New Roman" panose="02020603050405020304" pitchFamily="18" charset="0"/>
                  <a:ea typeface="Calibri" panose="020F0502020204030204" pitchFamily="34" charset="0"/>
                </a:rPr>
                <a:t>E. Coli detects lactose.</a:t>
              </a:r>
              <a:endParaRPr lang="en-US" sz="1200" dirty="0">
                <a:effectLst/>
                <a:latin typeface="Times New Roman" panose="02020603050405020304" pitchFamily="18" charset="0"/>
                <a:ea typeface="Calibri" panose="020F0502020204030204" pitchFamily="34" charset="0"/>
              </a:endParaRPr>
            </a:p>
          </p:txBody>
        </p:sp>
        <p:pic>
          <p:nvPicPr>
            <p:cNvPr id="4" name="Picture 3">
              <a:extLst>
                <a:ext uri="{FF2B5EF4-FFF2-40B4-BE49-F238E27FC236}">
                  <a16:creationId xmlns:a16="http://schemas.microsoft.com/office/drawing/2014/main" id="{6DB3A286-548F-4385-BE51-93912DD2E56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85139" y="-322121"/>
              <a:ext cx="4282227" cy="3294688"/>
            </a:xfrm>
            <a:prstGeom prst="rect">
              <a:avLst/>
            </a:prstGeom>
            <a:noFill/>
          </p:spPr>
        </p:pic>
      </p:grpSp>
    </p:spTree>
    <p:extLst>
      <p:ext uri="{BB962C8B-B14F-4D97-AF65-F5344CB8AC3E}">
        <p14:creationId xmlns:p14="http://schemas.microsoft.com/office/powerpoint/2010/main" val="1844734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4C6DF5-D8C2-40D1-81D9-2647793C1FAB}"/>
              </a:ext>
            </a:extLst>
          </p:cNvPr>
          <p:cNvGrpSpPr/>
          <p:nvPr/>
        </p:nvGrpSpPr>
        <p:grpSpPr>
          <a:xfrm>
            <a:off x="435855" y="228600"/>
            <a:ext cx="8631945" cy="6324602"/>
            <a:chOff x="303317" y="145579"/>
            <a:chExt cx="3276662" cy="3420396"/>
          </a:xfrm>
        </p:grpSpPr>
        <p:sp>
          <p:nvSpPr>
            <p:cNvPr id="3" name="Rectangle 2">
              <a:extLst>
                <a:ext uri="{FF2B5EF4-FFF2-40B4-BE49-F238E27FC236}">
                  <a16:creationId xmlns:a16="http://schemas.microsoft.com/office/drawing/2014/main" id="{8346D372-9127-4201-A071-400129E73F27}"/>
                </a:ext>
              </a:extLst>
            </p:cNvPr>
            <p:cNvSpPr/>
            <p:nvPr/>
          </p:nvSpPr>
          <p:spPr>
            <a:xfrm>
              <a:off x="340345" y="3359927"/>
              <a:ext cx="3239634" cy="206048"/>
            </a:xfrm>
            <a:prstGeom prst="rect">
              <a:avLst/>
            </a:prstGeom>
          </p:spPr>
          <p:txBody>
            <a:bodyPr wrap="square">
              <a:noAutofit/>
            </a:bodyPr>
            <a:lstStyle/>
            <a:p>
              <a:pPr marL="0" marR="0">
                <a:lnSpc>
                  <a:spcPts val="1100"/>
                </a:lnSpc>
                <a:spcBef>
                  <a:spcPts val="0"/>
                </a:spcBef>
                <a:spcAft>
                  <a:spcPts val="0"/>
                </a:spcAft>
              </a:pPr>
              <a:r>
                <a:rPr lang="en-US" b="1" kern="1200" dirty="0">
                  <a:effectLst/>
                  <a:latin typeface="Times New Roman" panose="02020603050405020304" pitchFamily="18" charset="0"/>
                  <a:ea typeface="Calibri" panose="020F0502020204030204" pitchFamily="34" charset="0"/>
                </a:rPr>
                <a:t>Fig. 27 </a:t>
              </a:r>
              <a:r>
                <a:rPr lang="en-US" sz="2400" kern="1200" dirty="0">
                  <a:solidFill>
                    <a:srgbClr val="FF0000"/>
                  </a:solidFill>
                  <a:effectLst/>
                  <a:latin typeface="Times New Roman" panose="02020603050405020304" pitchFamily="18" charset="0"/>
                  <a:ea typeface="Calibri" panose="020F0502020204030204" pitchFamily="34" charset="0"/>
                </a:rPr>
                <a:t>Multiple designs of fabric-embedded mind-control robots.</a:t>
              </a:r>
              <a:endParaRPr lang="en-US" sz="2000" dirty="0">
                <a:solidFill>
                  <a:srgbClr val="FF0000"/>
                </a:solidFill>
                <a:effectLst/>
                <a:latin typeface="Times New Roman" panose="02020603050405020304" pitchFamily="18" charset="0"/>
                <a:ea typeface="Calibri" panose="020F0502020204030204" pitchFamily="34" charset="0"/>
              </a:endParaRPr>
            </a:p>
          </p:txBody>
        </p:sp>
        <p:pic>
          <p:nvPicPr>
            <p:cNvPr id="4" name="Picture 3">
              <a:extLst>
                <a:ext uri="{FF2B5EF4-FFF2-40B4-BE49-F238E27FC236}">
                  <a16:creationId xmlns:a16="http://schemas.microsoft.com/office/drawing/2014/main" id="{3705D4D5-50F3-4205-891A-B88A7CD23750}"/>
                </a:ext>
              </a:extLst>
            </p:cNvPr>
            <p:cNvPicPr>
              <a:picLocks noChangeAspect="1"/>
            </p:cNvPicPr>
            <p:nvPr/>
          </p:nvPicPr>
          <p:blipFill rotWithShape="1">
            <a:blip r:embed="rId2">
              <a:extLst>
                <a:ext uri="{28A0092B-C50C-407E-A947-70E740481C1C}">
                  <a14:useLocalDpi xmlns:a14="http://schemas.microsoft.com/office/drawing/2010/main" val="0"/>
                </a:ext>
              </a:extLst>
            </a:blip>
            <a:srcRect t="10065"/>
            <a:stretch/>
          </p:blipFill>
          <p:spPr bwMode="auto">
            <a:xfrm>
              <a:off x="303317" y="145579"/>
              <a:ext cx="3261835" cy="2884670"/>
            </a:xfrm>
            <a:prstGeom prst="rect">
              <a:avLst/>
            </a:prstGeom>
            <a:noFill/>
            <a:ln>
              <a:noFill/>
            </a:ln>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42794468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BCC1122-C957-4801-85D0-F6184843D217}"/>
              </a:ext>
            </a:extLst>
          </p:cNvPr>
          <p:cNvGrpSpPr/>
          <p:nvPr/>
        </p:nvGrpSpPr>
        <p:grpSpPr>
          <a:xfrm>
            <a:off x="76197" y="152400"/>
            <a:ext cx="9004551" cy="5791200"/>
            <a:chOff x="-724967" y="-1132496"/>
            <a:chExt cx="4870987" cy="3464983"/>
          </a:xfrm>
        </p:grpSpPr>
        <p:pic>
          <p:nvPicPr>
            <p:cNvPr id="3" name="Picture 2">
              <a:extLst>
                <a:ext uri="{FF2B5EF4-FFF2-40B4-BE49-F238E27FC236}">
                  <a16:creationId xmlns:a16="http://schemas.microsoft.com/office/drawing/2014/main" id="{D6325CF1-5AF5-40DE-93F4-2418292A05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4967" y="-1132496"/>
              <a:ext cx="4870987" cy="3145840"/>
            </a:xfrm>
            <a:prstGeom prst="rect">
              <a:avLst/>
            </a:prstGeom>
            <a:noFill/>
          </p:spPr>
        </p:pic>
        <p:sp>
          <p:nvSpPr>
            <p:cNvPr id="4" name="Rectangle 3">
              <a:extLst>
                <a:ext uri="{FF2B5EF4-FFF2-40B4-BE49-F238E27FC236}">
                  <a16:creationId xmlns:a16="http://schemas.microsoft.com/office/drawing/2014/main" id="{6B74A96A-AF97-480B-ABD7-758764B9123C}"/>
                </a:ext>
              </a:extLst>
            </p:cNvPr>
            <p:cNvSpPr/>
            <p:nvPr/>
          </p:nvSpPr>
          <p:spPr>
            <a:xfrm>
              <a:off x="-533302" y="2062463"/>
              <a:ext cx="4507437" cy="270024"/>
            </a:xfrm>
            <a:prstGeom prst="rect">
              <a:avLst/>
            </a:prstGeom>
          </p:spPr>
          <p:txBody>
            <a:bodyPr wrap="square">
              <a:noAutofit/>
            </a:bodyPr>
            <a:lstStyle/>
            <a:p>
              <a:pPr marL="0" marR="0">
                <a:lnSpc>
                  <a:spcPts val="1100"/>
                </a:lnSpc>
                <a:spcBef>
                  <a:spcPts val="0"/>
                </a:spcBef>
                <a:spcAft>
                  <a:spcPts val="0"/>
                </a:spcAft>
              </a:pPr>
              <a:r>
                <a:rPr lang="en-US" sz="1100" b="1" kern="1200" dirty="0">
                  <a:effectLst/>
                  <a:latin typeface="Times New Roman" panose="02020603050405020304" pitchFamily="18" charset="0"/>
                  <a:ea typeface="Calibri" panose="020F0502020204030204" pitchFamily="34" charset="0"/>
                </a:rPr>
                <a:t>Fig. 28 </a:t>
              </a:r>
              <a:r>
                <a:rPr lang="en-US" sz="2000" b="1" kern="1200" dirty="0">
                  <a:solidFill>
                    <a:srgbClr val="FF0000"/>
                  </a:solidFill>
                  <a:effectLst/>
                  <a:latin typeface="Times New Roman" panose="02020603050405020304" pitchFamily="18" charset="0"/>
                  <a:ea typeface="Calibri" panose="020F0502020204030204" pitchFamily="34" charset="0"/>
                </a:rPr>
                <a:t>Details of cap-mounted mind-control of a LEGO; robot and EEG ends.</a:t>
              </a:r>
              <a:endParaRPr lang="en-US" sz="1200" b="1" dirty="0">
                <a:solidFill>
                  <a:srgbClr val="FF0000"/>
                </a:solidFill>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1691784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F9DC664-2B05-42FF-92E6-943CC5F22843}"/>
              </a:ext>
            </a:extLst>
          </p:cNvPr>
          <p:cNvGrpSpPr/>
          <p:nvPr/>
        </p:nvGrpSpPr>
        <p:grpSpPr>
          <a:xfrm>
            <a:off x="27708" y="304800"/>
            <a:ext cx="8582891" cy="6532417"/>
            <a:chOff x="-289968" y="0"/>
            <a:chExt cx="3393465" cy="3728893"/>
          </a:xfrm>
        </p:grpSpPr>
        <p:pic>
          <p:nvPicPr>
            <p:cNvPr id="3" name="Picture 2">
              <a:extLst>
                <a:ext uri="{FF2B5EF4-FFF2-40B4-BE49-F238E27FC236}">
                  <a16:creationId xmlns:a16="http://schemas.microsoft.com/office/drawing/2014/main" id="{11BCD1A8-DEE7-4EC9-8F23-8769B9449981}"/>
                </a:ext>
              </a:extLst>
            </p:cNvPr>
            <p:cNvPicPr>
              <a:picLocks noChangeAspect="1"/>
            </p:cNvPicPr>
            <p:nvPr/>
          </p:nvPicPr>
          <p:blipFill rotWithShape="1">
            <a:blip r:embed="rId2">
              <a:extLst>
                <a:ext uri="{28A0092B-C50C-407E-A947-70E740481C1C}">
                  <a14:useLocalDpi xmlns:a14="http://schemas.microsoft.com/office/drawing/2010/main" val="0"/>
                </a:ext>
              </a:extLst>
            </a:blip>
            <a:srcRect l="20553" t="4655" r="24034" b="4706"/>
            <a:stretch/>
          </p:blipFill>
          <p:spPr bwMode="auto">
            <a:xfrm>
              <a:off x="2421802" y="153909"/>
              <a:ext cx="671830" cy="753110"/>
            </a:xfrm>
            <a:prstGeom prst="rect">
              <a:avLst/>
            </a:prstGeom>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2030B745-C54B-40F3-BD15-6D078F51CEA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968" y="841973"/>
              <a:ext cx="3297328" cy="2625469"/>
            </a:xfrm>
            <a:prstGeom prst="rect">
              <a:avLst/>
            </a:prstGeom>
            <a:noFill/>
          </p:spPr>
        </p:pic>
        <p:sp>
          <p:nvSpPr>
            <p:cNvPr id="5" name="Rectangle 4">
              <a:extLst>
                <a:ext uri="{FF2B5EF4-FFF2-40B4-BE49-F238E27FC236}">
                  <a16:creationId xmlns:a16="http://schemas.microsoft.com/office/drawing/2014/main" id="{E57CAA88-7939-4EC6-9CF8-4540750FACB4}"/>
                </a:ext>
              </a:extLst>
            </p:cNvPr>
            <p:cNvSpPr/>
            <p:nvPr/>
          </p:nvSpPr>
          <p:spPr>
            <a:xfrm>
              <a:off x="226337" y="0"/>
              <a:ext cx="464185" cy="103505"/>
            </a:xfrm>
            <a:prstGeom prst="rect">
              <a:avLst/>
            </a:prstGeom>
          </p:spPr>
          <p:txBody>
            <a:bodyPr wrap="square" lIns="0" tIns="0" rIns="0" bIns="0">
              <a:noAutofit/>
            </a:bodyPr>
            <a:lstStyle/>
            <a:p>
              <a:pPr marL="0" marR="0">
                <a:lnSpc>
                  <a:spcPts val="700"/>
                </a:lnSpc>
                <a:spcBef>
                  <a:spcPts val="0"/>
                </a:spcBef>
                <a:spcAft>
                  <a:spcPts val="0"/>
                </a:spcAft>
              </a:pPr>
              <a:r>
                <a:rPr lang="en-US" sz="700" b="1" kern="1200">
                  <a:solidFill>
                    <a:srgbClr val="FF0000"/>
                  </a:solidFill>
                  <a:effectLst/>
                  <a:latin typeface="Arial" panose="020B0604020202020204" pitchFamily="34" charset="0"/>
                  <a:ea typeface="Calibri" panose="020F0502020204030204" pitchFamily="34" charset="0"/>
                </a:rPr>
                <a:t>Year 2015</a:t>
              </a:r>
              <a:endParaRPr lang="en-US" sz="1200">
                <a:effectLst/>
                <a:latin typeface="Times New Roman" panose="02020603050405020304" pitchFamily="18" charset="0"/>
                <a:ea typeface="Calibri" panose="020F0502020204030204" pitchFamily="34" charset="0"/>
              </a:endParaRPr>
            </a:p>
          </p:txBody>
        </p:sp>
        <p:sp>
          <p:nvSpPr>
            <p:cNvPr id="6" name="Rectangle 5">
              <a:extLst>
                <a:ext uri="{FF2B5EF4-FFF2-40B4-BE49-F238E27FC236}">
                  <a16:creationId xmlns:a16="http://schemas.microsoft.com/office/drawing/2014/main" id="{F9150297-FD9A-4374-8976-EE9026E7ED83}"/>
                </a:ext>
              </a:extLst>
            </p:cNvPr>
            <p:cNvSpPr/>
            <p:nvPr/>
          </p:nvSpPr>
          <p:spPr>
            <a:xfrm>
              <a:off x="964194" y="9054"/>
              <a:ext cx="464658" cy="103943"/>
            </a:xfrm>
            <a:prstGeom prst="rect">
              <a:avLst/>
            </a:prstGeom>
          </p:spPr>
          <p:txBody>
            <a:bodyPr wrap="square" lIns="0" tIns="0" rIns="0" bIns="0">
              <a:noAutofit/>
            </a:bodyPr>
            <a:lstStyle/>
            <a:p>
              <a:pPr marL="0" marR="0">
                <a:lnSpc>
                  <a:spcPts val="700"/>
                </a:lnSpc>
                <a:spcBef>
                  <a:spcPts val="0"/>
                </a:spcBef>
                <a:spcAft>
                  <a:spcPts val="0"/>
                </a:spcAft>
              </a:pPr>
              <a:r>
                <a:rPr lang="en-US" sz="700" b="1" kern="1200">
                  <a:solidFill>
                    <a:srgbClr val="FF0000"/>
                  </a:solidFill>
                  <a:effectLst/>
                  <a:latin typeface="Arial" panose="020B0604020202020204" pitchFamily="34" charset="0"/>
                  <a:ea typeface="Calibri" panose="020F0502020204030204" pitchFamily="34" charset="0"/>
                </a:rPr>
                <a:t>Year 2017</a:t>
              </a:r>
              <a:endParaRPr lang="en-US" sz="1200">
                <a:effectLst/>
                <a:latin typeface="Times New Roman" panose="02020603050405020304" pitchFamily="18" charset="0"/>
                <a:ea typeface="Calibri" panose="020F0502020204030204" pitchFamily="34" charset="0"/>
              </a:endParaRPr>
            </a:p>
          </p:txBody>
        </p:sp>
        <p:sp>
          <p:nvSpPr>
            <p:cNvPr id="7" name="Rectangle 6">
              <a:extLst>
                <a:ext uri="{FF2B5EF4-FFF2-40B4-BE49-F238E27FC236}">
                  <a16:creationId xmlns:a16="http://schemas.microsoft.com/office/drawing/2014/main" id="{71B99995-1484-4F43-9D07-94698BA2B9B6}"/>
                </a:ext>
              </a:extLst>
            </p:cNvPr>
            <p:cNvSpPr/>
            <p:nvPr/>
          </p:nvSpPr>
          <p:spPr>
            <a:xfrm>
              <a:off x="2544024" y="40741"/>
              <a:ext cx="464185" cy="103505"/>
            </a:xfrm>
            <a:prstGeom prst="rect">
              <a:avLst/>
            </a:prstGeom>
          </p:spPr>
          <p:txBody>
            <a:bodyPr wrap="square" lIns="0" tIns="0" rIns="0" bIns="0">
              <a:noAutofit/>
            </a:bodyPr>
            <a:lstStyle/>
            <a:p>
              <a:pPr marL="0" marR="0">
                <a:lnSpc>
                  <a:spcPts val="700"/>
                </a:lnSpc>
                <a:spcBef>
                  <a:spcPts val="0"/>
                </a:spcBef>
                <a:spcAft>
                  <a:spcPts val="0"/>
                </a:spcAft>
              </a:pPr>
              <a:r>
                <a:rPr lang="en-US" sz="700" b="1" kern="1200">
                  <a:solidFill>
                    <a:srgbClr val="FF0000"/>
                  </a:solidFill>
                  <a:effectLst/>
                  <a:latin typeface="Arial" panose="020B0604020202020204" pitchFamily="34" charset="0"/>
                  <a:ea typeface="Calibri" panose="020F0502020204030204" pitchFamily="34" charset="0"/>
                </a:rPr>
                <a:t>Year 2019</a:t>
              </a:r>
              <a:endParaRPr lang="en-US" sz="1200">
                <a:effectLst/>
                <a:latin typeface="Times New Roman" panose="02020603050405020304" pitchFamily="18" charset="0"/>
                <a:ea typeface="Calibri" panose="020F0502020204030204" pitchFamily="34" charset="0"/>
              </a:endParaRPr>
            </a:p>
          </p:txBody>
        </p:sp>
        <p:sp>
          <p:nvSpPr>
            <p:cNvPr id="8" name="Rectangle 7">
              <a:extLst>
                <a:ext uri="{FF2B5EF4-FFF2-40B4-BE49-F238E27FC236}">
                  <a16:creationId xmlns:a16="http://schemas.microsoft.com/office/drawing/2014/main" id="{54CA0A4B-64B9-4C01-B90C-4EC34E4C043C}"/>
                </a:ext>
              </a:extLst>
            </p:cNvPr>
            <p:cNvSpPr/>
            <p:nvPr/>
          </p:nvSpPr>
          <p:spPr>
            <a:xfrm>
              <a:off x="843926" y="3568082"/>
              <a:ext cx="1657019" cy="160811"/>
            </a:xfrm>
            <a:prstGeom prst="rect">
              <a:avLst/>
            </a:prstGeom>
          </p:spPr>
          <p:txBody>
            <a:bodyPr wrap="square" lIns="0" tIns="0" rIns="0" bIns="0">
              <a:noAutofit/>
            </a:bodyPr>
            <a:lstStyle/>
            <a:p>
              <a:pPr marL="0" marR="0">
                <a:lnSpc>
                  <a:spcPts val="1000"/>
                </a:lnSpc>
                <a:spcBef>
                  <a:spcPts val="0"/>
                </a:spcBef>
                <a:spcAft>
                  <a:spcPts val="0"/>
                </a:spcAft>
              </a:pPr>
              <a:r>
                <a:rPr lang="en-US" sz="1600" b="1" kern="1200" dirty="0">
                  <a:effectLst/>
                  <a:latin typeface="Times New Roman" panose="02020603050405020304" pitchFamily="18" charset="0"/>
                  <a:ea typeface="Calibri" panose="020F0502020204030204" pitchFamily="34" charset="0"/>
                </a:rPr>
                <a:t>Fig. 29 </a:t>
              </a:r>
              <a:r>
                <a:rPr lang="en-US" sz="1600" kern="1200" dirty="0">
                  <a:solidFill>
                    <a:srgbClr val="FF0000"/>
                  </a:solidFill>
                  <a:effectLst/>
                  <a:latin typeface="Times New Roman" panose="02020603050405020304" pitchFamily="18" charset="0"/>
                  <a:ea typeface="Calibri" panose="020F0502020204030204" pitchFamily="34" charset="0"/>
                </a:rPr>
                <a:t>History of technology</a:t>
              </a:r>
              <a:r>
                <a:rPr lang="en-US" sz="1100" kern="1200" dirty="0">
                  <a:effectLst/>
                  <a:latin typeface="Times New Roman" panose="02020603050405020304" pitchFamily="18" charset="0"/>
                  <a:ea typeface="Calibri" panose="020F0502020204030204" pitchFamily="34" charset="0"/>
                </a:rPr>
                <a:t>.</a:t>
              </a:r>
              <a:endParaRPr lang="en-US" sz="1200" dirty="0">
                <a:effectLst/>
                <a:latin typeface="Times New Roman" panose="02020603050405020304" pitchFamily="18" charset="0"/>
                <a:ea typeface="Calibri" panose="020F0502020204030204" pitchFamily="34" charset="0"/>
              </a:endParaRPr>
            </a:p>
          </p:txBody>
        </p:sp>
        <p:sp>
          <p:nvSpPr>
            <p:cNvPr id="9" name="Arrow: Right 8">
              <a:extLst>
                <a:ext uri="{FF2B5EF4-FFF2-40B4-BE49-F238E27FC236}">
                  <a16:creationId xmlns:a16="http://schemas.microsoft.com/office/drawing/2014/main" id="{07E91926-0942-4324-99D9-059F65C02A44}"/>
                </a:ext>
              </a:extLst>
            </p:cNvPr>
            <p:cNvSpPr/>
            <p:nvPr/>
          </p:nvSpPr>
          <p:spPr>
            <a:xfrm>
              <a:off x="683537" y="2820155"/>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0" name="Arrow: Right 9">
              <a:extLst>
                <a:ext uri="{FF2B5EF4-FFF2-40B4-BE49-F238E27FC236}">
                  <a16:creationId xmlns:a16="http://schemas.microsoft.com/office/drawing/2014/main" id="{00631BCF-2C9F-48B5-A86C-97784AEBBA07}"/>
                </a:ext>
              </a:extLst>
            </p:cNvPr>
            <p:cNvSpPr/>
            <p:nvPr/>
          </p:nvSpPr>
          <p:spPr>
            <a:xfrm>
              <a:off x="1625097" y="2811101"/>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Arrow: Right 10">
              <a:extLst>
                <a:ext uri="{FF2B5EF4-FFF2-40B4-BE49-F238E27FC236}">
                  <a16:creationId xmlns:a16="http://schemas.microsoft.com/office/drawing/2014/main" id="{53212812-6F2A-44B8-89B6-4B1C372E5A22}"/>
                </a:ext>
              </a:extLst>
            </p:cNvPr>
            <p:cNvSpPr/>
            <p:nvPr/>
          </p:nvSpPr>
          <p:spPr>
            <a:xfrm>
              <a:off x="2231679" y="2788468"/>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2" name="Arrow: Right 11">
              <a:extLst>
                <a:ext uri="{FF2B5EF4-FFF2-40B4-BE49-F238E27FC236}">
                  <a16:creationId xmlns:a16="http://schemas.microsoft.com/office/drawing/2014/main" id="{C076C5AA-8D17-43A9-AA44-C30F08F1D079}"/>
                </a:ext>
              </a:extLst>
            </p:cNvPr>
            <p:cNvSpPr/>
            <p:nvPr/>
          </p:nvSpPr>
          <p:spPr>
            <a:xfrm rot="16200000">
              <a:off x="2598345" y="2227153"/>
              <a:ext cx="117449" cy="4555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Arrow: Right 12">
              <a:extLst>
                <a:ext uri="{FF2B5EF4-FFF2-40B4-BE49-F238E27FC236}">
                  <a16:creationId xmlns:a16="http://schemas.microsoft.com/office/drawing/2014/main" id="{9A5FCE3A-965C-4C18-B3AE-66A39A0B1EFC}"/>
                </a:ext>
              </a:extLst>
            </p:cNvPr>
            <p:cNvSpPr/>
            <p:nvPr/>
          </p:nvSpPr>
          <p:spPr>
            <a:xfrm rot="10800000">
              <a:off x="2290527" y="1656784"/>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Arrow: Right 13">
              <a:extLst>
                <a:ext uri="{FF2B5EF4-FFF2-40B4-BE49-F238E27FC236}">
                  <a16:creationId xmlns:a16="http://schemas.microsoft.com/office/drawing/2014/main" id="{EE067724-AA00-4C84-8FAA-F2243DF996E9}"/>
                </a:ext>
              </a:extLst>
            </p:cNvPr>
            <p:cNvSpPr/>
            <p:nvPr/>
          </p:nvSpPr>
          <p:spPr>
            <a:xfrm rot="10800000">
              <a:off x="1525509" y="1620571"/>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Arrow: Right 14">
              <a:extLst>
                <a:ext uri="{FF2B5EF4-FFF2-40B4-BE49-F238E27FC236}">
                  <a16:creationId xmlns:a16="http://schemas.microsoft.com/office/drawing/2014/main" id="{F6DF0799-657C-4180-9026-8C613D56D753}"/>
                </a:ext>
              </a:extLst>
            </p:cNvPr>
            <p:cNvSpPr/>
            <p:nvPr/>
          </p:nvSpPr>
          <p:spPr>
            <a:xfrm>
              <a:off x="814811" y="457200"/>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6" name="Arrow: Right 15">
              <a:extLst>
                <a:ext uri="{FF2B5EF4-FFF2-40B4-BE49-F238E27FC236}">
                  <a16:creationId xmlns:a16="http://schemas.microsoft.com/office/drawing/2014/main" id="{87256628-7F94-42CA-A0FE-6E3DFDF862F3}"/>
                </a:ext>
              </a:extLst>
            </p:cNvPr>
            <p:cNvSpPr/>
            <p:nvPr/>
          </p:nvSpPr>
          <p:spPr>
            <a:xfrm>
              <a:off x="1597937" y="479834"/>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7" name="Arrow: Right 16">
              <a:extLst>
                <a:ext uri="{FF2B5EF4-FFF2-40B4-BE49-F238E27FC236}">
                  <a16:creationId xmlns:a16="http://schemas.microsoft.com/office/drawing/2014/main" id="{0C43B6B0-92F7-40D4-836F-FF39D29E934D}"/>
                </a:ext>
              </a:extLst>
            </p:cNvPr>
            <p:cNvSpPr/>
            <p:nvPr/>
          </p:nvSpPr>
          <p:spPr>
            <a:xfrm rot="16200000">
              <a:off x="393826" y="841972"/>
              <a:ext cx="117449" cy="4555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8" name="Arrow: Right 17">
              <a:extLst>
                <a:ext uri="{FF2B5EF4-FFF2-40B4-BE49-F238E27FC236}">
                  <a16:creationId xmlns:a16="http://schemas.microsoft.com/office/drawing/2014/main" id="{10BC1C10-FA3A-4436-8361-C050C19DCA01}"/>
                </a:ext>
              </a:extLst>
            </p:cNvPr>
            <p:cNvSpPr/>
            <p:nvPr/>
          </p:nvSpPr>
          <p:spPr>
            <a:xfrm rot="10800000">
              <a:off x="823866" y="1620571"/>
              <a:ext cx="117274" cy="45623"/>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9" name="Picture 18">
              <a:extLst>
                <a:ext uri="{FF2B5EF4-FFF2-40B4-BE49-F238E27FC236}">
                  <a16:creationId xmlns:a16="http://schemas.microsoft.com/office/drawing/2014/main" id="{BD4454BE-0CEE-458D-8633-97A5A83AB2E0}"/>
                </a:ext>
              </a:extLst>
            </p:cNvPr>
            <p:cNvPicPr>
              <a:picLocks noChangeAspect="1"/>
            </p:cNvPicPr>
            <p:nvPr/>
          </p:nvPicPr>
          <p:blipFill rotWithShape="1">
            <a:blip r:embed="rId4">
              <a:extLst>
                <a:ext uri="{28A0092B-C50C-407E-A947-70E740481C1C}">
                  <a14:useLocalDpi xmlns:a14="http://schemas.microsoft.com/office/drawing/2010/main" val="0"/>
                </a:ext>
              </a:extLst>
            </a:blip>
            <a:srcRect l="14480" r="15806" b="42636"/>
            <a:stretch/>
          </p:blipFill>
          <p:spPr bwMode="auto">
            <a:xfrm>
              <a:off x="190123" y="153909"/>
              <a:ext cx="598170" cy="640715"/>
            </a:xfrm>
            <a:prstGeom prst="rect">
              <a:avLst/>
            </a:prstGeom>
            <a:ln>
              <a:noFill/>
            </a:ln>
            <a:extLst>
              <a:ext uri="{53640926-AAD7-44D8-BBD7-CCE9431645EC}">
                <a14:shadowObscured xmlns:a14="http://schemas.microsoft.com/office/drawing/2010/main"/>
              </a:ext>
            </a:extLst>
          </p:spPr>
        </p:pic>
        <p:pic>
          <p:nvPicPr>
            <p:cNvPr id="20" name="Picture 19">
              <a:extLst>
                <a:ext uri="{FF2B5EF4-FFF2-40B4-BE49-F238E27FC236}">
                  <a16:creationId xmlns:a16="http://schemas.microsoft.com/office/drawing/2014/main" id="{AD817017-3E1D-46D9-8DB6-B59C83E8AD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1561" y="190123"/>
              <a:ext cx="607695" cy="594995"/>
            </a:xfrm>
            <a:prstGeom prst="rect">
              <a:avLst/>
            </a:prstGeom>
          </p:spPr>
        </p:pic>
        <p:sp>
          <p:nvSpPr>
            <p:cNvPr id="21" name="Rectangle 20">
              <a:extLst>
                <a:ext uri="{FF2B5EF4-FFF2-40B4-BE49-F238E27FC236}">
                  <a16:creationId xmlns:a16="http://schemas.microsoft.com/office/drawing/2014/main" id="{29EDAA36-485F-4CEE-A112-07BFC36F4ED1}"/>
                </a:ext>
              </a:extLst>
            </p:cNvPr>
            <p:cNvSpPr/>
            <p:nvPr/>
          </p:nvSpPr>
          <p:spPr>
            <a:xfrm>
              <a:off x="1231266" y="212757"/>
              <a:ext cx="388071" cy="167958"/>
            </a:xfrm>
            <a:prstGeom prst="rect">
              <a:avLst/>
            </a:prstGeom>
          </p:spPr>
          <p:txBody>
            <a:bodyPr wrap="square" lIns="0" tIns="0" rIns="0" bIns="0">
              <a:noAutofit/>
            </a:bodyPr>
            <a:lstStyle/>
            <a:p>
              <a:pPr marL="0" marR="0">
                <a:lnSpc>
                  <a:spcPts val="700"/>
                </a:lnSpc>
                <a:spcBef>
                  <a:spcPts val="0"/>
                </a:spcBef>
                <a:spcAft>
                  <a:spcPts val="0"/>
                </a:spcAft>
              </a:pPr>
              <a:r>
                <a:rPr lang="en-US" sz="700" b="1" kern="1200">
                  <a:effectLst/>
                  <a:latin typeface="Arial" panose="020B0604020202020204" pitchFamily="34" charset="0"/>
                  <a:ea typeface="Calibri" panose="020F0502020204030204" pitchFamily="34" charset="0"/>
                </a:rPr>
                <a:t>Pediatric Patient</a:t>
              </a:r>
              <a:endParaRPr lang="en-US" sz="1200">
                <a:effectLst/>
                <a:latin typeface="Times New Roman" panose="02020603050405020304" pitchFamily="18" charset="0"/>
                <a:ea typeface="Calibri" panose="020F0502020204030204" pitchFamily="34" charset="0"/>
              </a:endParaRPr>
            </a:p>
          </p:txBody>
        </p:sp>
        <p:sp>
          <p:nvSpPr>
            <p:cNvPr id="22" name="Rectangle 21">
              <a:extLst>
                <a:ext uri="{FF2B5EF4-FFF2-40B4-BE49-F238E27FC236}">
                  <a16:creationId xmlns:a16="http://schemas.microsoft.com/office/drawing/2014/main" id="{E5EDD19C-2E8F-4E29-BF07-A99F71E4F095}"/>
                </a:ext>
              </a:extLst>
            </p:cNvPr>
            <p:cNvSpPr/>
            <p:nvPr/>
          </p:nvSpPr>
          <p:spPr>
            <a:xfrm>
              <a:off x="2616452" y="389299"/>
              <a:ext cx="487045" cy="208280"/>
            </a:xfrm>
            <a:prstGeom prst="rect">
              <a:avLst/>
            </a:prstGeom>
          </p:spPr>
          <p:txBody>
            <a:bodyPr wrap="square" lIns="0" tIns="0" rIns="0" bIns="0">
              <a:noAutofit/>
            </a:bodyPr>
            <a:lstStyle/>
            <a:p>
              <a:pPr marL="0" marR="0">
                <a:lnSpc>
                  <a:spcPts val="700"/>
                </a:lnSpc>
                <a:spcBef>
                  <a:spcPts val="0"/>
                </a:spcBef>
                <a:spcAft>
                  <a:spcPts val="0"/>
                </a:spcAft>
              </a:pPr>
              <a:r>
                <a:rPr lang="en-US" sz="700" b="1" kern="1200">
                  <a:effectLst/>
                  <a:latin typeface="Arial" panose="020B0604020202020204" pitchFamily="34" charset="0"/>
                  <a:ea typeface="Calibri" panose="020F0502020204030204" pitchFamily="34" charset="0"/>
                </a:rPr>
                <a:t>Humanoid Robot</a:t>
              </a:r>
              <a:endParaRPr lang="en-US" sz="1200">
                <a:effectLst/>
                <a:latin typeface="Times New Roman" panose="02020603050405020304" pitchFamily="18" charset="0"/>
                <a:ea typeface="Calibri" panose="020F0502020204030204" pitchFamily="34" charset="0"/>
              </a:endParaRPr>
            </a:p>
          </p:txBody>
        </p:sp>
        <p:sp>
          <p:nvSpPr>
            <p:cNvPr id="23" name="Rectangle 22">
              <a:extLst>
                <a:ext uri="{FF2B5EF4-FFF2-40B4-BE49-F238E27FC236}">
                  <a16:creationId xmlns:a16="http://schemas.microsoft.com/office/drawing/2014/main" id="{E3EFAEC3-F572-4C59-8519-60D113CE52B5}"/>
                </a:ext>
              </a:extLst>
            </p:cNvPr>
            <p:cNvSpPr/>
            <p:nvPr/>
          </p:nvSpPr>
          <p:spPr>
            <a:xfrm>
              <a:off x="525101" y="620163"/>
              <a:ext cx="365509" cy="153710"/>
            </a:xfrm>
            <a:prstGeom prst="rect">
              <a:avLst/>
            </a:prstGeom>
          </p:spPr>
          <p:txBody>
            <a:bodyPr wrap="square" lIns="0" tIns="0" rIns="0" bIns="0">
              <a:noAutofit/>
            </a:bodyPr>
            <a:lstStyle/>
            <a:p>
              <a:pPr marL="0" marR="0">
                <a:lnSpc>
                  <a:spcPts val="700"/>
                </a:lnSpc>
                <a:spcBef>
                  <a:spcPts val="0"/>
                </a:spcBef>
                <a:spcAft>
                  <a:spcPts val="0"/>
                </a:spcAft>
              </a:pPr>
              <a:r>
                <a:rPr lang="en-US" sz="700" b="1" kern="1200">
                  <a:effectLst/>
                  <a:latin typeface="Arial" panose="020B0604020202020204" pitchFamily="34" charset="0"/>
                  <a:ea typeface="Calibri" panose="020F0502020204030204" pitchFamily="34" charset="0"/>
                </a:rPr>
                <a:t>Robotic Nurse</a:t>
              </a:r>
              <a:endParaRPr lang="en-US" sz="1200">
                <a:effectLst/>
                <a:latin typeface="Times New Roman" panose="02020603050405020304" pitchFamily="18" charset="0"/>
                <a:ea typeface="Calibri" panose="020F0502020204030204" pitchFamily="34" charset="0"/>
              </a:endParaRPr>
            </a:p>
          </p:txBody>
        </p:sp>
        <p:grpSp>
          <p:nvGrpSpPr>
            <p:cNvPr id="24" name="Group 23">
              <a:extLst>
                <a:ext uri="{FF2B5EF4-FFF2-40B4-BE49-F238E27FC236}">
                  <a16:creationId xmlns:a16="http://schemas.microsoft.com/office/drawing/2014/main" id="{6FB226BC-83F3-4153-8CBF-A8CD1813C2C1}"/>
                </a:ext>
              </a:extLst>
            </p:cNvPr>
            <p:cNvGrpSpPr/>
            <p:nvPr/>
          </p:nvGrpSpPr>
          <p:grpSpPr>
            <a:xfrm>
              <a:off x="1629624" y="131275"/>
              <a:ext cx="832259" cy="619125"/>
              <a:chOff x="0" y="0"/>
              <a:chExt cx="832259" cy="619125"/>
            </a:xfrm>
          </p:grpSpPr>
          <p:pic>
            <p:nvPicPr>
              <p:cNvPr id="29" name="Picture 28">
                <a:extLst>
                  <a:ext uri="{FF2B5EF4-FFF2-40B4-BE49-F238E27FC236}">
                    <a16:creationId xmlns:a16="http://schemas.microsoft.com/office/drawing/2014/main" id="{3D0AEE4F-4469-4F17-BD2A-C1A037C5E3E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5637" r="21027" b="44058"/>
              <a:stretch/>
            </p:blipFill>
            <p:spPr bwMode="auto">
              <a:xfrm>
                <a:off x="135802" y="0"/>
                <a:ext cx="650875" cy="619125"/>
              </a:xfrm>
              <a:prstGeom prst="rect">
                <a:avLst/>
              </a:prstGeom>
              <a:ln>
                <a:noFill/>
              </a:ln>
              <a:extLst>
                <a:ext uri="{53640926-AAD7-44D8-BBD7-CCE9431645EC}">
                  <a14:shadowObscured xmlns:a14="http://schemas.microsoft.com/office/drawing/2010/main"/>
                </a:ext>
              </a:extLst>
            </p:spPr>
          </p:pic>
          <p:sp>
            <p:nvSpPr>
              <p:cNvPr id="30" name="Rectangle 29">
                <a:extLst>
                  <a:ext uri="{FF2B5EF4-FFF2-40B4-BE49-F238E27FC236}">
                    <a16:creationId xmlns:a16="http://schemas.microsoft.com/office/drawing/2014/main" id="{5303A02B-ED43-46BC-A3D8-9F8B73B7B318}"/>
                  </a:ext>
                </a:extLst>
              </p:cNvPr>
              <p:cNvSpPr/>
              <p:nvPr/>
            </p:nvSpPr>
            <p:spPr>
              <a:xfrm>
                <a:off x="0" y="434566"/>
                <a:ext cx="315747" cy="136361"/>
              </a:xfrm>
              <a:prstGeom prst="rect">
                <a:avLst/>
              </a:prstGeom>
              <a:solidFill>
                <a:schemeClr val="bg1"/>
              </a:solidFill>
            </p:spPr>
            <p:txBody>
              <a:bodyPr wrap="square" lIns="0" tIns="0" rIns="0" bIns="0">
                <a:noAutofit/>
              </a:bodyPr>
              <a:lstStyle/>
              <a:p>
                <a:pPr marL="0" marR="0">
                  <a:lnSpc>
                    <a:spcPts val="500"/>
                  </a:lnSpc>
                  <a:spcBef>
                    <a:spcPts val="0"/>
                  </a:spcBef>
                  <a:spcAft>
                    <a:spcPts val="0"/>
                  </a:spcAft>
                </a:pPr>
                <a:r>
                  <a:rPr lang="en-US" sz="500" b="1" kern="1200">
                    <a:solidFill>
                      <a:srgbClr val="0070C0"/>
                    </a:solidFill>
                    <a:effectLst/>
                    <a:latin typeface="Arial" panose="020B0604020202020204" pitchFamily="34" charset="0"/>
                    <a:ea typeface="Calibri" panose="020F0502020204030204" pitchFamily="34" charset="0"/>
                  </a:rPr>
                  <a:t>Electrode in brain</a:t>
                </a:r>
                <a:endParaRPr lang="en-US" sz="1200">
                  <a:effectLst/>
                  <a:latin typeface="Times New Roman" panose="02020603050405020304" pitchFamily="18" charset="0"/>
                  <a:ea typeface="Calibri" panose="020F0502020204030204" pitchFamily="34" charset="0"/>
                </a:endParaRPr>
              </a:p>
            </p:txBody>
          </p:sp>
          <p:sp>
            <p:nvSpPr>
              <p:cNvPr id="31" name="Rectangle 30">
                <a:extLst>
                  <a:ext uri="{FF2B5EF4-FFF2-40B4-BE49-F238E27FC236}">
                    <a16:creationId xmlns:a16="http://schemas.microsoft.com/office/drawing/2014/main" id="{29310946-701C-46C5-96F7-35AD39E5D862}"/>
                  </a:ext>
                </a:extLst>
              </p:cNvPr>
              <p:cNvSpPr/>
              <p:nvPr/>
            </p:nvSpPr>
            <p:spPr>
              <a:xfrm>
                <a:off x="479834" y="4527"/>
                <a:ext cx="352425" cy="144780"/>
              </a:xfrm>
              <a:prstGeom prst="rect">
                <a:avLst/>
              </a:prstGeom>
              <a:solidFill>
                <a:schemeClr val="bg1"/>
              </a:solidFill>
            </p:spPr>
            <p:txBody>
              <a:bodyPr wrap="square" lIns="0" tIns="0" rIns="0" bIns="0">
                <a:noAutofit/>
              </a:bodyPr>
              <a:lstStyle/>
              <a:p>
                <a:pPr marL="0" marR="0">
                  <a:lnSpc>
                    <a:spcPts val="400"/>
                  </a:lnSpc>
                  <a:spcBef>
                    <a:spcPts val="0"/>
                  </a:spcBef>
                  <a:spcAft>
                    <a:spcPts val="0"/>
                  </a:spcAft>
                </a:pPr>
                <a:r>
                  <a:rPr lang="en-US" sz="500" b="1" kern="1200">
                    <a:solidFill>
                      <a:srgbClr val="FF0000"/>
                    </a:solidFill>
                    <a:effectLst/>
                    <a:latin typeface="Arial" panose="020B0604020202020204" pitchFamily="34" charset="0"/>
                    <a:ea typeface="Calibri" panose="020F0502020204030204" pitchFamily="34" charset="0"/>
                  </a:rPr>
                  <a:t>  </a:t>
                </a:r>
                <a:r>
                  <a:rPr lang="en-US" sz="500" b="1" kern="1200">
                    <a:solidFill>
                      <a:srgbClr val="0070C0"/>
                    </a:solidFill>
                    <a:effectLst/>
                    <a:latin typeface="Arial" panose="020B0604020202020204" pitchFamily="34" charset="0"/>
                    <a:ea typeface="Calibri" panose="020F0502020204030204" pitchFamily="34" charset="0"/>
                  </a:rPr>
                  <a:t>Electrode   at dorsal thorax</a:t>
                </a:r>
                <a:endParaRPr lang="en-US" sz="1200">
                  <a:effectLst/>
                  <a:latin typeface="Times New Roman" panose="02020603050405020304" pitchFamily="18" charset="0"/>
                  <a:ea typeface="Calibri" panose="020F0502020204030204" pitchFamily="34" charset="0"/>
                </a:endParaRPr>
              </a:p>
            </p:txBody>
          </p:sp>
          <p:sp>
            <p:nvSpPr>
              <p:cNvPr id="32" name="Rectangle 31">
                <a:extLst>
                  <a:ext uri="{FF2B5EF4-FFF2-40B4-BE49-F238E27FC236}">
                    <a16:creationId xmlns:a16="http://schemas.microsoft.com/office/drawing/2014/main" id="{2CC0E5E5-D56E-4991-84B9-9D0CC71D6E15}"/>
                  </a:ext>
                </a:extLst>
              </p:cNvPr>
              <p:cNvSpPr/>
              <p:nvPr/>
            </p:nvSpPr>
            <p:spPr>
              <a:xfrm>
                <a:off x="258024" y="13580"/>
                <a:ext cx="262255" cy="45085"/>
              </a:xfrm>
              <a:prstGeom prst="rect">
                <a:avLst/>
              </a:prstGeom>
              <a:solidFill>
                <a:schemeClr val="bg1"/>
              </a:solidFill>
            </p:spPr>
            <p:txBody>
              <a:bodyPr wrap="square" lIns="0" tIns="0" rIns="0" bIns="0">
                <a:noAutofit/>
              </a:bodyPr>
              <a:lstStyle/>
              <a:p>
                <a:pPr marL="0" marR="0">
                  <a:lnSpc>
                    <a:spcPts val="400"/>
                  </a:lnSpc>
                  <a:spcBef>
                    <a:spcPts val="0"/>
                  </a:spcBef>
                  <a:spcAft>
                    <a:spcPts val="0"/>
                  </a:spcAft>
                </a:pPr>
                <a:r>
                  <a:rPr lang="en-US" sz="500" b="1" kern="1200">
                    <a:solidFill>
                      <a:srgbClr val="0070C0"/>
                    </a:solidFill>
                    <a:effectLst/>
                    <a:latin typeface="Arial" panose="020B0604020202020204" pitchFamily="34" charset="0"/>
                    <a:ea typeface="Calibri" panose="020F0502020204030204" pitchFamily="34" charset="0"/>
                  </a:rPr>
                  <a:t>Battery</a:t>
                </a:r>
                <a:endParaRPr lang="en-US" sz="1200">
                  <a:effectLst/>
                  <a:latin typeface="Times New Roman" panose="02020603050405020304" pitchFamily="18" charset="0"/>
                  <a:ea typeface="Calibri" panose="020F0502020204030204" pitchFamily="34" charset="0"/>
                </a:endParaRPr>
              </a:p>
            </p:txBody>
          </p:sp>
          <p:sp>
            <p:nvSpPr>
              <p:cNvPr id="33" name="Rectangle 32">
                <a:extLst>
                  <a:ext uri="{FF2B5EF4-FFF2-40B4-BE49-F238E27FC236}">
                    <a16:creationId xmlns:a16="http://schemas.microsoft.com/office/drawing/2014/main" id="{C75FFEED-F900-423F-92F8-6FE74245F182}"/>
                  </a:ext>
                </a:extLst>
              </p:cNvPr>
              <p:cNvSpPr/>
              <p:nvPr/>
            </p:nvSpPr>
            <p:spPr>
              <a:xfrm>
                <a:off x="31687" y="49794"/>
                <a:ext cx="307975" cy="94615"/>
              </a:xfrm>
              <a:prstGeom prst="rect">
                <a:avLst/>
              </a:prstGeom>
              <a:solidFill>
                <a:schemeClr val="bg1"/>
              </a:solidFill>
            </p:spPr>
            <p:txBody>
              <a:bodyPr wrap="square" lIns="0" tIns="0" rIns="0" bIns="0">
                <a:noAutofit/>
              </a:bodyPr>
              <a:lstStyle/>
              <a:p>
                <a:pPr marL="0" marR="0">
                  <a:lnSpc>
                    <a:spcPts val="400"/>
                  </a:lnSpc>
                  <a:spcBef>
                    <a:spcPts val="0"/>
                  </a:spcBef>
                  <a:spcAft>
                    <a:spcPts val="0"/>
                  </a:spcAft>
                </a:pPr>
                <a:r>
                  <a:rPr lang="en-US" sz="500" b="1" kern="1200">
                    <a:solidFill>
                      <a:srgbClr val="0070C0"/>
                    </a:solidFill>
                    <a:effectLst/>
                    <a:latin typeface="Arial" panose="020B0604020202020204" pitchFamily="34" charset="0"/>
                    <a:ea typeface="Calibri" panose="020F0502020204030204" pitchFamily="34" charset="0"/>
                  </a:rPr>
                  <a:t>Micro-controller</a:t>
                </a:r>
                <a:endParaRPr lang="en-US" sz="1200">
                  <a:effectLst/>
                  <a:latin typeface="Times New Roman" panose="02020603050405020304" pitchFamily="18" charset="0"/>
                  <a:ea typeface="Calibri" panose="020F0502020204030204" pitchFamily="34" charset="0"/>
                </a:endParaRPr>
              </a:p>
            </p:txBody>
          </p:sp>
          <p:sp>
            <p:nvSpPr>
              <p:cNvPr id="34" name="Rectangle 33">
                <a:extLst>
                  <a:ext uri="{FF2B5EF4-FFF2-40B4-BE49-F238E27FC236}">
                    <a16:creationId xmlns:a16="http://schemas.microsoft.com/office/drawing/2014/main" id="{8382A30B-9AD7-473A-90D6-475B2DF53868}"/>
                  </a:ext>
                </a:extLst>
              </p:cNvPr>
              <p:cNvSpPr/>
              <p:nvPr/>
            </p:nvSpPr>
            <p:spPr>
              <a:xfrm>
                <a:off x="384772" y="506994"/>
                <a:ext cx="406349" cy="108642"/>
              </a:xfrm>
              <a:prstGeom prst="rect">
                <a:avLst/>
              </a:prstGeom>
              <a:solidFill>
                <a:schemeClr val="bg1"/>
              </a:solidFill>
            </p:spPr>
            <p:txBody>
              <a:bodyPr wrap="square" lIns="0" tIns="0" rIns="0" bIns="0">
                <a:noAutofit/>
              </a:bodyPr>
              <a:lstStyle/>
              <a:p>
                <a:pPr marL="0" marR="0">
                  <a:lnSpc>
                    <a:spcPts val="500"/>
                  </a:lnSpc>
                  <a:spcBef>
                    <a:spcPts val="0"/>
                  </a:spcBef>
                  <a:spcAft>
                    <a:spcPts val="0"/>
                  </a:spcAft>
                </a:pPr>
                <a:r>
                  <a:rPr lang="en-US" sz="500" b="1" kern="1200">
                    <a:solidFill>
                      <a:srgbClr val="0070C0"/>
                    </a:solidFill>
                    <a:effectLst/>
                    <a:latin typeface="Arial" panose="020B0604020202020204" pitchFamily="34" charset="0"/>
                    <a:ea typeface="Calibri" panose="020F0502020204030204" pitchFamily="34" charset="0"/>
                  </a:rPr>
                  <a:t>Electrode at flight muscle</a:t>
                </a:r>
                <a:endParaRPr lang="en-US" sz="1200">
                  <a:effectLst/>
                  <a:latin typeface="Times New Roman" panose="02020603050405020304" pitchFamily="18" charset="0"/>
                  <a:ea typeface="Calibri" panose="020F0502020204030204" pitchFamily="34" charset="0"/>
                </a:endParaRPr>
              </a:p>
            </p:txBody>
          </p:sp>
          <p:cxnSp>
            <p:nvCxnSpPr>
              <p:cNvPr id="35" name="Straight Connector 34">
                <a:extLst>
                  <a:ext uri="{FF2B5EF4-FFF2-40B4-BE49-F238E27FC236}">
                    <a16:creationId xmlns:a16="http://schemas.microsoft.com/office/drawing/2014/main" id="{398226BB-8749-43C9-8EBE-3E1BB8AEEBEE}"/>
                  </a:ext>
                </a:extLst>
              </p:cNvPr>
              <p:cNvCxnSpPr/>
              <p:nvPr/>
            </p:nvCxnSpPr>
            <p:spPr>
              <a:xfrm>
                <a:off x="81481" y="153909"/>
                <a:ext cx="63374" cy="176542"/>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grpSp>
        <p:cxnSp>
          <p:nvCxnSpPr>
            <p:cNvPr id="25" name="Straight Connector 24">
              <a:extLst>
                <a:ext uri="{FF2B5EF4-FFF2-40B4-BE49-F238E27FC236}">
                  <a16:creationId xmlns:a16="http://schemas.microsoft.com/office/drawing/2014/main" id="{045BA577-8827-4C41-8E27-61449D09EF7D}"/>
                </a:ext>
              </a:extLst>
            </p:cNvPr>
            <p:cNvCxnSpPr/>
            <p:nvPr/>
          </p:nvCxnSpPr>
          <p:spPr>
            <a:xfrm flipH="1">
              <a:off x="1774479" y="516048"/>
              <a:ext cx="45301" cy="63374"/>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Arrow: Right 25">
              <a:extLst>
                <a:ext uri="{FF2B5EF4-FFF2-40B4-BE49-F238E27FC236}">
                  <a16:creationId xmlns:a16="http://schemas.microsoft.com/office/drawing/2014/main" id="{4E8BCC81-183C-4F03-BC6C-0A594FBF74FB}"/>
                </a:ext>
              </a:extLst>
            </p:cNvPr>
            <p:cNvSpPr/>
            <p:nvPr/>
          </p:nvSpPr>
          <p:spPr>
            <a:xfrm>
              <a:off x="2467069" y="502468"/>
              <a:ext cx="116840" cy="4508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 name="Rectangle 26">
              <a:extLst>
                <a:ext uri="{FF2B5EF4-FFF2-40B4-BE49-F238E27FC236}">
                  <a16:creationId xmlns:a16="http://schemas.microsoft.com/office/drawing/2014/main" id="{6BB8DA26-A2BC-4A9A-8B87-4B55FEB9EA65}"/>
                </a:ext>
              </a:extLst>
            </p:cNvPr>
            <p:cNvSpPr/>
            <p:nvPr/>
          </p:nvSpPr>
          <p:spPr>
            <a:xfrm>
              <a:off x="1760899" y="27161"/>
              <a:ext cx="464185" cy="103505"/>
            </a:xfrm>
            <a:prstGeom prst="rect">
              <a:avLst/>
            </a:prstGeom>
          </p:spPr>
          <p:txBody>
            <a:bodyPr wrap="square" lIns="0" tIns="0" rIns="0" bIns="0">
              <a:noAutofit/>
            </a:bodyPr>
            <a:lstStyle/>
            <a:p>
              <a:pPr marL="0" marR="0">
                <a:lnSpc>
                  <a:spcPts val="700"/>
                </a:lnSpc>
                <a:spcBef>
                  <a:spcPts val="0"/>
                </a:spcBef>
                <a:spcAft>
                  <a:spcPts val="0"/>
                </a:spcAft>
              </a:pPr>
              <a:r>
                <a:rPr lang="en-US" sz="700" b="1" kern="1200">
                  <a:solidFill>
                    <a:srgbClr val="FF0000"/>
                  </a:solidFill>
                  <a:effectLst/>
                  <a:latin typeface="Arial" panose="020B0604020202020204" pitchFamily="34" charset="0"/>
                  <a:ea typeface="Calibri" panose="020F0502020204030204" pitchFamily="34" charset="0"/>
                </a:rPr>
                <a:t>Year 2017</a:t>
              </a:r>
              <a:endParaRPr lang="en-US" sz="1200">
                <a:effectLst/>
                <a:latin typeface="Times New Roman" panose="02020603050405020304" pitchFamily="18" charset="0"/>
                <a:ea typeface="Calibri" panose="020F0502020204030204" pitchFamily="34" charset="0"/>
              </a:endParaRPr>
            </a:p>
          </p:txBody>
        </p:sp>
        <p:sp>
          <p:nvSpPr>
            <p:cNvPr id="28" name="Rectangle 27">
              <a:extLst>
                <a:ext uri="{FF2B5EF4-FFF2-40B4-BE49-F238E27FC236}">
                  <a16:creationId xmlns:a16="http://schemas.microsoft.com/office/drawing/2014/main" id="{81EAD053-4191-48B5-9E69-2D8D8F5CB56B}"/>
                </a:ext>
              </a:extLst>
            </p:cNvPr>
            <p:cNvSpPr/>
            <p:nvPr/>
          </p:nvSpPr>
          <p:spPr>
            <a:xfrm>
              <a:off x="1643204" y="760491"/>
              <a:ext cx="877570" cy="162560"/>
            </a:xfrm>
            <a:prstGeom prst="rect">
              <a:avLst/>
            </a:prstGeom>
          </p:spPr>
          <p:txBody>
            <a:bodyPr wrap="square" lIns="0" tIns="0" rIns="0" bIns="0">
              <a:noAutofit/>
            </a:bodyPr>
            <a:lstStyle/>
            <a:p>
              <a:pPr marL="0" marR="0">
                <a:lnSpc>
                  <a:spcPts val="700"/>
                </a:lnSpc>
                <a:spcBef>
                  <a:spcPts val="0"/>
                </a:spcBef>
                <a:spcAft>
                  <a:spcPts val="0"/>
                </a:spcAft>
              </a:pPr>
              <a:r>
                <a:rPr lang="en-US" sz="700" b="1" kern="1200">
                  <a:effectLst/>
                  <a:latin typeface="Arial" panose="020B0604020202020204" pitchFamily="34" charset="0"/>
                  <a:ea typeface="Calibri" panose="020F0502020204030204" pitchFamily="34" charset="0"/>
                </a:rPr>
                <a:t>Remote Controlled Beetle</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30708889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1021AE7-0021-466A-867E-590D3EF34782}"/>
              </a:ext>
            </a:extLst>
          </p:cNvPr>
          <p:cNvGrpSpPr/>
          <p:nvPr/>
        </p:nvGrpSpPr>
        <p:grpSpPr>
          <a:xfrm>
            <a:off x="381000" y="244825"/>
            <a:ext cx="8259510" cy="5784430"/>
            <a:chOff x="751380" y="-681300"/>
            <a:chExt cx="2960483" cy="2540654"/>
          </a:xfrm>
        </p:grpSpPr>
        <p:sp>
          <p:nvSpPr>
            <p:cNvPr id="3" name="Text Box 2">
              <a:extLst>
                <a:ext uri="{FF2B5EF4-FFF2-40B4-BE49-F238E27FC236}">
                  <a16:creationId xmlns:a16="http://schemas.microsoft.com/office/drawing/2014/main" id="{E088A29A-6A25-4333-9795-CBD556F132D6}"/>
                </a:ext>
              </a:extLst>
            </p:cNvPr>
            <p:cNvSpPr txBox="1">
              <a:spLocks noChangeArrowheads="1"/>
            </p:cNvSpPr>
            <p:nvPr/>
          </p:nvSpPr>
          <p:spPr bwMode="auto">
            <a:xfrm>
              <a:off x="751380" y="1721326"/>
              <a:ext cx="2960483" cy="138028"/>
            </a:xfrm>
            <a:prstGeom prst="rect">
              <a:avLst/>
            </a:prstGeom>
            <a:noFill/>
            <a:ln w="9525">
              <a:noFill/>
              <a:miter lim="800000"/>
              <a:headEnd/>
              <a:tailEnd/>
            </a:ln>
          </p:spPr>
          <p:txBody>
            <a:bodyPr rot="0" vert="horz" wrap="square" lIns="91440" tIns="45720" rIns="91440" bIns="45720" anchor="t" anchorCtr="0">
              <a:noAutofit/>
            </a:bodyPr>
            <a:lstStyle/>
            <a:p>
              <a:pPr marL="0" marR="0">
                <a:lnSpc>
                  <a:spcPts val="1100"/>
                </a:lnSpc>
                <a:spcBef>
                  <a:spcPts val="0"/>
                </a:spcBef>
                <a:spcAft>
                  <a:spcPts val="0"/>
                </a:spcAft>
              </a:pPr>
              <a:r>
                <a:rPr lang="en-US" sz="1100" b="1"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Fig. 31</a:t>
              </a:r>
              <a:r>
                <a:rPr lang="en-US" sz="11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kern="1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Bidirectional communications between PFC, Amygdala and Cerebellum.</a:t>
              </a:r>
              <a:endParaRPr lang="en-US"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204AE301-06F1-40CD-B618-9AC05867644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1380" y="-681300"/>
              <a:ext cx="2813199" cy="2228746"/>
            </a:xfrm>
            <a:prstGeom prst="rect">
              <a:avLst/>
            </a:prstGeom>
            <a:noFill/>
          </p:spPr>
        </p:pic>
      </p:grpSp>
    </p:spTree>
    <p:extLst>
      <p:ext uri="{BB962C8B-B14F-4D97-AF65-F5344CB8AC3E}">
        <p14:creationId xmlns:p14="http://schemas.microsoft.com/office/powerpoint/2010/main" val="4314703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A962F6E-D968-41DF-8C03-0B58618D51C1}"/>
              </a:ext>
            </a:extLst>
          </p:cNvPr>
          <p:cNvGrpSpPr/>
          <p:nvPr/>
        </p:nvGrpSpPr>
        <p:grpSpPr>
          <a:xfrm>
            <a:off x="533399" y="609600"/>
            <a:ext cx="8001001" cy="5751056"/>
            <a:chOff x="-52093" y="-138281"/>
            <a:chExt cx="2734861" cy="2568423"/>
          </a:xfrm>
        </p:grpSpPr>
        <p:pic>
          <p:nvPicPr>
            <p:cNvPr id="3" name="Picture 2">
              <a:extLst>
                <a:ext uri="{FF2B5EF4-FFF2-40B4-BE49-F238E27FC236}">
                  <a16:creationId xmlns:a16="http://schemas.microsoft.com/office/drawing/2014/main" id="{9F6A7C7B-FE1F-481E-A28A-5DB101EB5BE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8281"/>
              <a:ext cx="2682768" cy="2181270"/>
            </a:xfrm>
            <a:prstGeom prst="rect">
              <a:avLst/>
            </a:prstGeom>
            <a:noFill/>
          </p:spPr>
        </p:pic>
        <p:sp>
          <p:nvSpPr>
            <p:cNvPr id="4" name="Text Box 2">
              <a:extLst>
                <a:ext uri="{FF2B5EF4-FFF2-40B4-BE49-F238E27FC236}">
                  <a16:creationId xmlns:a16="http://schemas.microsoft.com/office/drawing/2014/main" id="{487E3802-31F6-40B1-A897-DEA92D7CFCB2}"/>
                </a:ext>
              </a:extLst>
            </p:cNvPr>
            <p:cNvSpPr txBox="1">
              <a:spLocks noChangeArrowheads="1"/>
            </p:cNvSpPr>
            <p:nvPr/>
          </p:nvSpPr>
          <p:spPr bwMode="auto">
            <a:xfrm>
              <a:off x="-52093" y="2243885"/>
              <a:ext cx="2708815" cy="186257"/>
            </a:xfrm>
            <a:prstGeom prst="rect">
              <a:avLst/>
            </a:prstGeom>
            <a:noFill/>
            <a:ln w="9525">
              <a:noFill/>
              <a:miter lim="800000"/>
              <a:headEnd/>
              <a:tailEnd/>
            </a:ln>
          </p:spPr>
          <p:txBody>
            <a:bodyPr rot="0" vert="horz" wrap="square" lIns="91440" tIns="45720" rIns="91440" bIns="45720" anchor="t" anchorCtr="0">
              <a:noAutofit/>
            </a:bodyPr>
            <a:lstStyle/>
            <a:p>
              <a:pPr marL="0" marR="0">
                <a:lnSpc>
                  <a:spcPts val="1000"/>
                </a:lnSpc>
                <a:spcBef>
                  <a:spcPts val="0"/>
                </a:spcBef>
                <a:spcAft>
                  <a:spcPts val="0"/>
                </a:spcAft>
              </a:pPr>
              <a:r>
                <a:rPr lang="en-US" sz="1100" b="1" kern="1200" dirty="0">
                  <a:solidFill>
                    <a:srgbClr val="000000"/>
                  </a:solidFill>
                  <a:effectLst/>
                  <a:latin typeface="Times New Roman" panose="02020603050405020304" pitchFamily="18" charset="0"/>
                  <a:ea typeface="Calibri" panose="020F0502020204030204" pitchFamily="34" charset="0"/>
                </a:rPr>
                <a:t>Fig. 32</a:t>
              </a:r>
              <a:r>
                <a:rPr lang="en-US" sz="1100" kern="1200" dirty="0">
                  <a:solidFill>
                    <a:srgbClr val="000000"/>
                  </a:solidFill>
                  <a:effectLst/>
                  <a:latin typeface="Times New Roman" panose="02020603050405020304" pitchFamily="18" charset="0"/>
                  <a:ea typeface="Calibri" panose="020F0502020204030204" pitchFamily="34" charset="0"/>
                </a:rPr>
                <a:t> </a:t>
              </a:r>
              <a:r>
                <a:rPr lang="en-US" sz="2400" b="1" kern="1200" dirty="0">
                  <a:solidFill>
                    <a:srgbClr val="FF0000"/>
                  </a:solidFill>
                  <a:effectLst/>
                  <a:latin typeface="Times New Roman" panose="02020603050405020304" pitchFamily="18" charset="0"/>
                  <a:ea typeface="Calibri" panose="020F0502020204030204" pitchFamily="34" charset="0"/>
                </a:rPr>
                <a:t>Suggested model of interrelated factors affecting mind. </a:t>
              </a:r>
              <a:endParaRPr lang="en-US" sz="1200" b="1" dirty="0">
                <a:solidFill>
                  <a:srgbClr val="FF0000"/>
                </a:solidFill>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3385055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CAF77CE-154D-4D55-9D24-8C80E2A08111}"/>
              </a:ext>
            </a:extLst>
          </p:cNvPr>
          <p:cNvGrpSpPr/>
          <p:nvPr/>
        </p:nvGrpSpPr>
        <p:grpSpPr>
          <a:xfrm>
            <a:off x="304800" y="228600"/>
            <a:ext cx="8001002" cy="5886877"/>
            <a:chOff x="597995" y="839043"/>
            <a:chExt cx="2264036" cy="2096973"/>
          </a:xfrm>
        </p:grpSpPr>
        <p:pic>
          <p:nvPicPr>
            <p:cNvPr id="3" name="Picture 2">
              <a:extLst>
                <a:ext uri="{FF2B5EF4-FFF2-40B4-BE49-F238E27FC236}">
                  <a16:creationId xmlns:a16="http://schemas.microsoft.com/office/drawing/2014/main" id="{1C6C8AA4-5B6C-454A-A0DC-51C41F9139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463" t="17115" r="2449" b="10344"/>
            <a:stretch/>
          </p:blipFill>
          <p:spPr bwMode="auto">
            <a:xfrm>
              <a:off x="597995" y="839043"/>
              <a:ext cx="2220911" cy="1671084"/>
            </a:xfrm>
            <a:prstGeom prst="rect">
              <a:avLst/>
            </a:prstGeom>
            <a:noFill/>
          </p:spPr>
        </p:pic>
        <p:sp>
          <p:nvSpPr>
            <p:cNvPr id="4" name="Rectangle 3">
              <a:extLst>
                <a:ext uri="{FF2B5EF4-FFF2-40B4-BE49-F238E27FC236}">
                  <a16:creationId xmlns:a16="http://schemas.microsoft.com/office/drawing/2014/main" id="{BD7A734E-F292-4751-B224-8247EDE9D8FA}"/>
                </a:ext>
              </a:extLst>
            </p:cNvPr>
            <p:cNvSpPr/>
            <p:nvPr/>
          </p:nvSpPr>
          <p:spPr>
            <a:xfrm>
              <a:off x="792055" y="2847648"/>
              <a:ext cx="2069976" cy="88368"/>
            </a:xfrm>
            <a:prstGeom prst="rect">
              <a:avLst/>
            </a:prstGeom>
          </p:spPr>
          <p:txBody>
            <a:bodyPr wrap="square" lIns="0" tIns="0" rIns="0" bIns="0">
              <a:noAutofit/>
            </a:bodyPr>
            <a:lstStyle/>
            <a:p>
              <a:pPr marL="0" marR="0">
                <a:lnSpc>
                  <a:spcPct val="107000"/>
                </a:lnSpc>
                <a:spcBef>
                  <a:spcPts val="0"/>
                </a:spcBef>
                <a:spcAft>
                  <a:spcPts val="0"/>
                </a:spcAft>
              </a:pPr>
              <a:r>
                <a:rPr lang="en-US" sz="1200" b="1" kern="1200" dirty="0">
                  <a:effectLst/>
                  <a:latin typeface="Times New Roman" panose="02020603050405020304" pitchFamily="18" charset="0"/>
                  <a:ea typeface="Calibri" panose="020F0502020204030204" pitchFamily="34" charset="0"/>
                </a:rPr>
                <a:t>Fig. 33 </a:t>
              </a:r>
              <a:r>
                <a:rPr lang="en-US" sz="2800" kern="1200" dirty="0">
                  <a:solidFill>
                    <a:srgbClr val="FF0000"/>
                  </a:solidFill>
                  <a:effectLst/>
                  <a:latin typeface="Times New Roman" panose="02020603050405020304" pitchFamily="18" charset="0"/>
                  <a:ea typeface="Calibri" panose="020F0502020204030204" pitchFamily="34" charset="0"/>
                </a:rPr>
                <a:t>TABI</a:t>
              </a:r>
              <a:r>
                <a:rPr lang="en-US" sz="2800" dirty="0">
                  <a:solidFill>
                    <a:srgbClr val="FF0000"/>
                  </a:solidFill>
                  <a:latin typeface="Times New Roman" panose="02020603050405020304" pitchFamily="18" charset="0"/>
                  <a:ea typeface="Calibri" panose="020F0502020204030204" pitchFamily="34" charset="0"/>
                </a:rPr>
                <a:t> (</a:t>
              </a:r>
              <a:r>
                <a:rPr lang="en-US" sz="2800" kern="1200" dirty="0">
                  <a:solidFill>
                    <a:srgbClr val="FF0000"/>
                  </a:solidFill>
                  <a:effectLst/>
                  <a:latin typeface="Times New Roman" panose="02020603050405020304" pitchFamily="18" charset="0"/>
                  <a:ea typeface="Calibri" panose="020F0502020204030204" pitchFamily="34" charset="0"/>
                </a:rPr>
                <a:t>Technology-Assisted Business Innovations); table-top factory.</a:t>
              </a:r>
              <a:endParaRPr lang="en-US" sz="1200" dirty="0">
                <a:solidFill>
                  <a:srgbClr val="FF0000"/>
                </a:solidFill>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2663392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342BB51-1AF2-4501-BF6A-9EB17D954FFC}"/>
              </a:ext>
            </a:extLst>
          </p:cNvPr>
          <p:cNvGrpSpPr/>
          <p:nvPr/>
        </p:nvGrpSpPr>
        <p:grpSpPr>
          <a:xfrm>
            <a:off x="762000" y="1066800"/>
            <a:ext cx="7467600" cy="4953000"/>
            <a:chOff x="576728" y="-369518"/>
            <a:chExt cx="2641864" cy="2397497"/>
          </a:xfrm>
        </p:grpSpPr>
        <p:pic>
          <p:nvPicPr>
            <p:cNvPr id="3" name="Picture 2">
              <a:extLst>
                <a:ext uri="{FF2B5EF4-FFF2-40B4-BE49-F238E27FC236}">
                  <a16:creationId xmlns:a16="http://schemas.microsoft.com/office/drawing/2014/main" id="{68A7F910-F082-41C5-A54F-169B57E584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4201" t="1" r="7743" b="42350"/>
            <a:stretch/>
          </p:blipFill>
          <p:spPr bwMode="auto">
            <a:xfrm>
              <a:off x="576728" y="-369518"/>
              <a:ext cx="2641864" cy="2150766"/>
            </a:xfrm>
            <a:prstGeom prst="rect">
              <a:avLst/>
            </a:prstGeom>
            <a:noFill/>
          </p:spPr>
        </p:pic>
        <p:sp>
          <p:nvSpPr>
            <p:cNvPr id="4" name="Rectangle 3">
              <a:extLst>
                <a:ext uri="{FF2B5EF4-FFF2-40B4-BE49-F238E27FC236}">
                  <a16:creationId xmlns:a16="http://schemas.microsoft.com/office/drawing/2014/main" id="{1E011BAB-59A5-412B-B0DF-BC5C8573F20E}"/>
                </a:ext>
              </a:extLst>
            </p:cNvPr>
            <p:cNvSpPr/>
            <p:nvPr/>
          </p:nvSpPr>
          <p:spPr>
            <a:xfrm>
              <a:off x="678429" y="1831847"/>
              <a:ext cx="2276713" cy="196132"/>
            </a:xfrm>
            <a:prstGeom prst="rect">
              <a:avLst/>
            </a:prstGeom>
            <a:solidFill>
              <a:schemeClr val="bg1"/>
            </a:solidFill>
          </p:spPr>
          <p:txBody>
            <a:bodyPr wrap="square" lIns="0" tIns="0" rIns="0" bIns="0">
              <a:noAutofit/>
            </a:bodyPr>
            <a:lstStyle/>
            <a:p>
              <a:pPr marL="0" marR="0">
                <a:lnSpc>
                  <a:spcPts val="1100"/>
                </a:lnSpc>
                <a:spcBef>
                  <a:spcPts val="0"/>
                </a:spcBef>
                <a:spcAft>
                  <a:spcPts val="0"/>
                </a:spcAft>
              </a:pPr>
              <a:r>
                <a:rPr lang="en-US" sz="1200" b="1" kern="1200">
                  <a:effectLst/>
                  <a:latin typeface="Times New Roman" panose="02020603050405020304" pitchFamily="18" charset="0"/>
                  <a:ea typeface="Calibri" panose="020F0502020204030204" pitchFamily="34" charset="0"/>
                </a:rPr>
                <a:t>Fig. 34 </a:t>
              </a:r>
              <a:r>
                <a:rPr lang="en-US" sz="1100" kern="1200">
                  <a:effectLst/>
                  <a:latin typeface="Times New Roman" panose="02020603050405020304" pitchFamily="18" charset="0"/>
                  <a:ea typeface="Calibri" panose="020F0502020204030204" pitchFamily="34" charset="0"/>
                </a:rPr>
                <a:t>Technology Assisted Dancing.</a:t>
              </a:r>
              <a:endParaRPr lang="en-US" sz="1200">
                <a:effectLst/>
                <a:latin typeface="Times New Roman" panose="02020603050405020304" pitchFamily="18" charset="0"/>
                <a:ea typeface="Calibri" panose="020F0502020204030204" pitchFamily="34" charset="0"/>
              </a:endParaRPr>
            </a:p>
          </p:txBody>
        </p:sp>
      </p:grpSp>
    </p:spTree>
    <p:extLst>
      <p:ext uri="{BB962C8B-B14F-4D97-AF65-F5344CB8AC3E}">
        <p14:creationId xmlns:p14="http://schemas.microsoft.com/office/powerpoint/2010/main" val="25210847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6AD7B4-4948-4B45-9A01-B09BF987FBD2}"/>
              </a:ext>
            </a:extLst>
          </p:cNvPr>
          <p:cNvPicPr>
            <a:picLocks noChangeAspect="1"/>
          </p:cNvPicPr>
          <p:nvPr/>
        </p:nvPicPr>
        <p:blipFill>
          <a:blip r:embed="rId2"/>
          <a:stretch>
            <a:fillRect/>
          </a:stretch>
        </p:blipFill>
        <p:spPr>
          <a:xfrm>
            <a:off x="152400" y="533400"/>
            <a:ext cx="8739873" cy="5486400"/>
          </a:xfrm>
          <a:prstGeom prst="rect">
            <a:avLst/>
          </a:prstGeom>
        </p:spPr>
      </p:pic>
    </p:spTree>
    <p:extLst>
      <p:ext uri="{BB962C8B-B14F-4D97-AF65-F5344CB8AC3E}">
        <p14:creationId xmlns:p14="http://schemas.microsoft.com/office/powerpoint/2010/main" val="11941080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AC6B5A-C427-42D6-95E0-A63B296F7368}"/>
              </a:ext>
            </a:extLst>
          </p:cNvPr>
          <p:cNvPicPr>
            <a:picLocks noChangeAspect="1"/>
          </p:cNvPicPr>
          <p:nvPr/>
        </p:nvPicPr>
        <p:blipFill>
          <a:blip r:embed="rId3"/>
          <a:stretch>
            <a:fillRect/>
          </a:stretch>
        </p:blipFill>
        <p:spPr>
          <a:xfrm>
            <a:off x="152400" y="533399"/>
            <a:ext cx="8763000" cy="5536987"/>
          </a:xfrm>
          <a:prstGeom prst="rect">
            <a:avLst/>
          </a:prstGeom>
        </p:spPr>
      </p:pic>
    </p:spTree>
    <p:extLst>
      <p:ext uri="{BB962C8B-B14F-4D97-AF65-F5344CB8AC3E}">
        <p14:creationId xmlns:p14="http://schemas.microsoft.com/office/powerpoint/2010/main" val="25875200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2667000" y="76200"/>
            <a:ext cx="3152775" cy="501873"/>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INTRODUCTION</a:t>
            </a:r>
            <a:endParaRPr lang="en-US" sz="3000" dirty="0">
              <a:solidFill>
                <a:srgbClr val="0000FF"/>
              </a:solidFill>
            </a:endParaRPr>
          </a:p>
        </p:txBody>
      </p:sp>
      <p:sp>
        <p:nvSpPr>
          <p:cNvPr id="9" name="Text Box 4"/>
          <p:cNvSpPr txBox="1">
            <a:spLocks noChangeArrowheads="1"/>
          </p:cNvSpPr>
          <p:nvPr/>
        </p:nvSpPr>
        <p:spPr bwMode="auto">
          <a:xfrm>
            <a:off x="48749" y="3660987"/>
            <a:ext cx="3456451" cy="1520613"/>
          </a:xfrm>
          <a:prstGeom prst="rect">
            <a:avLst/>
          </a:prstGeom>
          <a:noFill/>
          <a:ln w="9525">
            <a:noFill/>
            <a:miter lim="800000"/>
            <a:headEnd/>
            <a:tailEnd/>
          </a:ln>
        </p:spPr>
        <p:txBody>
          <a:bodyPr wrap="square" lIns="81639" tIns="42452" rIns="81639" bIns="42452" anchor="ctr">
            <a:spAutoFit/>
          </a:bodyPr>
          <a:lstStyle/>
          <a:p>
            <a:pPr marL="288925" indent="-288925">
              <a:lnSpc>
                <a:spcPts val="2200"/>
              </a:lnSpc>
              <a:tabLst>
                <a:tab pos="288925" algn="l"/>
              </a:tabLst>
            </a:pPr>
            <a:r>
              <a:rPr lang="en-US" sz="2800" b="1" i="1" dirty="0">
                <a:solidFill>
                  <a:srgbClr val="00CC00"/>
                </a:solidFill>
              </a:rPr>
              <a:t>Personal Healthcare; </a:t>
            </a:r>
            <a:r>
              <a:rPr lang="en-US" sz="2400" b="1" i="1" dirty="0">
                <a:solidFill>
                  <a:srgbClr val="0000FF"/>
                </a:solidFill>
              </a:rPr>
              <a:t>Happiness Monitoring; brainwaves, sleep, heart, muscles</a:t>
            </a:r>
          </a:p>
          <a:p>
            <a:pPr marL="288925" indent="-288925">
              <a:lnSpc>
                <a:spcPts val="2200"/>
              </a:lnSpc>
              <a:tabLst>
                <a:tab pos="288925" algn="l"/>
              </a:tabLst>
            </a:pPr>
            <a:r>
              <a:rPr lang="en-US" sz="2400" b="1" i="1" dirty="0">
                <a:solidFill>
                  <a:srgbClr val="0000FF"/>
                </a:solidFill>
              </a:rPr>
              <a:t>	Genetic Testing</a:t>
            </a:r>
            <a:endParaRPr lang="en-US" sz="2800" b="1" i="1" dirty="0">
              <a:solidFill>
                <a:srgbClr val="0000FF"/>
              </a:solidFill>
            </a:endParaRPr>
          </a:p>
        </p:txBody>
      </p:sp>
      <p:sp>
        <p:nvSpPr>
          <p:cNvPr id="10" name="Text Box 4"/>
          <p:cNvSpPr txBox="1">
            <a:spLocks noChangeArrowheads="1"/>
          </p:cNvSpPr>
          <p:nvPr/>
        </p:nvSpPr>
        <p:spPr bwMode="auto">
          <a:xfrm>
            <a:off x="48748" y="609600"/>
            <a:ext cx="5753862" cy="2650538"/>
          </a:xfrm>
          <a:prstGeom prst="rect">
            <a:avLst/>
          </a:prstGeom>
          <a:noFill/>
          <a:ln w="9525">
            <a:noFill/>
            <a:miter lim="800000"/>
            <a:headEnd/>
            <a:tailEnd/>
          </a:ln>
        </p:spPr>
        <p:txBody>
          <a:bodyPr wrap="square" lIns="81639" tIns="42452" rIns="81639" bIns="42452" anchor="ctr">
            <a:spAutoFit/>
          </a:bodyPr>
          <a:lstStyle/>
          <a:p>
            <a:pPr>
              <a:lnSpc>
                <a:spcPts val="3240"/>
              </a:lnSpc>
              <a:tabLst>
                <a:tab pos="288925" algn="l"/>
              </a:tabLst>
            </a:pPr>
            <a:r>
              <a:rPr lang="en-US" sz="2800" b="1" i="1" dirty="0">
                <a:solidFill>
                  <a:srgbClr val="00CC00"/>
                </a:solidFill>
              </a:rPr>
              <a:t>Flipped Classroom Approach*:</a:t>
            </a:r>
          </a:p>
          <a:p>
            <a:pPr marL="457200" indent="-457200" defTabSz="457200">
              <a:lnSpc>
                <a:spcPts val="2400"/>
              </a:lnSpc>
              <a:tabLst>
                <a:tab pos="854075" algn="l"/>
              </a:tabLst>
            </a:pPr>
            <a:r>
              <a:rPr lang="en-US" sz="2800" b="1" i="1" dirty="0">
                <a:solidFill>
                  <a:srgbClr val="00CC00"/>
                </a:solidFill>
              </a:rPr>
              <a:t>	</a:t>
            </a:r>
            <a:r>
              <a:rPr lang="en-US" sz="2800" b="1" i="1" dirty="0">
                <a:solidFill>
                  <a:schemeClr val="accent2">
                    <a:lumMod val="60000"/>
                    <a:lumOff val="40000"/>
                  </a:schemeClr>
                </a:solidFill>
              </a:rPr>
              <a:t>o 	</a:t>
            </a:r>
            <a:r>
              <a:rPr lang="en-US" sz="2400" b="1" i="1" dirty="0">
                <a:solidFill>
                  <a:schemeClr val="accent2">
                    <a:lumMod val="60000"/>
                    <a:lumOff val="40000"/>
                  </a:schemeClr>
                </a:solidFill>
              </a:rPr>
              <a:t>Interactive</a:t>
            </a:r>
            <a:r>
              <a:rPr lang="en-US" sz="2800" b="1" i="1" dirty="0">
                <a:solidFill>
                  <a:schemeClr val="accent2">
                    <a:lumMod val="60000"/>
                    <a:lumOff val="40000"/>
                  </a:schemeClr>
                </a:solidFill>
              </a:rPr>
              <a:t> </a:t>
            </a:r>
            <a:r>
              <a:rPr lang="en-US" sz="2400" b="1" i="1" dirty="0">
                <a:solidFill>
                  <a:schemeClr val="accent2">
                    <a:lumMod val="60000"/>
                    <a:lumOff val="40000"/>
                  </a:schemeClr>
                </a:solidFill>
              </a:rPr>
              <a:t>Lectures</a:t>
            </a:r>
          </a:p>
          <a:p>
            <a:pPr marL="457200" indent="-457200" defTabSz="457200">
              <a:lnSpc>
                <a:spcPts val="2400"/>
              </a:lnSpc>
              <a:tabLst>
                <a:tab pos="854075" algn="l"/>
              </a:tabLst>
            </a:pPr>
            <a:r>
              <a:rPr lang="en-US" sz="2400" b="1" i="1" dirty="0">
                <a:solidFill>
                  <a:schemeClr val="accent2">
                    <a:lumMod val="60000"/>
                    <a:lumOff val="40000"/>
                  </a:schemeClr>
                </a:solidFill>
              </a:rPr>
              <a:t>	</a:t>
            </a:r>
            <a:r>
              <a:rPr lang="en-US" sz="2800" b="1" i="1" dirty="0">
                <a:solidFill>
                  <a:schemeClr val="accent2">
                    <a:lumMod val="60000"/>
                    <a:lumOff val="40000"/>
                  </a:schemeClr>
                </a:solidFill>
              </a:rPr>
              <a:t>o 	</a:t>
            </a:r>
            <a:r>
              <a:rPr lang="en-US" sz="2400" b="1" i="1" dirty="0">
                <a:solidFill>
                  <a:schemeClr val="accent2">
                    <a:lumMod val="60000"/>
                    <a:lumOff val="40000"/>
                  </a:schemeClr>
                </a:solidFill>
              </a:rPr>
              <a:t>Multi-directional Knowledge Flow</a:t>
            </a:r>
          </a:p>
          <a:p>
            <a:pPr marL="457200" indent="-457200" defTabSz="457200">
              <a:lnSpc>
                <a:spcPts val="2400"/>
              </a:lnSpc>
              <a:tabLst>
                <a:tab pos="854075" algn="l"/>
              </a:tabLst>
            </a:pPr>
            <a:r>
              <a:rPr lang="en-US" sz="2800" b="1" i="1" dirty="0">
                <a:solidFill>
                  <a:schemeClr val="accent2">
                    <a:lumMod val="60000"/>
                    <a:lumOff val="40000"/>
                  </a:schemeClr>
                </a:solidFill>
              </a:rPr>
              <a:t>	o 	</a:t>
            </a:r>
            <a:r>
              <a:rPr lang="en-US" sz="2400" b="1" i="1" dirty="0">
                <a:solidFill>
                  <a:schemeClr val="accent2">
                    <a:lumMod val="60000"/>
                    <a:lumOff val="40000"/>
                  </a:schemeClr>
                </a:solidFill>
              </a:rPr>
              <a:t>Learn from learners</a:t>
            </a:r>
          </a:p>
          <a:p>
            <a:pPr marL="457200" indent="-457200" defTabSz="457200">
              <a:lnSpc>
                <a:spcPts val="2400"/>
              </a:lnSpc>
              <a:tabLst>
                <a:tab pos="854075" algn="l"/>
              </a:tabLst>
            </a:pPr>
            <a:r>
              <a:rPr lang="en-US" sz="2800" b="1" i="1" dirty="0">
                <a:solidFill>
                  <a:schemeClr val="accent2">
                    <a:lumMod val="60000"/>
                    <a:lumOff val="40000"/>
                  </a:schemeClr>
                </a:solidFill>
              </a:rPr>
              <a:t>	o 	</a:t>
            </a:r>
            <a:r>
              <a:rPr lang="en-US" sz="2400" b="1" i="1" dirty="0" err="1">
                <a:solidFill>
                  <a:schemeClr val="accent2">
                    <a:lumMod val="60000"/>
                    <a:lumOff val="40000"/>
                  </a:schemeClr>
                </a:solidFill>
              </a:rPr>
              <a:t>Edu</a:t>
            </a:r>
            <a:r>
              <a:rPr lang="en-US" sz="2400" b="1" i="1" dirty="0">
                <a:solidFill>
                  <a:schemeClr val="accent2">
                    <a:lumMod val="60000"/>
                    <a:lumOff val="40000"/>
                  </a:schemeClr>
                </a:solidFill>
              </a:rPr>
              <a:t>. </a:t>
            </a:r>
            <a:r>
              <a:rPr lang="en-US" sz="2400" b="1" i="1" dirty="0" err="1">
                <a:solidFill>
                  <a:schemeClr val="accent2">
                    <a:lumMod val="60000"/>
                    <a:lumOff val="40000"/>
                  </a:schemeClr>
                </a:solidFill>
              </a:rPr>
              <a:t>Techn</a:t>
            </a:r>
            <a:r>
              <a:rPr lang="en-US" sz="2400" b="1" i="1" dirty="0">
                <a:solidFill>
                  <a:schemeClr val="accent2">
                    <a:lumMod val="60000"/>
                    <a:lumOff val="40000"/>
                  </a:schemeClr>
                </a:solidFill>
              </a:rPr>
              <a:t>. &amp; Hands-on Learning</a:t>
            </a:r>
          </a:p>
          <a:p>
            <a:pPr marL="457200" indent="-457200" defTabSz="457200">
              <a:lnSpc>
                <a:spcPts val="2400"/>
              </a:lnSpc>
              <a:tabLst>
                <a:tab pos="854075" algn="l"/>
              </a:tabLst>
            </a:pPr>
            <a:r>
              <a:rPr lang="en-US" sz="2800" b="1" i="1" dirty="0">
                <a:solidFill>
                  <a:schemeClr val="accent2">
                    <a:lumMod val="60000"/>
                    <a:lumOff val="40000"/>
                  </a:schemeClr>
                </a:solidFill>
              </a:rPr>
              <a:t>	o 	</a:t>
            </a:r>
            <a:r>
              <a:rPr lang="en-US" sz="2400" b="1" i="1" dirty="0">
                <a:solidFill>
                  <a:schemeClr val="accent2">
                    <a:lumMod val="60000"/>
                    <a:lumOff val="40000"/>
                  </a:schemeClr>
                </a:solidFill>
              </a:rPr>
              <a:t>Homework discussed in Class</a:t>
            </a:r>
          </a:p>
          <a:p>
            <a:pPr defTabSz="457200">
              <a:lnSpc>
                <a:spcPts val="2400"/>
              </a:lnSpc>
              <a:tabLst>
                <a:tab pos="288925" algn="l"/>
              </a:tabLst>
            </a:pPr>
            <a:r>
              <a:rPr lang="en-US" sz="2000" i="1" dirty="0">
                <a:solidFill>
                  <a:srgbClr val="00B050"/>
                </a:solidFill>
              </a:rPr>
              <a:t>*	</a:t>
            </a:r>
            <a:r>
              <a:rPr lang="en-US" sz="2000" b="1" dirty="0">
                <a:solidFill>
                  <a:srgbClr val="FF0000"/>
                </a:solidFill>
              </a:rPr>
              <a:t>Peer Instruction: </a:t>
            </a:r>
            <a:r>
              <a:rPr lang="en-US" sz="2000" i="1" dirty="0"/>
              <a:t>Prof. Eric Mazur, Harvard, 1990s; Paper published by </a:t>
            </a:r>
            <a:r>
              <a:rPr lang="en-US" sz="2000" i="1" dirty="0" err="1"/>
              <a:t>Lage</a:t>
            </a:r>
            <a:r>
              <a:rPr lang="en-US" sz="2000" i="1" dirty="0"/>
              <a:t> et al., 2000</a:t>
            </a:r>
          </a:p>
        </p:txBody>
      </p:sp>
      <p:grpSp>
        <p:nvGrpSpPr>
          <p:cNvPr id="15" name="Group 14"/>
          <p:cNvGrpSpPr/>
          <p:nvPr/>
        </p:nvGrpSpPr>
        <p:grpSpPr>
          <a:xfrm>
            <a:off x="3416653" y="3276600"/>
            <a:ext cx="4819850" cy="1667563"/>
            <a:chOff x="3562344" y="3555558"/>
            <a:chExt cx="4819850" cy="1667563"/>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344" y="3579912"/>
              <a:ext cx="1601048" cy="1269392"/>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63712" y="3555558"/>
              <a:ext cx="1904437" cy="1667563"/>
            </a:xfrm>
            <a:prstGeom prst="rect">
              <a:avLst/>
            </a:prstGeom>
          </p:spPr>
        </p:pic>
        <p:sp>
          <p:nvSpPr>
            <p:cNvPr id="14" name="Rectangle 13"/>
            <p:cNvSpPr/>
            <p:nvPr/>
          </p:nvSpPr>
          <p:spPr>
            <a:xfrm>
              <a:off x="7537091" y="3707958"/>
              <a:ext cx="845103" cy="461665"/>
            </a:xfrm>
            <a:prstGeom prst="rect">
              <a:avLst/>
            </a:prstGeom>
          </p:spPr>
          <p:txBody>
            <a:bodyPr wrap="none">
              <a:spAutoFit/>
            </a:bodyPr>
            <a:lstStyle/>
            <a:p>
              <a:r>
                <a:rPr lang="en-US" sz="2400" b="1" i="1" dirty="0">
                  <a:solidFill>
                    <a:srgbClr val="FF0000"/>
                  </a:solidFill>
                </a:rPr>
                <a:t>sleep</a:t>
              </a:r>
            </a:p>
          </p:txBody>
        </p:sp>
      </p:grpSp>
      <p:grpSp>
        <p:nvGrpSpPr>
          <p:cNvPr id="18" name="Group 17"/>
          <p:cNvGrpSpPr/>
          <p:nvPr/>
        </p:nvGrpSpPr>
        <p:grpSpPr>
          <a:xfrm>
            <a:off x="5638800" y="152400"/>
            <a:ext cx="3336048" cy="3204865"/>
            <a:chOff x="5655552" y="228600"/>
            <a:chExt cx="3336048" cy="3204865"/>
          </a:xfrm>
        </p:grpSpPr>
        <p:grpSp>
          <p:nvGrpSpPr>
            <p:cNvPr id="3" name="Group 2"/>
            <p:cNvGrpSpPr/>
            <p:nvPr/>
          </p:nvGrpSpPr>
          <p:grpSpPr>
            <a:xfrm>
              <a:off x="5655552" y="228600"/>
              <a:ext cx="3336048" cy="3074593"/>
              <a:chOff x="2133600" y="2045733"/>
              <a:chExt cx="3336048" cy="3074593"/>
            </a:xfrm>
          </p:grpSpPr>
          <p:pic>
            <p:nvPicPr>
              <p:cNvPr id="4" name="Picture 3"/>
              <p:cNvPicPr>
                <a:picLocks noChangeAspect="1"/>
              </p:cNvPicPr>
              <p:nvPr/>
            </p:nvPicPr>
            <p:blipFill>
              <a:blip r:embed="rId5"/>
              <a:stretch>
                <a:fillRect/>
              </a:stretch>
            </p:blipFill>
            <p:spPr>
              <a:xfrm>
                <a:off x="2133600" y="2347273"/>
                <a:ext cx="3336048" cy="2773053"/>
              </a:xfrm>
              <a:prstGeom prst="rect">
                <a:avLst/>
              </a:prstGeom>
            </p:spPr>
          </p:pic>
          <p:sp>
            <p:nvSpPr>
              <p:cNvPr id="5" name="TextBox 4"/>
              <p:cNvSpPr txBox="1">
                <a:spLocks noChangeArrowheads="1"/>
              </p:cNvSpPr>
              <p:nvPr/>
            </p:nvSpPr>
            <p:spPr bwMode="auto">
              <a:xfrm>
                <a:off x="2556570" y="2045733"/>
                <a:ext cx="2753933" cy="281487"/>
              </a:xfrm>
              <a:prstGeom prst="rect">
                <a:avLst/>
              </a:prstGeom>
              <a:noFill/>
              <a:ln w="9525">
                <a:noFill/>
                <a:miter lim="800000"/>
                <a:headEnd/>
                <a:tailEnd/>
              </a:ln>
            </p:spPr>
            <p:txBody>
              <a:bodyPr wrap="square" lIns="0" tIns="0" rIns="0" bIns="0">
                <a:spAutoFit/>
              </a:bodyPr>
              <a:lstStyle/>
              <a:p>
                <a:pPr algn="ctr">
                  <a:lnSpc>
                    <a:spcPts val="1800"/>
                  </a:lnSpc>
                </a:pPr>
                <a:r>
                  <a:rPr lang="en-US" sz="2400" b="1" dirty="0">
                    <a:solidFill>
                      <a:srgbClr val="FF0000"/>
                    </a:solidFill>
                  </a:rPr>
                  <a:t>KNOWLEDGE FLOW</a:t>
                </a:r>
                <a:r>
                  <a:rPr lang="en-US" sz="3200" b="1" dirty="0">
                    <a:solidFill>
                      <a:srgbClr val="FF0000"/>
                    </a:solidFill>
                  </a:rPr>
                  <a:t>?</a:t>
                </a:r>
              </a:p>
            </p:txBody>
          </p:sp>
          <p:sp>
            <p:nvSpPr>
              <p:cNvPr id="6" name="Right Arrow 5"/>
              <p:cNvSpPr/>
              <p:nvPr/>
            </p:nvSpPr>
            <p:spPr>
              <a:xfrm rot="1889113">
                <a:off x="3052834" y="2962349"/>
                <a:ext cx="1864824" cy="177758"/>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rot="12708371">
                <a:off x="3102415" y="3181239"/>
                <a:ext cx="1703218" cy="112141"/>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p:cNvSpPr/>
            <p:nvPr/>
          </p:nvSpPr>
          <p:spPr>
            <a:xfrm>
              <a:off x="6000980" y="2971800"/>
              <a:ext cx="2682979" cy="461665"/>
            </a:xfrm>
            <a:prstGeom prst="rect">
              <a:avLst/>
            </a:prstGeom>
          </p:spPr>
          <p:txBody>
            <a:bodyPr wrap="none">
              <a:spAutoFit/>
            </a:bodyPr>
            <a:lstStyle/>
            <a:p>
              <a:r>
                <a:rPr lang="en-US" sz="2400" b="1" i="1" dirty="0">
                  <a:solidFill>
                    <a:srgbClr val="FF0000"/>
                  </a:solidFill>
                </a:rPr>
                <a:t>Interactive Lectures</a:t>
              </a:r>
            </a:p>
          </p:txBody>
        </p:sp>
      </p:grpSp>
      <mc:AlternateContent xmlns:mc="http://schemas.openxmlformats.org/markup-compatibility/2006" xmlns:p14="http://schemas.microsoft.com/office/powerpoint/2010/main">
        <mc:Choice Requires="p14">
          <p:contentPart p14:bwMode="auto" r:id="rId6">
            <p14:nvContentPartPr>
              <p14:cNvPr id="21" name="Ink 20"/>
              <p14:cNvContentPartPr/>
              <p14:nvPr/>
            </p14:nvContentPartPr>
            <p14:xfrm>
              <a:off x="198514" y="3358286"/>
              <a:ext cx="231480" cy="35640"/>
            </p14:xfrm>
          </p:contentPart>
        </mc:Choice>
        <mc:Fallback xmlns="">
          <p:pic>
            <p:nvPicPr>
              <p:cNvPr id="21" name="Ink 20"/>
              <p:cNvPicPr/>
              <p:nvPr/>
            </p:nvPicPr>
            <p:blipFill>
              <a:blip r:embed="rId8"/>
              <a:stretch>
                <a:fillRect/>
              </a:stretch>
            </p:blipFill>
            <p:spPr>
              <a:xfrm>
                <a:off x="191674" y="3351446"/>
                <a:ext cx="244440" cy="460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2" name="Ink 21"/>
              <p14:cNvContentPartPr/>
              <p14:nvPr/>
            </p14:nvContentPartPr>
            <p14:xfrm>
              <a:off x="334234" y="3293126"/>
              <a:ext cx="150480" cy="143640"/>
            </p14:xfrm>
          </p:contentPart>
        </mc:Choice>
        <mc:Fallback xmlns="">
          <p:pic>
            <p:nvPicPr>
              <p:cNvPr id="22" name="Ink 21"/>
              <p:cNvPicPr/>
              <p:nvPr/>
            </p:nvPicPr>
            <p:blipFill>
              <a:blip r:embed="rId10"/>
              <a:stretch>
                <a:fillRect/>
              </a:stretch>
            </p:blipFill>
            <p:spPr>
              <a:xfrm>
                <a:off x="330634" y="3288446"/>
                <a:ext cx="162000" cy="15624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3" name="Ink 22"/>
              <p14:cNvContentPartPr/>
              <p14:nvPr/>
            </p14:nvContentPartPr>
            <p14:xfrm>
              <a:off x="624754" y="3264326"/>
              <a:ext cx="126720" cy="158760"/>
            </p14:xfrm>
          </p:contentPart>
        </mc:Choice>
        <mc:Fallback xmlns="">
          <p:pic>
            <p:nvPicPr>
              <p:cNvPr id="23" name="Ink 22"/>
              <p:cNvPicPr/>
              <p:nvPr/>
            </p:nvPicPr>
            <p:blipFill>
              <a:blip r:embed="rId12"/>
              <a:stretch>
                <a:fillRect/>
              </a:stretch>
            </p:blipFill>
            <p:spPr>
              <a:xfrm>
                <a:off x="618274" y="3256046"/>
                <a:ext cx="141480" cy="1749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4" name="Ink 23"/>
              <p14:cNvContentPartPr/>
              <p14:nvPr/>
            </p14:nvContentPartPr>
            <p14:xfrm>
              <a:off x="694954" y="3363686"/>
              <a:ext cx="73440" cy="42480"/>
            </p14:xfrm>
          </p:contentPart>
        </mc:Choice>
        <mc:Fallback xmlns="">
          <p:pic>
            <p:nvPicPr>
              <p:cNvPr id="24" name="Ink 23"/>
              <p:cNvPicPr/>
              <p:nvPr/>
            </p:nvPicPr>
            <p:blipFill>
              <a:blip r:embed="rId14"/>
              <a:stretch>
                <a:fillRect/>
              </a:stretch>
            </p:blipFill>
            <p:spPr>
              <a:xfrm>
                <a:off x="687034" y="3356846"/>
                <a:ext cx="89280" cy="5364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5" name="Ink 24"/>
              <p14:cNvContentPartPr/>
              <p14:nvPr/>
            </p14:nvContentPartPr>
            <p14:xfrm>
              <a:off x="860554" y="3280526"/>
              <a:ext cx="104760" cy="122400"/>
            </p14:xfrm>
          </p:contentPart>
        </mc:Choice>
        <mc:Fallback xmlns="">
          <p:pic>
            <p:nvPicPr>
              <p:cNvPr id="25" name="Ink 24"/>
              <p:cNvPicPr/>
              <p:nvPr/>
            </p:nvPicPr>
            <p:blipFill>
              <a:blip r:embed="rId16"/>
              <a:stretch>
                <a:fillRect/>
              </a:stretch>
            </p:blipFill>
            <p:spPr>
              <a:xfrm>
                <a:off x="852634" y="3274046"/>
                <a:ext cx="115920" cy="1368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6" name="Ink 25"/>
              <p14:cNvContentPartPr/>
              <p14:nvPr/>
            </p14:nvContentPartPr>
            <p14:xfrm>
              <a:off x="1029394" y="3253886"/>
              <a:ext cx="97920" cy="124920"/>
            </p14:xfrm>
          </p:contentPart>
        </mc:Choice>
        <mc:Fallback xmlns="">
          <p:pic>
            <p:nvPicPr>
              <p:cNvPr id="26" name="Ink 25"/>
              <p:cNvPicPr/>
              <p:nvPr/>
            </p:nvPicPr>
            <p:blipFill>
              <a:blip r:embed="rId18"/>
              <a:stretch>
                <a:fillRect/>
              </a:stretch>
            </p:blipFill>
            <p:spPr>
              <a:xfrm>
                <a:off x="1022194" y="3247766"/>
                <a:ext cx="108360" cy="1386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7" name="Ink 26"/>
              <p14:cNvContentPartPr/>
              <p14:nvPr/>
            </p14:nvContentPartPr>
            <p14:xfrm>
              <a:off x="1044154" y="3325886"/>
              <a:ext cx="67320" cy="8280"/>
            </p14:xfrm>
          </p:contentPart>
        </mc:Choice>
        <mc:Fallback xmlns="">
          <p:pic>
            <p:nvPicPr>
              <p:cNvPr id="27" name="Ink 26"/>
              <p:cNvPicPr/>
              <p:nvPr/>
            </p:nvPicPr>
            <p:blipFill>
              <a:blip r:embed="rId20"/>
              <a:stretch>
                <a:fillRect/>
              </a:stretch>
            </p:blipFill>
            <p:spPr>
              <a:xfrm>
                <a:off x="1040194" y="3320486"/>
                <a:ext cx="74520" cy="198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8" name="Ink 27"/>
              <p14:cNvContentPartPr/>
              <p14:nvPr/>
            </p14:nvContentPartPr>
            <p14:xfrm>
              <a:off x="1090954" y="3273686"/>
              <a:ext cx="76320" cy="11160"/>
            </p14:xfrm>
          </p:contentPart>
        </mc:Choice>
        <mc:Fallback xmlns="">
          <p:pic>
            <p:nvPicPr>
              <p:cNvPr id="28" name="Ink 27"/>
              <p:cNvPicPr/>
              <p:nvPr/>
            </p:nvPicPr>
            <p:blipFill>
              <a:blip r:embed="rId22"/>
              <a:stretch>
                <a:fillRect/>
              </a:stretch>
            </p:blipFill>
            <p:spPr>
              <a:xfrm>
                <a:off x="1085914" y="3269366"/>
                <a:ext cx="84600" cy="2232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9" name="Ink 28"/>
              <p14:cNvContentPartPr/>
              <p14:nvPr/>
            </p14:nvContentPartPr>
            <p14:xfrm>
              <a:off x="1180954" y="3260366"/>
              <a:ext cx="137880" cy="137520"/>
            </p14:xfrm>
          </p:contentPart>
        </mc:Choice>
        <mc:Fallback xmlns="">
          <p:pic>
            <p:nvPicPr>
              <p:cNvPr id="29" name="Ink 28"/>
              <p:cNvPicPr/>
              <p:nvPr/>
            </p:nvPicPr>
            <p:blipFill>
              <a:blip r:embed="rId24"/>
              <a:stretch>
                <a:fillRect/>
              </a:stretch>
            </p:blipFill>
            <p:spPr>
              <a:xfrm>
                <a:off x="1177714" y="3255326"/>
                <a:ext cx="146160" cy="15048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30" name="Ink 29"/>
              <p14:cNvContentPartPr/>
              <p14:nvPr/>
            </p14:nvContentPartPr>
            <p14:xfrm>
              <a:off x="1320994" y="3297086"/>
              <a:ext cx="166680" cy="20160"/>
            </p14:xfrm>
          </p:contentPart>
        </mc:Choice>
        <mc:Fallback xmlns="">
          <p:pic>
            <p:nvPicPr>
              <p:cNvPr id="30" name="Ink 29"/>
              <p:cNvPicPr/>
              <p:nvPr/>
            </p:nvPicPr>
            <p:blipFill>
              <a:blip r:embed="rId26"/>
              <a:stretch>
                <a:fillRect/>
              </a:stretch>
            </p:blipFill>
            <p:spPr>
              <a:xfrm>
                <a:off x="1315954" y="3291686"/>
                <a:ext cx="174960" cy="3168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31" name="Ink 30"/>
              <p14:cNvContentPartPr/>
              <p14:nvPr/>
            </p14:nvContentPartPr>
            <p14:xfrm>
              <a:off x="1372114" y="3307526"/>
              <a:ext cx="38880" cy="133560"/>
            </p14:xfrm>
          </p:contentPart>
        </mc:Choice>
        <mc:Fallback xmlns="">
          <p:pic>
            <p:nvPicPr>
              <p:cNvPr id="31" name="Ink 30"/>
              <p:cNvPicPr/>
              <p:nvPr/>
            </p:nvPicPr>
            <p:blipFill>
              <a:blip r:embed="rId28"/>
              <a:stretch>
                <a:fillRect/>
              </a:stretch>
            </p:blipFill>
            <p:spPr>
              <a:xfrm>
                <a:off x="1365994" y="3303206"/>
                <a:ext cx="48960" cy="14112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2" name="Ink 31"/>
              <p14:cNvContentPartPr/>
              <p14:nvPr/>
            </p14:nvContentPartPr>
            <p14:xfrm>
              <a:off x="1475074" y="3307166"/>
              <a:ext cx="42480" cy="171720"/>
            </p14:xfrm>
          </p:contentPart>
        </mc:Choice>
        <mc:Fallback xmlns="">
          <p:pic>
            <p:nvPicPr>
              <p:cNvPr id="32" name="Ink 31"/>
              <p:cNvPicPr/>
              <p:nvPr/>
            </p:nvPicPr>
            <p:blipFill>
              <a:blip r:embed="rId30"/>
              <a:stretch>
                <a:fillRect/>
              </a:stretch>
            </p:blipFill>
            <p:spPr>
              <a:xfrm>
                <a:off x="1470394" y="3301766"/>
                <a:ext cx="53280" cy="18036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3" name="Ink 32"/>
              <p14:cNvContentPartPr/>
              <p14:nvPr/>
            </p14:nvContentPartPr>
            <p14:xfrm>
              <a:off x="1563634" y="3297086"/>
              <a:ext cx="106920" cy="174240"/>
            </p14:xfrm>
          </p:contentPart>
        </mc:Choice>
        <mc:Fallback xmlns="">
          <p:pic>
            <p:nvPicPr>
              <p:cNvPr id="33" name="Ink 32"/>
              <p:cNvPicPr/>
              <p:nvPr/>
            </p:nvPicPr>
            <p:blipFill>
              <a:blip r:embed="rId32"/>
              <a:stretch>
                <a:fillRect/>
              </a:stretch>
            </p:blipFill>
            <p:spPr>
              <a:xfrm>
                <a:off x="1556794" y="3291686"/>
                <a:ext cx="118440" cy="18648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4" name="Ink 33"/>
              <p14:cNvContentPartPr/>
              <p14:nvPr/>
            </p14:nvContentPartPr>
            <p14:xfrm>
              <a:off x="1676314" y="3299966"/>
              <a:ext cx="42840" cy="173880"/>
            </p14:xfrm>
          </p:contentPart>
        </mc:Choice>
        <mc:Fallback xmlns="">
          <p:pic>
            <p:nvPicPr>
              <p:cNvPr id="34" name="Ink 33"/>
              <p:cNvPicPr/>
              <p:nvPr/>
            </p:nvPicPr>
            <p:blipFill>
              <a:blip r:embed="rId34"/>
              <a:stretch>
                <a:fillRect/>
              </a:stretch>
            </p:blipFill>
            <p:spPr>
              <a:xfrm>
                <a:off x="1670554" y="3293846"/>
                <a:ext cx="54720" cy="18324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5" name="Ink 34"/>
              <p14:cNvContentPartPr/>
              <p14:nvPr/>
            </p14:nvContentPartPr>
            <p14:xfrm>
              <a:off x="1792234" y="3275126"/>
              <a:ext cx="54360" cy="172440"/>
            </p14:xfrm>
          </p:contentPart>
        </mc:Choice>
        <mc:Fallback xmlns="">
          <p:pic>
            <p:nvPicPr>
              <p:cNvPr id="35" name="Ink 34"/>
              <p:cNvPicPr/>
              <p:nvPr/>
            </p:nvPicPr>
            <p:blipFill>
              <a:blip r:embed="rId36"/>
              <a:stretch>
                <a:fillRect/>
              </a:stretch>
            </p:blipFill>
            <p:spPr>
              <a:xfrm>
                <a:off x="1788994" y="3268646"/>
                <a:ext cx="62280" cy="18216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6" name="Ink 35"/>
              <p14:cNvContentPartPr/>
              <p14:nvPr/>
            </p14:nvContentPartPr>
            <p14:xfrm>
              <a:off x="1681714" y="3330926"/>
              <a:ext cx="93600" cy="118080"/>
            </p14:xfrm>
          </p:contentPart>
        </mc:Choice>
        <mc:Fallback xmlns="">
          <p:pic>
            <p:nvPicPr>
              <p:cNvPr id="36" name="Ink 35"/>
              <p:cNvPicPr/>
              <p:nvPr/>
            </p:nvPicPr>
            <p:blipFill>
              <a:blip r:embed="rId38"/>
              <a:stretch>
                <a:fillRect/>
              </a:stretch>
            </p:blipFill>
            <p:spPr>
              <a:xfrm>
                <a:off x="1676314" y="3326966"/>
                <a:ext cx="102240" cy="12528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7" name="Ink 36"/>
              <p14:cNvContentPartPr/>
              <p14:nvPr/>
            </p14:nvContentPartPr>
            <p14:xfrm>
              <a:off x="1848034" y="3296366"/>
              <a:ext cx="144720" cy="171000"/>
            </p14:xfrm>
          </p:contentPart>
        </mc:Choice>
        <mc:Fallback xmlns="">
          <p:pic>
            <p:nvPicPr>
              <p:cNvPr id="37" name="Ink 36"/>
              <p:cNvPicPr/>
              <p:nvPr/>
            </p:nvPicPr>
            <p:blipFill>
              <a:blip r:embed="rId40"/>
              <a:stretch>
                <a:fillRect/>
              </a:stretch>
            </p:blipFill>
            <p:spPr>
              <a:xfrm>
                <a:off x="1840474" y="3289526"/>
                <a:ext cx="160920" cy="18108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61" name="Ink 60"/>
              <p14:cNvContentPartPr/>
              <p14:nvPr/>
            </p14:nvContentPartPr>
            <p14:xfrm>
              <a:off x="7221360" y="5441040"/>
              <a:ext cx="1846440" cy="315360"/>
            </p14:xfrm>
          </p:contentPart>
        </mc:Choice>
        <mc:Fallback xmlns="">
          <p:pic>
            <p:nvPicPr>
              <p:cNvPr id="61" name="Ink 60"/>
              <p:cNvPicPr/>
              <p:nvPr/>
            </p:nvPicPr>
            <p:blipFill>
              <a:blip r:embed="rId42"/>
              <a:stretch>
                <a:fillRect/>
              </a:stretch>
            </p:blipFill>
            <p:spPr>
              <a:xfrm>
                <a:off x="7215600" y="5435280"/>
                <a:ext cx="1859400" cy="32472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75" name="Ink 74"/>
              <p14:cNvContentPartPr/>
              <p14:nvPr/>
            </p14:nvContentPartPr>
            <p14:xfrm>
              <a:off x="7714560" y="4092840"/>
              <a:ext cx="221400" cy="372240"/>
            </p14:xfrm>
          </p:contentPart>
        </mc:Choice>
        <mc:Fallback xmlns="">
          <p:pic>
            <p:nvPicPr>
              <p:cNvPr id="75" name="Ink 74"/>
              <p:cNvPicPr/>
              <p:nvPr/>
            </p:nvPicPr>
            <p:blipFill>
              <a:blip r:embed="rId44"/>
              <a:stretch>
                <a:fillRect/>
              </a:stretch>
            </p:blipFill>
            <p:spPr>
              <a:xfrm>
                <a:off x="7687200" y="4041310"/>
                <a:ext cx="279720" cy="487912"/>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76" name="Ink 75"/>
              <p14:cNvContentPartPr/>
              <p14:nvPr/>
            </p14:nvContentPartPr>
            <p14:xfrm>
              <a:off x="7974120" y="4011120"/>
              <a:ext cx="198360" cy="78120"/>
            </p14:xfrm>
          </p:contentPart>
        </mc:Choice>
        <mc:Fallback xmlns="">
          <p:pic>
            <p:nvPicPr>
              <p:cNvPr id="76" name="Ink 75"/>
              <p:cNvPicPr/>
              <p:nvPr/>
            </p:nvPicPr>
            <p:blipFill>
              <a:blip r:embed="rId46"/>
              <a:stretch>
                <a:fillRect/>
              </a:stretch>
            </p:blipFill>
            <p:spPr>
              <a:xfrm>
                <a:off x="7956480" y="3960951"/>
                <a:ext cx="241200" cy="166632"/>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77" name="Ink 76"/>
              <p14:cNvContentPartPr/>
              <p14:nvPr/>
            </p14:nvContentPartPr>
            <p14:xfrm>
              <a:off x="8071320" y="4100760"/>
              <a:ext cx="39240" cy="272880"/>
            </p14:xfrm>
          </p:contentPart>
        </mc:Choice>
        <mc:Fallback xmlns="">
          <p:pic>
            <p:nvPicPr>
              <p:cNvPr id="77" name="Ink 76"/>
              <p:cNvPicPr/>
              <p:nvPr/>
            </p:nvPicPr>
            <p:blipFill>
              <a:blip r:embed="rId48"/>
              <a:stretch>
                <a:fillRect/>
              </a:stretch>
            </p:blipFill>
            <p:spPr>
              <a:xfrm>
                <a:off x="8053153" y="4067236"/>
                <a:ext cx="88653" cy="369487"/>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78" name="Ink 77"/>
              <p14:cNvContentPartPr/>
              <p14:nvPr/>
            </p14:nvContentPartPr>
            <p14:xfrm>
              <a:off x="8277960" y="4008240"/>
              <a:ext cx="112680" cy="337680"/>
            </p14:xfrm>
          </p:contentPart>
        </mc:Choice>
        <mc:Fallback xmlns="">
          <p:pic>
            <p:nvPicPr>
              <p:cNvPr id="78" name="Ink 77"/>
              <p:cNvPicPr/>
              <p:nvPr/>
            </p:nvPicPr>
            <p:blipFill>
              <a:blip r:embed="rId50"/>
              <a:stretch>
                <a:fillRect/>
              </a:stretch>
            </p:blipFill>
            <p:spPr>
              <a:xfrm>
                <a:off x="8245560" y="3971160"/>
                <a:ext cx="169200" cy="44028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79" name="Ink 78"/>
              <p14:cNvContentPartPr/>
              <p14:nvPr/>
            </p14:nvContentPartPr>
            <p14:xfrm>
              <a:off x="8302800" y="4120200"/>
              <a:ext cx="113040" cy="24120"/>
            </p14:xfrm>
          </p:contentPart>
        </mc:Choice>
        <mc:Fallback xmlns="">
          <p:pic>
            <p:nvPicPr>
              <p:cNvPr id="79" name="Ink 78"/>
              <p:cNvPicPr/>
              <p:nvPr/>
            </p:nvPicPr>
            <p:blipFill>
              <a:blip r:embed="rId52"/>
              <a:stretch>
                <a:fillRect/>
              </a:stretch>
            </p:blipFill>
            <p:spPr>
              <a:xfrm>
                <a:off x="8288354" y="4076926"/>
                <a:ext cx="149516" cy="97189"/>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80" name="Ink 79"/>
              <p14:cNvContentPartPr/>
              <p14:nvPr/>
            </p14:nvContentPartPr>
            <p14:xfrm>
              <a:off x="8290200" y="3985200"/>
              <a:ext cx="121320" cy="36360"/>
            </p14:xfrm>
          </p:contentPart>
        </mc:Choice>
        <mc:Fallback xmlns="">
          <p:pic>
            <p:nvPicPr>
              <p:cNvPr id="80" name="Ink 79"/>
              <p:cNvPicPr/>
              <p:nvPr/>
            </p:nvPicPr>
            <p:blipFill>
              <a:blip r:embed="rId54"/>
              <a:stretch>
                <a:fillRect/>
              </a:stretch>
            </p:blipFill>
            <p:spPr>
              <a:xfrm>
                <a:off x="8270818" y="3929760"/>
                <a:ext cx="168340" cy="13716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81" name="Ink 80"/>
              <p14:cNvContentPartPr/>
              <p14:nvPr/>
            </p14:nvContentPartPr>
            <p14:xfrm>
              <a:off x="8529960" y="3929040"/>
              <a:ext cx="42480" cy="359280"/>
            </p14:xfrm>
          </p:contentPart>
        </mc:Choice>
        <mc:Fallback xmlns="">
          <p:pic>
            <p:nvPicPr>
              <p:cNvPr id="81" name="Ink 80"/>
              <p:cNvPicPr/>
              <p:nvPr/>
            </p:nvPicPr>
            <p:blipFill>
              <a:blip r:embed="rId56"/>
              <a:stretch>
                <a:fillRect/>
              </a:stretch>
            </p:blipFill>
            <p:spPr>
              <a:xfrm>
                <a:off x="8504040" y="3877920"/>
                <a:ext cx="99360" cy="47952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82" name="Ink 81"/>
              <p14:cNvContentPartPr/>
              <p14:nvPr/>
            </p14:nvContentPartPr>
            <p14:xfrm>
              <a:off x="8571720" y="3886200"/>
              <a:ext cx="372600" cy="440640"/>
            </p14:xfrm>
          </p:contentPart>
        </mc:Choice>
        <mc:Fallback xmlns="">
          <p:pic>
            <p:nvPicPr>
              <p:cNvPr id="82" name="Ink 81"/>
              <p:cNvPicPr/>
              <p:nvPr/>
            </p:nvPicPr>
            <p:blipFill>
              <a:blip r:embed="rId58"/>
              <a:stretch>
                <a:fillRect/>
              </a:stretch>
            </p:blipFill>
            <p:spPr>
              <a:xfrm>
                <a:off x="8557320" y="3825000"/>
                <a:ext cx="416880" cy="56988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83" name="Ink 82"/>
              <p14:cNvContentPartPr/>
              <p14:nvPr/>
            </p14:nvContentPartPr>
            <p14:xfrm>
              <a:off x="7665600" y="4695840"/>
              <a:ext cx="214560" cy="233280"/>
            </p14:xfrm>
          </p:contentPart>
        </mc:Choice>
        <mc:Fallback xmlns="">
          <p:pic>
            <p:nvPicPr>
              <p:cNvPr id="83" name="Ink 82"/>
              <p:cNvPicPr/>
              <p:nvPr/>
            </p:nvPicPr>
            <p:blipFill>
              <a:blip r:embed="rId60"/>
              <a:stretch>
                <a:fillRect/>
              </a:stretch>
            </p:blipFill>
            <p:spPr>
              <a:xfrm>
                <a:off x="7631400" y="4652213"/>
                <a:ext cx="276840" cy="346134"/>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84" name="Ink 83"/>
              <p14:cNvContentPartPr/>
              <p14:nvPr/>
            </p14:nvContentPartPr>
            <p14:xfrm>
              <a:off x="7729320" y="4619160"/>
              <a:ext cx="189000" cy="24840"/>
            </p14:xfrm>
          </p:contentPart>
        </mc:Choice>
        <mc:Fallback xmlns="">
          <p:pic>
            <p:nvPicPr>
              <p:cNvPr id="84" name="Ink 83"/>
              <p:cNvPicPr/>
              <p:nvPr/>
            </p:nvPicPr>
            <p:blipFill>
              <a:blip r:embed="rId62"/>
              <a:stretch>
                <a:fillRect/>
              </a:stretch>
            </p:blipFill>
            <p:spPr>
              <a:xfrm>
                <a:off x="7708480" y="4557960"/>
                <a:ext cx="237867" cy="13428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85" name="Ink 84"/>
              <p14:cNvContentPartPr/>
              <p14:nvPr/>
            </p14:nvContentPartPr>
            <p14:xfrm>
              <a:off x="7719240" y="4745880"/>
              <a:ext cx="134280" cy="10800"/>
            </p14:xfrm>
          </p:contentPart>
        </mc:Choice>
        <mc:Fallback xmlns="">
          <p:pic>
            <p:nvPicPr>
              <p:cNvPr id="85" name="Ink 84"/>
              <p:cNvPicPr/>
              <p:nvPr/>
            </p:nvPicPr>
            <p:blipFill>
              <a:blip r:embed="rId64"/>
              <a:stretch>
                <a:fillRect/>
              </a:stretch>
            </p:blipFill>
            <p:spPr>
              <a:xfrm>
                <a:off x="7703801" y="4696061"/>
                <a:ext cx="164439" cy="114271"/>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86" name="Ink 85"/>
              <p14:cNvContentPartPr/>
              <p14:nvPr/>
            </p14:nvContentPartPr>
            <p14:xfrm>
              <a:off x="8069880" y="4590000"/>
              <a:ext cx="22680" cy="333360"/>
            </p14:xfrm>
          </p:contentPart>
        </mc:Choice>
        <mc:Fallback xmlns="">
          <p:pic>
            <p:nvPicPr>
              <p:cNvPr id="86" name="Ink 85"/>
              <p:cNvPicPr/>
              <p:nvPr/>
            </p:nvPicPr>
            <p:blipFill>
              <a:blip r:embed="rId66"/>
              <a:stretch>
                <a:fillRect/>
              </a:stretch>
            </p:blipFill>
            <p:spPr>
              <a:xfrm>
                <a:off x="8037840" y="4537440"/>
                <a:ext cx="86040" cy="44712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87" name="Ink 86"/>
              <p14:cNvContentPartPr/>
              <p14:nvPr/>
            </p14:nvContentPartPr>
            <p14:xfrm>
              <a:off x="8046840" y="4577400"/>
              <a:ext cx="224640" cy="364320"/>
            </p14:xfrm>
          </p:contentPart>
        </mc:Choice>
        <mc:Fallback xmlns="">
          <p:pic>
            <p:nvPicPr>
              <p:cNvPr id="87" name="Ink 86"/>
              <p:cNvPicPr/>
              <p:nvPr/>
            </p:nvPicPr>
            <p:blipFill>
              <a:blip r:embed="rId68"/>
              <a:stretch>
                <a:fillRect/>
              </a:stretch>
            </p:blipFill>
            <p:spPr>
              <a:xfrm>
                <a:off x="8034600" y="4519800"/>
                <a:ext cx="268560" cy="481320"/>
              </a:xfrm>
              <a:prstGeom prst="rect">
                <a:avLst/>
              </a:prstGeom>
            </p:spPr>
          </p:pic>
        </mc:Fallback>
      </mc:AlternateContent>
      <mc:AlternateContent xmlns:mc="http://schemas.openxmlformats.org/markup-compatibility/2006" xmlns:p14="http://schemas.microsoft.com/office/powerpoint/2010/main">
        <mc:Choice Requires="p14">
          <p:contentPart p14:bwMode="auto" r:id="rId69">
            <p14:nvContentPartPr>
              <p14:cNvPr id="88" name="Ink 87"/>
              <p14:cNvContentPartPr/>
              <p14:nvPr/>
            </p14:nvContentPartPr>
            <p14:xfrm>
              <a:off x="8408640" y="4493160"/>
              <a:ext cx="199440" cy="389520"/>
            </p14:xfrm>
          </p:contentPart>
        </mc:Choice>
        <mc:Fallback xmlns="">
          <p:pic>
            <p:nvPicPr>
              <p:cNvPr id="88" name="Ink 87"/>
              <p:cNvPicPr/>
              <p:nvPr/>
            </p:nvPicPr>
            <p:blipFill>
              <a:blip r:embed="rId70"/>
              <a:stretch>
                <a:fillRect/>
              </a:stretch>
            </p:blipFill>
            <p:spPr>
              <a:xfrm>
                <a:off x="8389560" y="4419360"/>
                <a:ext cx="257400" cy="532800"/>
              </a:xfrm>
              <a:prstGeom prst="rect">
                <a:avLst/>
              </a:prstGeom>
            </p:spPr>
          </p:pic>
        </mc:Fallback>
      </mc:AlternateContent>
      <mc:AlternateContent xmlns:mc="http://schemas.openxmlformats.org/markup-compatibility/2006" xmlns:p14="http://schemas.microsoft.com/office/powerpoint/2010/main">
        <mc:Choice Requires="p14">
          <p:contentPart p14:bwMode="auto" r:id="rId71">
            <p14:nvContentPartPr>
              <p14:cNvPr id="89" name="Ink 88"/>
              <p14:cNvContentPartPr/>
              <p14:nvPr/>
            </p14:nvContentPartPr>
            <p14:xfrm>
              <a:off x="8851080" y="4476240"/>
              <a:ext cx="164520" cy="311040"/>
            </p14:xfrm>
          </p:contentPart>
        </mc:Choice>
        <mc:Fallback xmlns="">
          <p:pic>
            <p:nvPicPr>
              <p:cNvPr id="89" name="Ink 88"/>
              <p:cNvPicPr/>
              <p:nvPr/>
            </p:nvPicPr>
            <p:blipFill>
              <a:blip r:embed="rId72"/>
              <a:stretch>
                <a:fillRect/>
              </a:stretch>
            </p:blipFill>
            <p:spPr>
              <a:xfrm>
                <a:off x="8815001" y="4410720"/>
                <a:ext cx="234152" cy="42984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90" name="Ink 89"/>
              <p14:cNvContentPartPr/>
              <p14:nvPr/>
            </p14:nvContentPartPr>
            <p14:xfrm>
              <a:off x="8841000" y="4955760"/>
              <a:ext cx="24120" cy="18000"/>
            </p14:xfrm>
          </p:contentPart>
        </mc:Choice>
        <mc:Fallback xmlns="">
          <p:pic>
            <p:nvPicPr>
              <p:cNvPr id="90" name="Ink 89"/>
              <p:cNvPicPr/>
              <p:nvPr/>
            </p:nvPicPr>
            <p:blipFill>
              <a:blip r:embed="rId74"/>
              <a:stretch>
                <a:fillRect/>
              </a:stretch>
            </p:blipFill>
            <p:spPr>
              <a:xfrm>
                <a:off x="8794560" y="4880160"/>
                <a:ext cx="96120" cy="183240"/>
              </a:xfrm>
              <a:prstGeom prst="rect">
                <a:avLst/>
              </a:prstGeom>
            </p:spPr>
          </p:pic>
        </mc:Fallback>
      </mc:AlternateContent>
      <p:grpSp>
        <p:nvGrpSpPr>
          <p:cNvPr id="55" name="Group 54"/>
          <p:cNvGrpSpPr/>
          <p:nvPr/>
        </p:nvGrpSpPr>
        <p:grpSpPr>
          <a:xfrm>
            <a:off x="381000" y="4797105"/>
            <a:ext cx="5093452" cy="2051370"/>
            <a:chOff x="36095" y="4730430"/>
            <a:chExt cx="5093452" cy="2051370"/>
          </a:xfrm>
        </p:grpSpPr>
        <p:sp>
          <p:nvSpPr>
            <p:cNvPr id="11" name="Text Box 4"/>
            <p:cNvSpPr txBox="1">
              <a:spLocks noChangeArrowheads="1"/>
            </p:cNvSpPr>
            <p:nvPr/>
          </p:nvSpPr>
          <p:spPr bwMode="auto">
            <a:xfrm>
              <a:off x="36095" y="5285424"/>
              <a:ext cx="3456452" cy="1496376"/>
            </a:xfrm>
            <a:prstGeom prst="rect">
              <a:avLst/>
            </a:prstGeom>
            <a:noFill/>
            <a:ln w="9525">
              <a:noFill/>
              <a:miter lim="800000"/>
              <a:headEnd/>
              <a:tailEnd/>
            </a:ln>
          </p:spPr>
          <p:txBody>
            <a:bodyPr wrap="square" lIns="81639" tIns="42452" rIns="81639" bIns="42452" anchor="ctr">
              <a:spAutoFit/>
            </a:bodyPr>
            <a:lstStyle/>
            <a:p>
              <a:pPr marL="288925" indent="-288925">
                <a:lnSpc>
                  <a:spcPts val="2200"/>
                </a:lnSpc>
                <a:tabLst>
                  <a:tab pos="288925" algn="l"/>
                </a:tabLst>
              </a:pPr>
              <a:r>
                <a:rPr lang="en-US" sz="2800" b="1" i="1" dirty="0">
                  <a:solidFill>
                    <a:srgbClr val="00CC00"/>
                  </a:solidFill>
                </a:rPr>
                <a:t>Personal Studies; </a:t>
              </a:r>
              <a:r>
                <a:rPr lang="en-US" sz="2400" b="1" i="1" dirty="0">
                  <a:solidFill>
                    <a:srgbClr val="0000FF"/>
                  </a:solidFill>
                </a:rPr>
                <a:t>ADD/ADHD, Alzheimer, Parkinson’s Disease &amp; Anger Monitoring by Brainwave EEG Sensor</a:t>
              </a:r>
            </a:p>
          </p:txBody>
        </p:sp>
        <p:pic>
          <p:nvPicPr>
            <p:cNvPr id="8" name="Picture 7"/>
            <p:cNvPicPr>
              <a:picLocks noChangeAspect="1"/>
            </p:cNvPicPr>
            <p:nvPr/>
          </p:nvPicPr>
          <p:blipFill>
            <a:blip r:embed="rId75" cstate="print">
              <a:extLst>
                <a:ext uri="{28A0092B-C50C-407E-A947-70E740481C1C}">
                  <a14:useLocalDpi xmlns:a14="http://schemas.microsoft.com/office/drawing/2010/main" val="0"/>
                </a:ext>
              </a:extLst>
            </a:blip>
            <a:stretch>
              <a:fillRect/>
            </a:stretch>
          </p:blipFill>
          <p:spPr>
            <a:xfrm>
              <a:off x="3383398" y="4730430"/>
              <a:ext cx="1746149" cy="2051370"/>
            </a:xfrm>
            <a:prstGeom prst="rect">
              <a:avLst/>
            </a:prstGeom>
          </p:spPr>
        </p:pic>
      </p:grpSp>
    </p:spTree>
    <p:extLst>
      <p:ext uri="{BB962C8B-B14F-4D97-AF65-F5344CB8AC3E}">
        <p14:creationId xmlns:p14="http://schemas.microsoft.com/office/powerpoint/2010/main" val="175121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par>
                                <p:cTn id="19" presetID="16" presetClass="entr" presetSubtype="21"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barn(inVertical)">
                                      <p:cBhvr>
                                        <p:cTn id="21" dur="500"/>
                                        <p:tgtEl>
                                          <p:spTgt spid="22"/>
                                        </p:tgtEl>
                                      </p:cBhvr>
                                    </p:animEffect>
                                  </p:childTnLst>
                                </p:cTn>
                              </p:par>
                              <p:par>
                                <p:cTn id="22" presetID="16" presetClass="entr" presetSubtype="21" fill="hold"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barn(inVertical)">
                                      <p:cBhvr>
                                        <p:cTn id="24" dur="500"/>
                                        <p:tgtEl>
                                          <p:spTgt spid="23"/>
                                        </p:tgtEl>
                                      </p:cBhvr>
                                    </p:animEffect>
                                  </p:childTnLst>
                                </p:cTn>
                              </p:par>
                              <p:par>
                                <p:cTn id="25" presetID="16" presetClass="entr" presetSubtype="21"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arn(inVertical)">
                                      <p:cBhvr>
                                        <p:cTn id="27" dur="500"/>
                                        <p:tgtEl>
                                          <p:spTgt spid="24"/>
                                        </p:tgtEl>
                                      </p:cBhvr>
                                    </p:animEffect>
                                  </p:childTnLst>
                                </p:cTn>
                              </p:par>
                              <p:par>
                                <p:cTn id="28" presetID="16" presetClass="entr" presetSubtype="21"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par>
                                <p:cTn id="31" presetID="16" presetClass="entr" presetSubtype="21"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inVertical)">
                                      <p:cBhvr>
                                        <p:cTn id="33" dur="500"/>
                                        <p:tgtEl>
                                          <p:spTgt spid="26"/>
                                        </p:tgtEl>
                                      </p:cBhvr>
                                    </p:animEffect>
                                  </p:childTnLst>
                                </p:cTn>
                              </p:par>
                              <p:par>
                                <p:cTn id="34" presetID="16" presetClass="entr" presetSubtype="21"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barn(inVertical)">
                                      <p:cBhvr>
                                        <p:cTn id="36" dur="500"/>
                                        <p:tgtEl>
                                          <p:spTgt spid="27"/>
                                        </p:tgtEl>
                                      </p:cBhvr>
                                    </p:animEffect>
                                  </p:childTnLst>
                                </p:cTn>
                              </p:par>
                              <p:par>
                                <p:cTn id="37" presetID="16" presetClass="entr" presetSubtype="21"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inVertical)">
                                      <p:cBhvr>
                                        <p:cTn id="39" dur="500"/>
                                        <p:tgtEl>
                                          <p:spTgt spid="28"/>
                                        </p:tgtEl>
                                      </p:cBhvr>
                                    </p:animEffect>
                                  </p:childTnLst>
                                </p:cTn>
                              </p:par>
                              <p:par>
                                <p:cTn id="40" presetID="16" presetClass="entr" presetSubtype="21" fill="hold"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barn(inVertical)">
                                      <p:cBhvr>
                                        <p:cTn id="42" dur="500"/>
                                        <p:tgtEl>
                                          <p:spTgt spid="29"/>
                                        </p:tgtEl>
                                      </p:cBhvr>
                                    </p:animEffect>
                                  </p:childTnLst>
                                </p:cTn>
                              </p:par>
                              <p:par>
                                <p:cTn id="43" presetID="16" presetClass="entr" presetSubtype="21"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barn(inVertical)">
                                      <p:cBhvr>
                                        <p:cTn id="45" dur="500"/>
                                        <p:tgtEl>
                                          <p:spTgt spid="30"/>
                                        </p:tgtEl>
                                      </p:cBhvr>
                                    </p:animEffect>
                                  </p:childTnLst>
                                </p:cTn>
                              </p:par>
                              <p:par>
                                <p:cTn id="46" presetID="16" presetClass="entr" presetSubtype="21" fill="hold"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barn(inVertical)">
                                      <p:cBhvr>
                                        <p:cTn id="48" dur="500"/>
                                        <p:tgtEl>
                                          <p:spTgt spid="31"/>
                                        </p:tgtEl>
                                      </p:cBhvr>
                                    </p:animEffect>
                                  </p:childTnLst>
                                </p:cTn>
                              </p:par>
                              <p:par>
                                <p:cTn id="49" presetID="16" presetClass="entr" presetSubtype="21" fill="hold"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barn(inVertical)">
                                      <p:cBhvr>
                                        <p:cTn id="51" dur="500"/>
                                        <p:tgtEl>
                                          <p:spTgt spid="32"/>
                                        </p:tgtEl>
                                      </p:cBhvr>
                                    </p:animEffect>
                                  </p:childTnLst>
                                </p:cTn>
                              </p:par>
                              <p:par>
                                <p:cTn id="52" presetID="16" presetClass="entr" presetSubtype="21" fill="hold"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arn(inVertical)">
                                      <p:cBhvr>
                                        <p:cTn id="54" dur="500"/>
                                        <p:tgtEl>
                                          <p:spTgt spid="33"/>
                                        </p:tgtEl>
                                      </p:cBhvr>
                                    </p:animEffect>
                                  </p:childTnLst>
                                </p:cTn>
                              </p:par>
                              <p:par>
                                <p:cTn id="55" presetID="16" presetClass="entr" presetSubtype="21"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barn(inVertical)">
                                      <p:cBhvr>
                                        <p:cTn id="57" dur="500"/>
                                        <p:tgtEl>
                                          <p:spTgt spid="34"/>
                                        </p:tgtEl>
                                      </p:cBhvr>
                                    </p:animEffect>
                                  </p:childTnLst>
                                </p:cTn>
                              </p:par>
                              <p:par>
                                <p:cTn id="58" presetID="16" presetClass="entr" presetSubtype="21" fill="hold" nodeType="with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barn(inVertical)">
                                      <p:cBhvr>
                                        <p:cTn id="60" dur="500"/>
                                        <p:tgtEl>
                                          <p:spTgt spid="35"/>
                                        </p:tgtEl>
                                      </p:cBhvr>
                                    </p:animEffect>
                                  </p:childTnLst>
                                </p:cTn>
                              </p:par>
                              <p:par>
                                <p:cTn id="61" presetID="16" presetClass="entr" presetSubtype="21" fill="hold" nodeType="with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barn(inVertical)">
                                      <p:cBhvr>
                                        <p:cTn id="63" dur="500"/>
                                        <p:tgtEl>
                                          <p:spTgt spid="36"/>
                                        </p:tgtEl>
                                      </p:cBhvr>
                                    </p:animEffect>
                                  </p:childTnLst>
                                </p:cTn>
                              </p:par>
                              <p:par>
                                <p:cTn id="64" presetID="16" presetClass="entr" presetSubtype="21"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barn(inVertical)">
                                      <p:cBhvr>
                                        <p:cTn id="66" dur="500"/>
                                        <p:tgtEl>
                                          <p:spTgt spid="37"/>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additive="base">
                                        <p:cTn id="71" dur="500" fill="hold"/>
                                        <p:tgtEl>
                                          <p:spTgt spid="9"/>
                                        </p:tgtEl>
                                        <p:attrNameLst>
                                          <p:attrName>ppt_x</p:attrName>
                                        </p:attrNameLst>
                                      </p:cBhvr>
                                      <p:tavLst>
                                        <p:tav tm="0">
                                          <p:val>
                                            <p:strVal val="#ppt_x"/>
                                          </p:val>
                                        </p:tav>
                                        <p:tav tm="100000">
                                          <p:val>
                                            <p:strVal val="#ppt_x"/>
                                          </p:val>
                                        </p:tav>
                                      </p:tavLst>
                                    </p:anim>
                                    <p:anim calcmode="lin" valueType="num">
                                      <p:cBhvr additive="base">
                                        <p:cTn id="7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fade">
                                      <p:cBhvr>
                                        <p:cTn id="77" dur="1000"/>
                                        <p:tgtEl>
                                          <p:spTgt spid="15"/>
                                        </p:tgtEl>
                                      </p:cBhvr>
                                    </p:animEffect>
                                    <p:anim calcmode="lin" valueType="num">
                                      <p:cBhvr>
                                        <p:cTn id="78" dur="1000" fill="hold"/>
                                        <p:tgtEl>
                                          <p:spTgt spid="15"/>
                                        </p:tgtEl>
                                        <p:attrNameLst>
                                          <p:attrName>ppt_x</p:attrName>
                                        </p:attrNameLst>
                                      </p:cBhvr>
                                      <p:tavLst>
                                        <p:tav tm="0">
                                          <p:val>
                                            <p:strVal val="#ppt_x"/>
                                          </p:val>
                                        </p:tav>
                                        <p:tav tm="100000">
                                          <p:val>
                                            <p:strVal val="#ppt_x"/>
                                          </p:val>
                                        </p:tav>
                                      </p:tavLst>
                                    </p:anim>
                                    <p:anim calcmode="lin" valueType="num">
                                      <p:cBhvr>
                                        <p:cTn id="7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6" presetClass="entr" presetSubtype="16" fill="hold" nodeType="clickEffect">
                                  <p:stCondLst>
                                    <p:cond delay="0"/>
                                  </p:stCondLst>
                                  <p:childTnLst>
                                    <p:set>
                                      <p:cBhvr>
                                        <p:cTn id="83" dur="1" fill="hold">
                                          <p:stCondLst>
                                            <p:cond delay="0"/>
                                          </p:stCondLst>
                                        </p:cTn>
                                        <p:tgtEl>
                                          <p:spTgt spid="61"/>
                                        </p:tgtEl>
                                        <p:attrNameLst>
                                          <p:attrName>style.visibility</p:attrName>
                                        </p:attrNameLst>
                                      </p:cBhvr>
                                      <p:to>
                                        <p:strVal val="visible"/>
                                      </p:to>
                                    </p:set>
                                    <p:animEffect transition="in" filter="circle(in)">
                                      <p:cBhvr>
                                        <p:cTn id="84" dur="2000"/>
                                        <p:tgtEl>
                                          <p:spTgt spid="61"/>
                                        </p:tgtEl>
                                      </p:cBhvr>
                                    </p:animEffect>
                                  </p:childTnLst>
                                </p:cTn>
                              </p:par>
                            </p:childTnLst>
                          </p:cTn>
                        </p:par>
                      </p:childTnLst>
                    </p:cTn>
                  </p:par>
                  <p:par>
                    <p:cTn id="85" fill="hold">
                      <p:stCondLst>
                        <p:cond delay="indefinite"/>
                      </p:stCondLst>
                      <p:childTnLst>
                        <p:par>
                          <p:cTn id="86" fill="hold">
                            <p:stCondLst>
                              <p:cond delay="0"/>
                            </p:stCondLst>
                            <p:childTnLst>
                              <p:par>
                                <p:cTn id="87" presetID="6" presetClass="entr" presetSubtype="16" fill="hold" nodeType="click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circle(in)">
                                      <p:cBhvr>
                                        <p:cTn id="89" dur="2000"/>
                                        <p:tgtEl>
                                          <p:spTgt spid="75"/>
                                        </p:tgtEl>
                                      </p:cBhvr>
                                    </p:animEffect>
                                  </p:childTnLst>
                                </p:cTn>
                              </p:par>
                              <p:par>
                                <p:cTn id="90" presetID="6" presetClass="entr" presetSubtype="16" fill="hold" nodeType="withEffect">
                                  <p:stCondLst>
                                    <p:cond delay="0"/>
                                  </p:stCondLst>
                                  <p:childTnLst>
                                    <p:set>
                                      <p:cBhvr>
                                        <p:cTn id="91" dur="1" fill="hold">
                                          <p:stCondLst>
                                            <p:cond delay="0"/>
                                          </p:stCondLst>
                                        </p:cTn>
                                        <p:tgtEl>
                                          <p:spTgt spid="76"/>
                                        </p:tgtEl>
                                        <p:attrNameLst>
                                          <p:attrName>style.visibility</p:attrName>
                                        </p:attrNameLst>
                                      </p:cBhvr>
                                      <p:to>
                                        <p:strVal val="visible"/>
                                      </p:to>
                                    </p:set>
                                    <p:animEffect transition="in" filter="circle(in)">
                                      <p:cBhvr>
                                        <p:cTn id="92" dur="2000"/>
                                        <p:tgtEl>
                                          <p:spTgt spid="76"/>
                                        </p:tgtEl>
                                      </p:cBhvr>
                                    </p:animEffect>
                                  </p:childTnLst>
                                </p:cTn>
                              </p:par>
                              <p:par>
                                <p:cTn id="93" presetID="6" presetClass="entr" presetSubtype="16" fill="hold" nodeType="withEffect">
                                  <p:stCondLst>
                                    <p:cond delay="0"/>
                                  </p:stCondLst>
                                  <p:childTnLst>
                                    <p:set>
                                      <p:cBhvr>
                                        <p:cTn id="94" dur="1" fill="hold">
                                          <p:stCondLst>
                                            <p:cond delay="0"/>
                                          </p:stCondLst>
                                        </p:cTn>
                                        <p:tgtEl>
                                          <p:spTgt spid="77"/>
                                        </p:tgtEl>
                                        <p:attrNameLst>
                                          <p:attrName>style.visibility</p:attrName>
                                        </p:attrNameLst>
                                      </p:cBhvr>
                                      <p:to>
                                        <p:strVal val="visible"/>
                                      </p:to>
                                    </p:set>
                                    <p:animEffect transition="in" filter="circle(in)">
                                      <p:cBhvr>
                                        <p:cTn id="95" dur="2000"/>
                                        <p:tgtEl>
                                          <p:spTgt spid="77"/>
                                        </p:tgtEl>
                                      </p:cBhvr>
                                    </p:animEffect>
                                  </p:childTnLst>
                                </p:cTn>
                              </p:par>
                              <p:par>
                                <p:cTn id="96" presetID="6" presetClass="entr" presetSubtype="16" fill="hold" nodeType="withEffect">
                                  <p:stCondLst>
                                    <p:cond delay="0"/>
                                  </p:stCondLst>
                                  <p:childTnLst>
                                    <p:set>
                                      <p:cBhvr>
                                        <p:cTn id="97" dur="1" fill="hold">
                                          <p:stCondLst>
                                            <p:cond delay="0"/>
                                          </p:stCondLst>
                                        </p:cTn>
                                        <p:tgtEl>
                                          <p:spTgt spid="78"/>
                                        </p:tgtEl>
                                        <p:attrNameLst>
                                          <p:attrName>style.visibility</p:attrName>
                                        </p:attrNameLst>
                                      </p:cBhvr>
                                      <p:to>
                                        <p:strVal val="visible"/>
                                      </p:to>
                                    </p:set>
                                    <p:animEffect transition="in" filter="circle(in)">
                                      <p:cBhvr>
                                        <p:cTn id="98" dur="2000"/>
                                        <p:tgtEl>
                                          <p:spTgt spid="78"/>
                                        </p:tgtEl>
                                      </p:cBhvr>
                                    </p:animEffect>
                                  </p:childTnLst>
                                </p:cTn>
                              </p:par>
                              <p:par>
                                <p:cTn id="99" presetID="6" presetClass="entr" presetSubtype="16" fill="hold" nodeType="withEffect">
                                  <p:stCondLst>
                                    <p:cond delay="0"/>
                                  </p:stCondLst>
                                  <p:childTnLst>
                                    <p:set>
                                      <p:cBhvr>
                                        <p:cTn id="100" dur="1" fill="hold">
                                          <p:stCondLst>
                                            <p:cond delay="0"/>
                                          </p:stCondLst>
                                        </p:cTn>
                                        <p:tgtEl>
                                          <p:spTgt spid="79"/>
                                        </p:tgtEl>
                                        <p:attrNameLst>
                                          <p:attrName>style.visibility</p:attrName>
                                        </p:attrNameLst>
                                      </p:cBhvr>
                                      <p:to>
                                        <p:strVal val="visible"/>
                                      </p:to>
                                    </p:set>
                                    <p:animEffect transition="in" filter="circle(in)">
                                      <p:cBhvr>
                                        <p:cTn id="101" dur="2000"/>
                                        <p:tgtEl>
                                          <p:spTgt spid="79"/>
                                        </p:tgtEl>
                                      </p:cBhvr>
                                    </p:animEffect>
                                  </p:childTnLst>
                                </p:cTn>
                              </p:par>
                              <p:par>
                                <p:cTn id="102" presetID="6" presetClass="entr" presetSubtype="16" fill="hold" nodeType="withEffect">
                                  <p:stCondLst>
                                    <p:cond delay="0"/>
                                  </p:stCondLst>
                                  <p:childTnLst>
                                    <p:set>
                                      <p:cBhvr>
                                        <p:cTn id="103" dur="1" fill="hold">
                                          <p:stCondLst>
                                            <p:cond delay="0"/>
                                          </p:stCondLst>
                                        </p:cTn>
                                        <p:tgtEl>
                                          <p:spTgt spid="80"/>
                                        </p:tgtEl>
                                        <p:attrNameLst>
                                          <p:attrName>style.visibility</p:attrName>
                                        </p:attrNameLst>
                                      </p:cBhvr>
                                      <p:to>
                                        <p:strVal val="visible"/>
                                      </p:to>
                                    </p:set>
                                    <p:animEffect transition="in" filter="circle(in)">
                                      <p:cBhvr>
                                        <p:cTn id="104" dur="2000"/>
                                        <p:tgtEl>
                                          <p:spTgt spid="80"/>
                                        </p:tgtEl>
                                      </p:cBhvr>
                                    </p:animEffect>
                                  </p:childTnLst>
                                </p:cTn>
                              </p:par>
                              <p:par>
                                <p:cTn id="105" presetID="6" presetClass="entr" presetSubtype="16" fill="hold" nodeType="withEffect">
                                  <p:stCondLst>
                                    <p:cond delay="0"/>
                                  </p:stCondLst>
                                  <p:childTnLst>
                                    <p:set>
                                      <p:cBhvr>
                                        <p:cTn id="106" dur="1" fill="hold">
                                          <p:stCondLst>
                                            <p:cond delay="0"/>
                                          </p:stCondLst>
                                        </p:cTn>
                                        <p:tgtEl>
                                          <p:spTgt spid="81"/>
                                        </p:tgtEl>
                                        <p:attrNameLst>
                                          <p:attrName>style.visibility</p:attrName>
                                        </p:attrNameLst>
                                      </p:cBhvr>
                                      <p:to>
                                        <p:strVal val="visible"/>
                                      </p:to>
                                    </p:set>
                                    <p:animEffect transition="in" filter="circle(in)">
                                      <p:cBhvr>
                                        <p:cTn id="107" dur="2000"/>
                                        <p:tgtEl>
                                          <p:spTgt spid="81"/>
                                        </p:tgtEl>
                                      </p:cBhvr>
                                    </p:animEffect>
                                  </p:childTnLst>
                                </p:cTn>
                              </p:par>
                              <p:par>
                                <p:cTn id="108" presetID="6" presetClass="entr" presetSubtype="16" fill="hold" nodeType="withEffect">
                                  <p:stCondLst>
                                    <p:cond delay="0"/>
                                  </p:stCondLst>
                                  <p:childTnLst>
                                    <p:set>
                                      <p:cBhvr>
                                        <p:cTn id="109" dur="1" fill="hold">
                                          <p:stCondLst>
                                            <p:cond delay="0"/>
                                          </p:stCondLst>
                                        </p:cTn>
                                        <p:tgtEl>
                                          <p:spTgt spid="82"/>
                                        </p:tgtEl>
                                        <p:attrNameLst>
                                          <p:attrName>style.visibility</p:attrName>
                                        </p:attrNameLst>
                                      </p:cBhvr>
                                      <p:to>
                                        <p:strVal val="visible"/>
                                      </p:to>
                                    </p:set>
                                    <p:animEffect transition="in" filter="circle(in)">
                                      <p:cBhvr>
                                        <p:cTn id="110" dur="2000"/>
                                        <p:tgtEl>
                                          <p:spTgt spid="82"/>
                                        </p:tgtEl>
                                      </p:cBhvr>
                                    </p:animEffect>
                                  </p:childTnLst>
                                </p:cTn>
                              </p:par>
                              <p:par>
                                <p:cTn id="111" presetID="6" presetClass="entr" presetSubtype="16" fill="hold" nodeType="withEffect">
                                  <p:stCondLst>
                                    <p:cond delay="0"/>
                                  </p:stCondLst>
                                  <p:childTnLst>
                                    <p:set>
                                      <p:cBhvr>
                                        <p:cTn id="112" dur="1" fill="hold">
                                          <p:stCondLst>
                                            <p:cond delay="0"/>
                                          </p:stCondLst>
                                        </p:cTn>
                                        <p:tgtEl>
                                          <p:spTgt spid="83"/>
                                        </p:tgtEl>
                                        <p:attrNameLst>
                                          <p:attrName>style.visibility</p:attrName>
                                        </p:attrNameLst>
                                      </p:cBhvr>
                                      <p:to>
                                        <p:strVal val="visible"/>
                                      </p:to>
                                    </p:set>
                                    <p:animEffect transition="in" filter="circle(in)">
                                      <p:cBhvr>
                                        <p:cTn id="113" dur="2000"/>
                                        <p:tgtEl>
                                          <p:spTgt spid="83"/>
                                        </p:tgtEl>
                                      </p:cBhvr>
                                    </p:animEffect>
                                  </p:childTnLst>
                                </p:cTn>
                              </p:par>
                              <p:par>
                                <p:cTn id="114" presetID="6" presetClass="entr" presetSubtype="16" fill="hold" nodeType="withEffect">
                                  <p:stCondLst>
                                    <p:cond delay="0"/>
                                  </p:stCondLst>
                                  <p:childTnLst>
                                    <p:set>
                                      <p:cBhvr>
                                        <p:cTn id="115" dur="1" fill="hold">
                                          <p:stCondLst>
                                            <p:cond delay="0"/>
                                          </p:stCondLst>
                                        </p:cTn>
                                        <p:tgtEl>
                                          <p:spTgt spid="84"/>
                                        </p:tgtEl>
                                        <p:attrNameLst>
                                          <p:attrName>style.visibility</p:attrName>
                                        </p:attrNameLst>
                                      </p:cBhvr>
                                      <p:to>
                                        <p:strVal val="visible"/>
                                      </p:to>
                                    </p:set>
                                    <p:animEffect transition="in" filter="circle(in)">
                                      <p:cBhvr>
                                        <p:cTn id="116" dur="2000"/>
                                        <p:tgtEl>
                                          <p:spTgt spid="84"/>
                                        </p:tgtEl>
                                      </p:cBhvr>
                                    </p:animEffect>
                                  </p:childTnLst>
                                </p:cTn>
                              </p:par>
                              <p:par>
                                <p:cTn id="117" presetID="6" presetClass="entr" presetSubtype="16" fill="hold" nodeType="withEffect">
                                  <p:stCondLst>
                                    <p:cond delay="0"/>
                                  </p:stCondLst>
                                  <p:childTnLst>
                                    <p:set>
                                      <p:cBhvr>
                                        <p:cTn id="118" dur="1" fill="hold">
                                          <p:stCondLst>
                                            <p:cond delay="0"/>
                                          </p:stCondLst>
                                        </p:cTn>
                                        <p:tgtEl>
                                          <p:spTgt spid="85"/>
                                        </p:tgtEl>
                                        <p:attrNameLst>
                                          <p:attrName>style.visibility</p:attrName>
                                        </p:attrNameLst>
                                      </p:cBhvr>
                                      <p:to>
                                        <p:strVal val="visible"/>
                                      </p:to>
                                    </p:set>
                                    <p:animEffect transition="in" filter="circle(in)">
                                      <p:cBhvr>
                                        <p:cTn id="119" dur="2000"/>
                                        <p:tgtEl>
                                          <p:spTgt spid="85"/>
                                        </p:tgtEl>
                                      </p:cBhvr>
                                    </p:animEffect>
                                  </p:childTnLst>
                                </p:cTn>
                              </p:par>
                              <p:par>
                                <p:cTn id="120" presetID="6" presetClass="entr" presetSubtype="16" fill="hold" nodeType="withEffect">
                                  <p:stCondLst>
                                    <p:cond delay="0"/>
                                  </p:stCondLst>
                                  <p:childTnLst>
                                    <p:set>
                                      <p:cBhvr>
                                        <p:cTn id="121" dur="1" fill="hold">
                                          <p:stCondLst>
                                            <p:cond delay="0"/>
                                          </p:stCondLst>
                                        </p:cTn>
                                        <p:tgtEl>
                                          <p:spTgt spid="86"/>
                                        </p:tgtEl>
                                        <p:attrNameLst>
                                          <p:attrName>style.visibility</p:attrName>
                                        </p:attrNameLst>
                                      </p:cBhvr>
                                      <p:to>
                                        <p:strVal val="visible"/>
                                      </p:to>
                                    </p:set>
                                    <p:animEffect transition="in" filter="circle(in)">
                                      <p:cBhvr>
                                        <p:cTn id="122" dur="2000"/>
                                        <p:tgtEl>
                                          <p:spTgt spid="86"/>
                                        </p:tgtEl>
                                      </p:cBhvr>
                                    </p:animEffect>
                                  </p:childTnLst>
                                </p:cTn>
                              </p:par>
                              <p:par>
                                <p:cTn id="123" presetID="6" presetClass="entr" presetSubtype="16" fill="hold" nodeType="withEffect">
                                  <p:stCondLst>
                                    <p:cond delay="0"/>
                                  </p:stCondLst>
                                  <p:childTnLst>
                                    <p:set>
                                      <p:cBhvr>
                                        <p:cTn id="124" dur="1" fill="hold">
                                          <p:stCondLst>
                                            <p:cond delay="0"/>
                                          </p:stCondLst>
                                        </p:cTn>
                                        <p:tgtEl>
                                          <p:spTgt spid="87"/>
                                        </p:tgtEl>
                                        <p:attrNameLst>
                                          <p:attrName>style.visibility</p:attrName>
                                        </p:attrNameLst>
                                      </p:cBhvr>
                                      <p:to>
                                        <p:strVal val="visible"/>
                                      </p:to>
                                    </p:set>
                                    <p:animEffect transition="in" filter="circle(in)">
                                      <p:cBhvr>
                                        <p:cTn id="125" dur="2000"/>
                                        <p:tgtEl>
                                          <p:spTgt spid="87"/>
                                        </p:tgtEl>
                                      </p:cBhvr>
                                    </p:animEffect>
                                  </p:childTnLst>
                                </p:cTn>
                              </p:par>
                              <p:par>
                                <p:cTn id="126" presetID="6" presetClass="entr" presetSubtype="16" fill="hold" nodeType="withEffect">
                                  <p:stCondLst>
                                    <p:cond delay="0"/>
                                  </p:stCondLst>
                                  <p:childTnLst>
                                    <p:set>
                                      <p:cBhvr>
                                        <p:cTn id="127" dur="1" fill="hold">
                                          <p:stCondLst>
                                            <p:cond delay="0"/>
                                          </p:stCondLst>
                                        </p:cTn>
                                        <p:tgtEl>
                                          <p:spTgt spid="88"/>
                                        </p:tgtEl>
                                        <p:attrNameLst>
                                          <p:attrName>style.visibility</p:attrName>
                                        </p:attrNameLst>
                                      </p:cBhvr>
                                      <p:to>
                                        <p:strVal val="visible"/>
                                      </p:to>
                                    </p:set>
                                    <p:animEffect transition="in" filter="circle(in)">
                                      <p:cBhvr>
                                        <p:cTn id="128" dur="2000"/>
                                        <p:tgtEl>
                                          <p:spTgt spid="88"/>
                                        </p:tgtEl>
                                      </p:cBhvr>
                                    </p:animEffect>
                                  </p:childTnLst>
                                </p:cTn>
                              </p:par>
                              <p:par>
                                <p:cTn id="129" presetID="6" presetClass="entr" presetSubtype="16" fill="hold" nodeType="withEffect">
                                  <p:stCondLst>
                                    <p:cond delay="0"/>
                                  </p:stCondLst>
                                  <p:childTnLst>
                                    <p:set>
                                      <p:cBhvr>
                                        <p:cTn id="130" dur="1" fill="hold">
                                          <p:stCondLst>
                                            <p:cond delay="0"/>
                                          </p:stCondLst>
                                        </p:cTn>
                                        <p:tgtEl>
                                          <p:spTgt spid="89"/>
                                        </p:tgtEl>
                                        <p:attrNameLst>
                                          <p:attrName>style.visibility</p:attrName>
                                        </p:attrNameLst>
                                      </p:cBhvr>
                                      <p:to>
                                        <p:strVal val="visible"/>
                                      </p:to>
                                    </p:set>
                                    <p:animEffect transition="in" filter="circle(in)">
                                      <p:cBhvr>
                                        <p:cTn id="131" dur="2000"/>
                                        <p:tgtEl>
                                          <p:spTgt spid="89"/>
                                        </p:tgtEl>
                                      </p:cBhvr>
                                    </p:animEffect>
                                  </p:childTnLst>
                                </p:cTn>
                              </p:par>
                            </p:childTnLst>
                          </p:cTn>
                        </p:par>
                      </p:childTnLst>
                    </p:cTn>
                  </p:par>
                  <p:par>
                    <p:cTn id="132" fill="hold">
                      <p:stCondLst>
                        <p:cond delay="indefinite"/>
                      </p:stCondLst>
                      <p:childTnLst>
                        <p:par>
                          <p:cTn id="133" fill="hold">
                            <p:stCondLst>
                              <p:cond delay="0"/>
                            </p:stCondLst>
                            <p:childTnLst>
                              <p:par>
                                <p:cTn id="134" presetID="42" presetClass="entr" presetSubtype="0" fill="hold" nodeType="clickEffect">
                                  <p:stCondLst>
                                    <p:cond delay="0"/>
                                  </p:stCondLst>
                                  <p:childTnLst>
                                    <p:set>
                                      <p:cBhvr>
                                        <p:cTn id="135" dur="1" fill="hold">
                                          <p:stCondLst>
                                            <p:cond delay="0"/>
                                          </p:stCondLst>
                                        </p:cTn>
                                        <p:tgtEl>
                                          <p:spTgt spid="55"/>
                                        </p:tgtEl>
                                        <p:attrNameLst>
                                          <p:attrName>style.visibility</p:attrName>
                                        </p:attrNameLst>
                                      </p:cBhvr>
                                      <p:to>
                                        <p:strVal val="visible"/>
                                      </p:to>
                                    </p:set>
                                    <p:animEffect transition="in" filter="fade">
                                      <p:cBhvr>
                                        <p:cTn id="136" dur="1000"/>
                                        <p:tgtEl>
                                          <p:spTgt spid="55"/>
                                        </p:tgtEl>
                                      </p:cBhvr>
                                    </p:animEffect>
                                    <p:anim calcmode="lin" valueType="num">
                                      <p:cBhvr>
                                        <p:cTn id="137" dur="1000" fill="hold"/>
                                        <p:tgtEl>
                                          <p:spTgt spid="55"/>
                                        </p:tgtEl>
                                        <p:attrNameLst>
                                          <p:attrName>ppt_x</p:attrName>
                                        </p:attrNameLst>
                                      </p:cBhvr>
                                      <p:tavLst>
                                        <p:tav tm="0">
                                          <p:val>
                                            <p:strVal val="#ppt_x"/>
                                          </p:val>
                                        </p:tav>
                                        <p:tav tm="100000">
                                          <p:val>
                                            <p:strVal val="#ppt_x"/>
                                          </p:val>
                                        </p:tav>
                                      </p:tavLst>
                                    </p:anim>
                                    <p:anim calcmode="lin" valueType="num">
                                      <p:cBhvr>
                                        <p:cTn id="138" dur="1000" fill="hold"/>
                                        <p:tgtEl>
                                          <p:spTgt spid="55"/>
                                        </p:tgtEl>
                                        <p:attrNameLst>
                                          <p:attrName>ppt_y</p:attrName>
                                        </p:attrNameLst>
                                      </p:cBhvr>
                                      <p:tavLst>
                                        <p:tav tm="0">
                                          <p:val>
                                            <p:strVal val="#ppt_y+.1"/>
                                          </p:val>
                                        </p:tav>
                                        <p:tav tm="100000">
                                          <p:val>
                                            <p:strVal val="#ppt_y"/>
                                          </p:val>
                                        </p:tav>
                                      </p:tavLst>
                                    </p:anim>
                                  </p:childTnLst>
                                </p:cTn>
                              </p:par>
                              <p:par>
                                <p:cTn id="139" presetID="6" presetClass="entr" presetSubtype="16" fill="hold" nodeType="withEffect">
                                  <p:stCondLst>
                                    <p:cond delay="0"/>
                                  </p:stCondLst>
                                  <p:childTnLst>
                                    <p:set>
                                      <p:cBhvr>
                                        <p:cTn id="140" dur="1" fill="hold">
                                          <p:stCondLst>
                                            <p:cond delay="0"/>
                                          </p:stCondLst>
                                        </p:cTn>
                                        <p:tgtEl>
                                          <p:spTgt spid="90"/>
                                        </p:tgtEl>
                                        <p:attrNameLst>
                                          <p:attrName>style.visibility</p:attrName>
                                        </p:attrNameLst>
                                      </p:cBhvr>
                                      <p:to>
                                        <p:strVal val="visible"/>
                                      </p:to>
                                    </p:set>
                                    <p:animEffect transition="in" filter="circle(in)">
                                      <p:cBhvr>
                                        <p:cTn id="141" dur="20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1143000" y="90729"/>
            <a:ext cx="6781800" cy="496102"/>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NEW TECHNOLOGIES</a:t>
            </a:r>
            <a:endParaRPr lang="en-US" sz="3000" dirty="0">
              <a:solidFill>
                <a:srgbClr val="0000FF"/>
              </a:solidFill>
            </a:endParaRPr>
          </a:p>
        </p:txBody>
      </p:sp>
      <p:grpSp>
        <p:nvGrpSpPr>
          <p:cNvPr id="4" name="Group 3"/>
          <p:cNvGrpSpPr/>
          <p:nvPr/>
        </p:nvGrpSpPr>
        <p:grpSpPr>
          <a:xfrm>
            <a:off x="367467" y="852619"/>
            <a:ext cx="8686796" cy="1631216"/>
            <a:chOff x="367467" y="852619"/>
            <a:chExt cx="8686796" cy="1631216"/>
          </a:xfrm>
        </p:grpSpPr>
        <p:sp>
          <p:nvSpPr>
            <p:cNvPr id="7" name="Rectangle 34"/>
            <p:cNvSpPr>
              <a:spLocks noChangeArrowheads="1"/>
            </p:cNvSpPr>
            <p:nvPr/>
          </p:nvSpPr>
          <p:spPr bwMode="auto">
            <a:xfrm>
              <a:off x="367467" y="852619"/>
              <a:ext cx="4343398" cy="1631216"/>
            </a:xfrm>
            <a:prstGeom prst="rect">
              <a:avLst/>
            </a:prstGeom>
            <a:noFill/>
            <a:ln w="9525">
              <a:noFill/>
              <a:miter lim="800000"/>
              <a:headEnd/>
              <a:tailEnd/>
            </a:ln>
          </p:spPr>
          <p:txBody>
            <a:bodyPr wrap="square">
              <a:spAutoFit/>
            </a:bodyPr>
            <a:lstStyle/>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ECG by Video</a:t>
              </a:r>
            </a:p>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Dancing Robots</a:t>
              </a:r>
            </a:p>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Prosthetic Limbs</a:t>
              </a:r>
            </a:p>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Sixth Sense; Gesture language</a:t>
              </a:r>
            </a:p>
            <a:p>
              <a:pPr marL="231775" lvl="1" indent="-231775">
                <a:buFont typeface="Wingdings" pitchFamily="2" charset="2"/>
                <a:buChar char="§"/>
              </a:pPr>
              <a:r>
                <a:rPr lang="en-US" altLang="zh-CN" sz="2000" b="1" dirty="0" err="1">
                  <a:solidFill>
                    <a:srgbClr val="00B050"/>
                  </a:solidFill>
                  <a:latin typeface="Arial" pitchFamily="34" charset="0"/>
                  <a:ea typeface="宋体" pitchFamily="2" charset="-122"/>
                  <a:cs typeface="Arial" pitchFamily="34" charset="0"/>
                </a:rPr>
                <a:t>Nano</a:t>
              </a:r>
              <a:r>
                <a:rPr lang="en-US" altLang="zh-CN" sz="2000" b="1" dirty="0">
                  <a:solidFill>
                    <a:srgbClr val="00B050"/>
                  </a:solidFill>
                  <a:latin typeface="Arial" pitchFamily="34" charset="0"/>
                  <a:ea typeface="宋体" pitchFamily="2" charset="-122"/>
                  <a:cs typeface="Arial" pitchFamily="34" charset="0"/>
                </a:rPr>
                <a:t>-robots Doing Surgery</a:t>
              </a:r>
            </a:p>
          </p:txBody>
        </p:sp>
        <p:sp>
          <p:nvSpPr>
            <p:cNvPr id="8" name="Rectangle 34"/>
            <p:cNvSpPr>
              <a:spLocks noChangeArrowheads="1"/>
            </p:cNvSpPr>
            <p:nvPr/>
          </p:nvSpPr>
          <p:spPr bwMode="auto">
            <a:xfrm>
              <a:off x="4710865" y="914400"/>
              <a:ext cx="4343398" cy="1323439"/>
            </a:xfrm>
            <a:prstGeom prst="rect">
              <a:avLst/>
            </a:prstGeom>
            <a:noFill/>
            <a:ln w="9525">
              <a:noFill/>
              <a:miter lim="800000"/>
              <a:headEnd/>
              <a:tailEnd/>
            </a:ln>
          </p:spPr>
          <p:txBody>
            <a:bodyPr wrap="square">
              <a:spAutoFit/>
            </a:bodyPr>
            <a:lstStyle/>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Creation DNA</a:t>
              </a:r>
            </a:p>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‘Human on a Chip’ System</a:t>
              </a:r>
            </a:p>
            <a:p>
              <a:pPr marL="231775" lvl="1" indent="-231775">
                <a:buFont typeface="Wingdings" pitchFamily="2" charset="2"/>
                <a:buChar char="§"/>
              </a:pPr>
              <a:r>
                <a:rPr lang="en-US" altLang="zh-CN" sz="2000" b="1" dirty="0">
                  <a:solidFill>
                    <a:srgbClr val="00B050"/>
                  </a:solidFill>
                  <a:latin typeface="Arial" pitchFamily="34" charset="0"/>
                  <a:ea typeface="宋体" pitchFamily="2" charset="-122"/>
                  <a:cs typeface="Arial" pitchFamily="34" charset="0"/>
                </a:rPr>
                <a:t>Happiness Monitoring Systems</a:t>
              </a:r>
            </a:p>
            <a:p>
              <a:pPr marL="231775" lvl="1" indent="-231775">
                <a:buFont typeface="Wingdings" pitchFamily="2" charset="2"/>
                <a:buChar char="§"/>
              </a:pPr>
              <a:r>
                <a:rPr lang="en-US" altLang="zh-CN" sz="2000" b="1" dirty="0">
                  <a:solidFill>
                    <a:srgbClr val="00B050"/>
                  </a:solidFill>
                  <a:latin typeface="Arial" pitchFamily="34" charset="0"/>
                  <a:cs typeface="Arial" pitchFamily="34" charset="0"/>
                </a:rPr>
                <a:t>Single-Electrode EEG Toys</a:t>
              </a:r>
            </a:p>
          </p:txBody>
        </p:sp>
      </p:grpSp>
      <p:grpSp>
        <p:nvGrpSpPr>
          <p:cNvPr id="6" name="Group 5"/>
          <p:cNvGrpSpPr/>
          <p:nvPr/>
        </p:nvGrpSpPr>
        <p:grpSpPr>
          <a:xfrm>
            <a:off x="76200" y="2846660"/>
            <a:ext cx="9067800" cy="3966238"/>
            <a:chOff x="76200" y="2846660"/>
            <a:chExt cx="9067800" cy="3966238"/>
          </a:xfrm>
        </p:grpSpPr>
        <p:sp>
          <p:nvSpPr>
            <p:cNvPr id="3" name="Rectangle 2"/>
            <p:cNvSpPr/>
            <p:nvPr/>
          </p:nvSpPr>
          <p:spPr>
            <a:xfrm>
              <a:off x="80211" y="3364494"/>
              <a:ext cx="5029200" cy="3416320"/>
            </a:xfrm>
            <a:prstGeom prst="rect">
              <a:avLst/>
            </a:prstGeom>
          </p:spPr>
          <p:txBody>
            <a:bodyPr wrap="square">
              <a:spAutoFit/>
            </a:bodyPr>
            <a:lstStyle/>
            <a:p>
              <a:r>
                <a:rPr lang="en-US" sz="2400" dirty="0"/>
                <a:t>MIT Computer Science and Artificial Intelligence Lab. Have developed a new algorithm that can accurately measure </a:t>
              </a:r>
            </a:p>
            <a:p>
              <a:r>
                <a:rPr lang="en-US" sz="2400" dirty="0"/>
                <a:t>the heart rates of people depicted in ordinary digital video by analyzing imperceptibly small head movements that accompany the rush of blood caused by the heart’s contractions.</a:t>
              </a:r>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931" t="4761" r="44558" b="25121"/>
            <a:stretch/>
          </p:blipFill>
          <p:spPr bwMode="auto">
            <a:xfrm>
              <a:off x="5105400" y="3234392"/>
              <a:ext cx="4038600" cy="3578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76200" y="2846660"/>
              <a:ext cx="4505324" cy="584775"/>
            </a:xfrm>
            <a:prstGeom prst="rect">
              <a:avLst/>
            </a:prstGeom>
          </p:spPr>
          <p:txBody>
            <a:bodyPr wrap="square">
              <a:spAutoFit/>
            </a:bodyPr>
            <a:lstStyle/>
            <a:p>
              <a:r>
                <a:rPr lang="en-US" sz="3200" b="1" dirty="0">
                  <a:solidFill>
                    <a:srgbClr val="0000FF"/>
                  </a:solidFill>
                </a:rPr>
                <a:t>Measure ECG by Video</a:t>
              </a:r>
            </a:p>
          </p:txBody>
        </p:sp>
      </p:grpSp>
    </p:spTree>
    <p:extLst>
      <p:ext uri="{BB962C8B-B14F-4D97-AF65-F5344CB8AC3E}">
        <p14:creationId xmlns:p14="http://schemas.microsoft.com/office/powerpoint/2010/main" val="1725840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DSC01955"/>
          <p:cNvPicPr>
            <a:picLocks noChangeAspect="1" noChangeArrowheads="1"/>
          </p:cNvPicPr>
          <p:nvPr/>
        </p:nvPicPr>
        <p:blipFill>
          <a:blip r:embed="rId13" cstate="print"/>
          <a:srcRect r="816" b="10776"/>
          <a:stretch>
            <a:fillRect/>
          </a:stretch>
        </p:blipFill>
        <p:spPr bwMode="auto">
          <a:xfrm>
            <a:off x="7132" y="62222"/>
            <a:ext cx="9136868" cy="6471520"/>
          </a:xfrm>
          <a:prstGeom prst="rect">
            <a:avLst/>
          </a:prstGeom>
          <a:noFill/>
          <a:ln w="9525">
            <a:noFill/>
            <a:miter lim="800000"/>
            <a:headEnd/>
            <a:tailEnd/>
          </a:ln>
        </p:spPr>
      </p:pic>
      <p:sp>
        <p:nvSpPr>
          <p:cNvPr id="362" name="Text Box 37"/>
          <p:cNvSpPr txBox="1">
            <a:spLocks noChangeArrowheads="1"/>
          </p:cNvSpPr>
          <p:nvPr/>
        </p:nvSpPr>
        <p:spPr bwMode="auto">
          <a:xfrm>
            <a:off x="37380" y="175346"/>
            <a:ext cx="4458419" cy="434254"/>
          </a:xfrm>
          <a:prstGeom prst="rect">
            <a:avLst/>
          </a:prstGeom>
          <a:noFill/>
          <a:ln w="9525">
            <a:noFill/>
            <a:miter lim="800000"/>
            <a:headEnd/>
            <a:tailEnd/>
          </a:ln>
        </p:spPr>
        <p:txBody>
          <a:bodyPr wrap="square" lIns="81605" tIns="42434" rIns="81605" bIns="42434" anchor="ctr">
            <a:spAutoFit/>
          </a:bodyPr>
          <a:lstStyle/>
          <a:p>
            <a:pPr defTabSz="828675" hangingPunct="0">
              <a:lnSpc>
                <a:spcPts val="2500"/>
              </a:lnSpc>
              <a:buClr>
                <a:srgbClr val="000000"/>
              </a:buClr>
              <a:buSzPct val="45000"/>
              <a:tabLst>
                <a:tab pos="657225" algn="l"/>
                <a:tab pos="1312863" algn="l"/>
                <a:tab pos="1970088" algn="l"/>
                <a:tab pos="2625725" algn="l"/>
                <a:tab pos="3281363" algn="l"/>
                <a:tab pos="3938588" algn="l"/>
                <a:tab pos="4594225" algn="l"/>
                <a:tab pos="5251450" algn="l"/>
                <a:tab pos="5907088" algn="l"/>
              </a:tabLst>
            </a:pPr>
            <a:r>
              <a:rPr lang="en-GB" sz="3200" dirty="0">
                <a:solidFill>
                  <a:schemeClr val="bg1"/>
                </a:solidFill>
                <a:latin typeface="Arial Black" pitchFamily="34" charset="0"/>
              </a:rPr>
              <a:t>New Technologies</a:t>
            </a:r>
          </a:p>
        </p:txBody>
      </p:sp>
      <p:sp>
        <p:nvSpPr>
          <p:cNvPr id="119" name="Slide Number Placeholder 118"/>
          <p:cNvSpPr>
            <a:spLocks noGrp="1"/>
          </p:cNvSpPr>
          <p:nvPr>
            <p:ph type="sldNum" sz="quarter" idx="4"/>
          </p:nvPr>
        </p:nvSpPr>
        <p:spPr>
          <a:xfrm>
            <a:off x="7518124" y="6492875"/>
            <a:ext cx="706582" cy="365125"/>
          </a:xfrm>
        </p:spPr>
        <p:txBody>
          <a:bodyPr/>
          <a:lstStyle/>
          <a:p>
            <a:fld id="{ADD811A5-A277-42E3-9DEF-54F17CBE060B}" type="slidenum">
              <a:rPr lang="en-US" smtClean="0"/>
              <a:pPr/>
              <a:t>41</a:t>
            </a:fld>
            <a:endParaRPr lang="en-US" dirty="0"/>
          </a:p>
        </p:txBody>
      </p:sp>
      <p:pic>
        <p:nvPicPr>
          <p:cNvPr id="58" name="Picture 2" descr="http://spectrum.ieee.org/image/1566604"/>
          <p:cNvPicPr>
            <a:picLocks noChangeAspect="1" noChangeArrowheads="1"/>
          </p:cNvPicPr>
          <p:nvPr/>
        </p:nvPicPr>
        <p:blipFill>
          <a:blip r:embed="rId14" cstate="print"/>
          <a:srcRect/>
          <a:stretch>
            <a:fillRect/>
          </a:stretch>
        </p:blipFill>
        <p:spPr bwMode="auto">
          <a:xfrm>
            <a:off x="94169" y="647700"/>
            <a:ext cx="2819400" cy="1870202"/>
          </a:xfrm>
          <a:prstGeom prst="rect">
            <a:avLst/>
          </a:prstGeom>
          <a:noFill/>
        </p:spPr>
      </p:pic>
      <p:pic>
        <p:nvPicPr>
          <p:cNvPr id="6" name="RoboticActress-short.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5"/>
          <a:stretch>
            <a:fillRect/>
          </a:stretch>
        </p:blipFill>
        <p:spPr>
          <a:xfrm>
            <a:off x="76200" y="4495800"/>
            <a:ext cx="2636004" cy="1977003"/>
          </a:xfrm>
          <a:prstGeom prst="rect">
            <a:avLst/>
          </a:prstGeom>
        </p:spPr>
      </p:pic>
      <p:pic>
        <p:nvPicPr>
          <p:cNvPr id="11" name="MOV01472.MPG">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6"/>
          <a:stretch>
            <a:fillRect/>
          </a:stretch>
        </p:blipFill>
        <p:spPr>
          <a:xfrm>
            <a:off x="80008" y="2667000"/>
            <a:ext cx="2350767" cy="1661628"/>
          </a:xfrm>
          <a:prstGeom prst="rect">
            <a:avLst/>
          </a:prstGeom>
        </p:spPr>
      </p:pic>
      <p:grpSp>
        <p:nvGrpSpPr>
          <p:cNvPr id="21" name="Group 20"/>
          <p:cNvGrpSpPr/>
          <p:nvPr/>
        </p:nvGrpSpPr>
        <p:grpSpPr>
          <a:xfrm>
            <a:off x="2913569" y="4328628"/>
            <a:ext cx="3390597" cy="2025019"/>
            <a:chOff x="2343301" y="4808297"/>
            <a:chExt cx="3390597" cy="2025019"/>
          </a:xfrm>
        </p:grpSpPr>
        <p:grpSp>
          <p:nvGrpSpPr>
            <p:cNvPr id="63" name="Group 62"/>
            <p:cNvGrpSpPr/>
            <p:nvPr/>
          </p:nvGrpSpPr>
          <p:grpSpPr>
            <a:xfrm>
              <a:off x="2343301" y="5195558"/>
              <a:ext cx="3390597" cy="1637758"/>
              <a:chOff x="-722348" y="1582225"/>
              <a:chExt cx="9586194" cy="5223113"/>
            </a:xfrm>
          </p:grpSpPr>
          <p:pic>
            <p:nvPicPr>
              <p:cNvPr id="64" name="Picture 2" descr="geminoid f"/>
              <p:cNvPicPr>
                <a:picLocks noChangeAspect="1" noChangeArrowheads="1"/>
              </p:cNvPicPr>
              <p:nvPr/>
            </p:nvPicPr>
            <p:blipFill>
              <a:blip r:embed="rId17" cstate="print"/>
              <a:srcRect/>
              <a:stretch>
                <a:fillRect/>
              </a:stretch>
            </p:blipFill>
            <p:spPr bwMode="auto">
              <a:xfrm>
                <a:off x="-722348" y="1582225"/>
                <a:ext cx="9586194" cy="5223113"/>
              </a:xfrm>
              <a:prstGeom prst="rect">
                <a:avLst/>
              </a:prstGeom>
              <a:noFill/>
            </p:spPr>
          </p:pic>
          <p:sp>
            <p:nvSpPr>
              <p:cNvPr id="65" name="Left Arrow 64"/>
              <p:cNvSpPr/>
              <p:nvPr/>
            </p:nvSpPr>
            <p:spPr>
              <a:xfrm>
                <a:off x="4070750" y="4267200"/>
                <a:ext cx="533399" cy="274318"/>
              </a:xfrm>
              <a:prstGeom prst="leftArrow">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Left Arrow 65"/>
              <p:cNvSpPr/>
              <p:nvPr/>
            </p:nvSpPr>
            <p:spPr>
              <a:xfrm>
                <a:off x="1700917" y="4267200"/>
                <a:ext cx="533399" cy="274318"/>
              </a:xfrm>
              <a:prstGeom prst="leftArrow">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0" name="Text Box 37"/>
            <p:cNvSpPr txBox="1">
              <a:spLocks noChangeArrowheads="1"/>
            </p:cNvSpPr>
            <p:nvPr/>
          </p:nvSpPr>
          <p:spPr bwMode="auto">
            <a:xfrm>
              <a:off x="2581663" y="4808297"/>
              <a:ext cx="2209800" cy="444769"/>
            </a:xfrm>
            <a:prstGeom prst="rect">
              <a:avLst/>
            </a:prstGeom>
            <a:solidFill>
              <a:srgbClr val="FFFF00"/>
            </a:solidFill>
            <a:ln w="9525">
              <a:noFill/>
              <a:miter lim="800000"/>
              <a:headEnd/>
              <a:tailEnd/>
            </a:ln>
          </p:spPr>
          <p:txBody>
            <a:bodyPr wrap="square" lIns="81605" tIns="42434" rIns="81605" bIns="42434" anchor="ctr">
              <a:spAutoFit/>
            </a:bodyPr>
            <a:lstStyle/>
            <a:p>
              <a:pPr defTabSz="828675" hangingPunct="0">
                <a:lnSpc>
                  <a:spcPts val="2800"/>
                </a:lnSpc>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sz="2000" b="1" dirty="0">
                  <a:solidFill>
                    <a:srgbClr val="3333FF"/>
                  </a:solidFill>
                  <a:latin typeface="Arial" pitchFamily="34" charset="0"/>
                  <a:cs typeface="Arial" pitchFamily="34" charset="0"/>
                </a:rPr>
                <a:t>How is it made? </a:t>
              </a:r>
            </a:p>
          </p:txBody>
        </p:sp>
      </p:grpSp>
      <p:pic>
        <p:nvPicPr>
          <p:cNvPr id="20" name="BCI-Jesse-short1.wmv">
            <a:hlinkClick r:id="" action="ppaction://media"/>
          </p:cNvPr>
          <p:cNvPicPr>
            <a:picLocks noChangeAspect="1"/>
          </p:cNvPicPr>
          <p:nvPr>
            <a:videoFile r:link="rId6"/>
            <p:extLst>
              <p:ext uri="{DAA4B4D4-6D71-4841-9C94-3DE7FCFB9230}">
                <p14:media xmlns:p14="http://schemas.microsoft.com/office/powerpoint/2010/main" r:embed="rId5"/>
              </p:ext>
            </p:extLst>
          </p:nvPr>
        </p:nvPicPr>
        <p:blipFill>
          <a:blip r:embed="rId18"/>
          <a:stretch>
            <a:fillRect/>
          </a:stretch>
        </p:blipFill>
        <p:spPr>
          <a:xfrm>
            <a:off x="2924977" y="1379639"/>
            <a:ext cx="3443681" cy="2582761"/>
          </a:xfrm>
          <a:prstGeom prst="rect">
            <a:avLst/>
          </a:prstGeom>
        </p:spPr>
      </p:pic>
      <p:grpSp>
        <p:nvGrpSpPr>
          <p:cNvPr id="15" name="Group 67"/>
          <p:cNvGrpSpPr/>
          <p:nvPr/>
        </p:nvGrpSpPr>
        <p:grpSpPr>
          <a:xfrm>
            <a:off x="6559159" y="152400"/>
            <a:ext cx="2584841" cy="2133600"/>
            <a:chOff x="377377" y="1346214"/>
            <a:chExt cx="2584841" cy="2133600"/>
          </a:xfrm>
        </p:grpSpPr>
        <p:sp>
          <p:nvSpPr>
            <p:cNvPr id="16" name="Text Box 37"/>
            <p:cNvSpPr txBox="1">
              <a:spLocks noChangeArrowheads="1"/>
            </p:cNvSpPr>
            <p:nvPr/>
          </p:nvSpPr>
          <p:spPr bwMode="auto">
            <a:xfrm>
              <a:off x="453576" y="1346214"/>
              <a:ext cx="2508642" cy="444769"/>
            </a:xfrm>
            <a:prstGeom prst="rect">
              <a:avLst/>
            </a:prstGeom>
            <a:solidFill>
              <a:srgbClr val="FFFF00"/>
            </a:solidFill>
            <a:ln w="9525">
              <a:noFill/>
              <a:miter lim="800000"/>
              <a:headEnd/>
              <a:tailEnd/>
            </a:ln>
          </p:spPr>
          <p:txBody>
            <a:bodyPr wrap="square" lIns="81605" tIns="42434" rIns="81605" bIns="42434" anchor="ctr">
              <a:spAutoFit/>
            </a:bodyPr>
            <a:lstStyle/>
            <a:p>
              <a:pPr defTabSz="828675" hangingPunct="0">
                <a:lnSpc>
                  <a:spcPts val="2800"/>
                </a:lnSpc>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sz="2000" b="1" dirty="0">
                  <a:solidFill>
                    <a:srgbClr val="3333FF"/>
                  </a:solidFill>
                  <a:latin typeface="Arial" pitchFamily="34" charset="0"/>
                  <a:cs typeface="Arial" pitchFamily="34" charset="0"/>
                </a:rPr>
                <a:t>How does it work? </a:t>
              </a:r>
            </a:p>
          </p:txBody>
        </p:sp>
        <p:grpSp>
          <p:nvGrpSpPr>
            <p:cNvPr id="17" name="Group 30"/>
            <p:cNvGrpSpPr/>
            <p:nvPr/>
          </p:nvGrpSpPr>
          <p:grpSpPr>
            <a:xfrm>
              <a:off x="377377" y="1764548"/>
              <a:ext cx="2450616" cy="1715266"/>
              <a:chOff x="4504271" y="2181030"/>
              <a:chExt cx="2339540" cy="1630739"/>
            </a:xfrm>
          </p:grpSpPr>
          <p:pic>
            <p:nvPicPr>
              <p:cNvPr id="18" name="Picture 2"/>
              <p:cNvPicPr>
                <a:picLocks noChangeAspect="1" noChangeArrowheads="1"/>
              </p:cNvPicPr>
              <p:nvPr/>
            </p:nvPicPr>
            <p:blipFill>
              <a:blip r:embed="rId19" cstate="print"/>
              <a:srcRect l="47000" t="25333" r="21125" b="35333"/>
              <a:stretch>
                <a:fillRect/>
              </a:stretch>
            </p:blipFill>
            <p:spPr bwMode="auto">
              <a:xfrm>
                <a:off x="4577016" y="2181030"/>
                <a:ext cx="2266795" cy="1573423"/>
              </a:xfrm>
              <a:prstGeom prst="rect">
                <a:avLst/>
              </a:prstGeom>
              <a:noFill/>
              <a:ln w="9525">
                <a:noFill/>
                <a:miter lim="800000"/>
                <a:headEnd/>
                <a:tailEnd/>
              </a:ln>
            </p:spPr>
          </p:pic>
          <p:sp>
            <p:nvSpPr>
              <p:cNvPr id="19" name="Text Box 37"/>
              <p:cNvSpPr txBox="1">
                <a:spLocks noChangeArrowheads="1"/>
              </p:cNvSpPr>
              <p:nvPr/>
            </p:nvSpPr>
            <p:spPr bwMode="auto">
              <a:xfrm>
                <a:off x="4577018" y="3340149"/>
                <a:ext cx="1683555" cy="471620"/>
              </a:xfrm>
              <a:prstGeom prst="rect">
                <a:avLst/>
              </a:prstGeom>
              <a:noFill/>
              <a:ln w="9525">
                <a:noFill/>
                <a:miter lim="800000"/>
                <a:headEnd/>
                <a:tailEnd/>
              </a:ln>
            </p:spPr>
            <p:txBody>
              <a:bodyPr wrap="square" lIns="81605" tIns="42434" rIns="81605" bIns="42434" anchor="ctr">
                <a:spAutoFit/>
              </a:bodyPr>
              <a:lstStyle/>
              <a:p>
                <a:pPr defTabSz="828675" hangingPunct="0">
                  <a:lnSpc>
                    <a:spcPts val="1600"/>
                  </a:lnSpc>
                  <a:buClr>
                    <a:srgbClr val="000000"/>
                  </a:buClr>
                  <a:buSzPct val="45000"/>
                  <a:tabLst>
                    <a:tab pos="657225" algn="l"/>
                    <a:tab pos="1312863" algn="l"/>
                    <a:tab pos="1970088" algn="l"/>
                    <a:tab pos="2625725" algn="l"/>
                    <a:tab pos="3281363" algn="l"/>
                    <a:tab pos="3938588" algn="l"/>
                    <a:tab pos="4594225" algn="l"/>
                    <a:tab pos="5251450" algn="l"/>
                    <a:tab pos="5907088" algn="l"/>
                  </a:tabLst>
                </a:pPr>
                <a:r>
                  <a:rPr lang="en-GB" sz="1500" b="1" dirty="0">
                    <a:solidFill>
                      <a:schemeClr val="bg1"/>
                    </a:solidFill>
                    <a:latin typeface="Arial" pitchFamily="34" charset="0"/>
                    <a:cs typeface="Arial" pitchFamily="34" charset="0"/>
                  </a:rPr>
                  <a:t>Wearable Wireless System</a:t>
                </a:r>
              </a:p>
            </p:txBody>
          </p:sp>
          <p:cxnSp>
            <p:nvCxnSpPr>
              <p:cNvPr id="22" name="Straight Arrow Connector 21"/>
              <p:cNvCxnSpPr/>
              <p:nvPr/>
            </p:nvCxnSpPr>
            <p:spPr>
              <a:xfrm rot="5400000" flipH="1" flipV="1">
                <a:off x="5414200" y="3376221"/>
                <a:ext cx="289780" cy="72746"/>
              </a:xfrm>
              <a:prstGeom prst="straightConnector1">
                <a:avLst/>
              </a:prstGeom>
              <a:ln w="28575">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Text Box 37"/>
              <p:cNvSpPr txBox="1">
                <a:spLocks noChangeArrowheads="1"/>
              </p:cNvSpPr>
              <p:nvPr/>
            </p:nvSpPr>
            <p:spPr bwMode="auto">
              <a:xfrm>
                <a:off x="4504271" y="2977924"/>
                <a:ext cx="1287690" cy="471620"/>
              </a:xfrm>
              <a:prstGeom prst="rect">
                <a:avLst/>
              </a:prstGeom>
              <a:noFill/>
              <a:ln w="9525">
                <a:noFill/>
                <a:miter lim="800000"/>
                <a:headEnd/>
                <a:tailEnd/>
              </a:ln>
            </p:spPr>
            <p:txBody>
              <a:bodyPr wrap="square" lIns="81605" tIns="42434" rIns="81605" bIns="42434" anchor="ctr">
                <a:spAutoFit/>
              </a:bodyPr>
              <a:lstStyle/>
              <a:p>
                <a:pPr defTabSz="828675" hangingPunct="0">
                  <a:lnSpc>
                    <a:spcPts val="1600"/>
                  </a:lnSpc>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sz="1500" b="1" dirty="0">
                    <a:solidFill>
                      <a:srgbClr val="00EA6A"/>
                    </a:solidFill>
                    <a:latin typeface="Arial" pitchFamily="34" charset="0"/>
                    <a:cs typeface="Arial" pitchFamily="34" charset="0"/>
                  </a:rPr>
                  <a:t>Gesture Language</a:t>
                </a:r>
              </a:p>
            </p:txBody>
          </p:sp>
          <p:cxnSp>
            <p:nvCxnSpPr>
              <p:cNvPr id="24" name="Straight Arrow Connector 23"/>
              <p:cNvCxnSpPr/>
              <p:nvPr/>
            </p:nvCxnSpPr>
            <p:spPr>
              <a:xfrm rot="5400000" flipH="1" flipV="1">
                <a:off x="5232336" y="2977623"/>
                <a:ext cx="289779" cy="145494"/>
              </a:xfrm>
              <a:prstGeom prst="straightConnector1">
                <a:avLst/>
              </a:prstGeom>
              <a:ln w="28575">
                <a:solidFill>
                  <a:srgbClr val="00EA6A"/>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pic>
        <p:nvPicPr>
          <p:cNvPr id="27" name="PinchCopyModify-6thSense-1.wmv">
            <a:hlinkClick r:id="" action="ppaction://media"/>
          </p:cNvPr>
          <p:cNvPicPr>
            <a:picLocks noChangeAspect="1"/>
          </p:cNvPicPr>
          <p:nvPr>
            <a:videoFile r:link="rId8"/>
            <p:extLst>
              <p:ext uri="{DAA4B4D4-6D71-4841-9C94-3DE7FCFB9230}">
                <p14:media xmlns:p14="http://schemas.microsoft.com/office/powerpoint/2010/main" r:embed="rId7"/>
              </p:ext>
            </p:extLst>
          </p:nvPr>
        </p:nvPicPr>
        <p:blipFill>
          <a:blip r:embed="rId20"/>
          <a:stretch>
            <a:fillRect/>
          </a:stretch>
        </p:blipFill>
        <p:spPr>
          <a:xfrm>
            <a:off x="6530584" y="4547893"/>
            <a:ext cx="2470542" cy="1852907"/>
          </a:xfrm>
          <a:prstGeom prst="rect">
            <a:avLst/>
          </a:prstGeom>
        </p:spPr>
      </p:pic>
      <p:pic>
        <p:nvPicPr>
          <p:cNvPr id="30" name="6thSenPhone-PongDrivePinch-short-36s.wmv">
            <a:hlinkClick r:id="" action="ppaction://media"/>
          </p:cNvPr>
          <p:cNvPicPr>
            <a:picLocks noChangeAspect="1"/>
          </p:cNvPicPr>
          <p:nvPr>
            <a:videoFile r:link="rId10"/>
            <p:extLst>
              <p:ext uri="{DAA4B4D4-6D71-4841-9C94-3DE7FCFB9230}">
                <p14:media xmlns:p14="http://schemas.microsoft.com/office/powerpoint/2010/main" r:embed="rId9"/>
              </p:ext>
            </p:extLst>
          </p:nvPr>
        </p:nvPicPr>
        <p:blipFill>
          <a:blip r:embed="rId21"/>
          <a:stretch>
            <a:fillRect/>
          </a:stretch>
        </p:blipFill>
        <p:spPr>
          <a:xfrm>
            <a:off x="6425192" y="2351751"/>
            <a:ext cx="2553932" cy="1915449"/>
          </a:xfrm>
          <a:prstGeom prst="rect">
            <a:avLst/>
          </a:prstGeom>
        </p:spPr>
      </p:pic>
    </p:spTree>
    <p:extLst>
      <p:ext uri="{BB962C8B-B14F-4D97-AF65-F5344CB8AC3E}">
        <p14:creationId xmlns:p14="http://schemas.microsoft.com/office/powerpoint/2010/main" val="257311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anim calcmode="lin" valueType="num">
                                      <p:cBhvr>
                                        <p:cTn id="8" dur="1000" fill="hold"/>
                                        <p:tgtEl>
                                          <p:spTgt spid="58"/>
                                        </p:tgtEl>
                                        <p:attrNameLst>
                                          <p:attrName>ppt_x</p:attrName>
                                        </p:attrNameLst>
                                      </p:cBhvr>
                                      <p:tavLst>
                                        <p:tav tm="0">
                                          <p:val>
                                            <p:strVal val="#ppt_x"/>
                                          </p:val>
                                        </p:tav>
                                        <p:tav tm="100000">
                                          <p:val>
                                            <p:strVal val="#ppt_x"/>
                                          </p:val>
                                        </p:tav>
                                      </p:tavLst>
                                    </p:anim>
                                    <p:anim calcmode="lin" valueType="num">
                                      <p:cBhvr>
                                        <p:cTn id="9"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circle(in)">
                                      <p:cBhvr>
                                        <p:cTn id="28" dur="20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down)">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30"/>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ppt_x"/>
                                          </p:val>
                                        </p:tav>
                                        <p:tav tm="100000">
                                          <p:val>
                                            <p:strVal val="#ppt_x"/>
                                          </p:val>
                                        </p:tav>
                                      </p:tavLst>
                                    </p:anim>
                                    <p:anim calcmode="lin" valueType="num">
                                      <p:cBhvr additive="base">
                                        <p:cTn id="4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nodeType="click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1000" fill="hold"/>
                                        <p:tgtEl>
                                          <p:spTgt spid="15"/>
                                        </p:tgtEl>
                                        <p:attrNameLst>
                                          <p:attrName>ppt_w</p:attrName>
                                        </p:attrNameLst>
                                      </p:cBhvr>
                                      <p:tavLst>
                                        <p:tav tm="0">
                                          <p:val>
                                            <p:strVal val="#ppt_w*0.70"/>
                                          </p:val>
                                        </p:tav>
                                        <p:tav tm="100000">
                                          <p:val>
                                            <p:strVal val="#ppt_w"/>
                                          </p:val>
                                        </p:tav>
                                      </p:tavLst>
                                    </p:anim>
                                    <p:anim calcmode="lin" valueType="num">
                                      <p:cBhvr>
                                        <p:cTn id="49" dur="1000" fill="hold"/>
                                        <p:tgtEl>
                                          <p:spTgt spid="15"/>
                                        </p:tgtEl>
                                        <p:attrNameLst>
                                          <p:attrName>ppt_h</p:attrName>
                                        </p:attrNameLst>
                                      </p:cBhvr>
                                      <p:tavLst>
                                        <p:tav tm="0">
                                          <p:val>
                                            <p:strVal val="#ppt_h"/>
                                          </p:val>
                                        </p:tav>
                                        <p:tav tm="100000">
                                          <p:val>
                                            <p:strVal val="#ppt_h"/>
                                          </p:val>
                                        </p:tav>
                                      </p:tavLst>
                                    </p:anim>
                                    <p:animEffect transition="in" filter="fade">
                                      <p:cBhvr>
                                        <p:cTn id="50"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51" fill="hold" display="0">
                  <p:stCondLst>
                    <p:cond delay="indefinite"/>
                  </p:stCondLst>
                </p:cTn>
                <p:tgtEl>
                  <p:spTgt spid="6"/>
                </p:tgtEl>
              </p:cMediaNode>
            </p:video>
            <p:video>
              <p:cMediaNode vol="80000">
                <p:cTn id="52" fill="hold" display="0">
                  <p:stCondLst>
                    <p:cond delay="indefinite"/>
                  </p:stCondLst>
                </p:cTn>
                <p:tgtEl>
                  <p:spTgt spid="11"/>
                </p:tgtEl>
              </p:cMediaNode>
            </p:video>
            <p:par>
              <p:cTn id="53"/>
            </p:par>
            <p:par>
              <p:cTn id="54"/>
            </p:par>
            <p:par>
              <p:cTn id="55"/>
            </p:par>
            <p:video>
              <p:cMediaNode vol="80000">
                <p:cTn id="56" fill="hold" display="0">
                  <p:stCondLst>
                    <p:cond delay="indefinite"/>
                  </p:stCondLst>
                </p:cTn>
                <p:tgtEl>
                  <p:spTgt spid="20"/>
                </p:tgtEl>
              </p:cMediaNode>
            </p:video>
            <p:video>
              <p:cMediaNode vol="80000">
                <p:cTn id="57" fill="hold" display="0">
                  <p:stCondLst>
                    <p:cond delay="indefinite"/>
                  </p:stCondLst>
                </p:cTn>
                <p:tgtEl>
                  <p:spTgt spid="27"/>
                </p:tgtEl>
              </p:cMediaNode>
            </p:video>
            <p:video>
              <p:cMediaNode vol="80000">
                <p:cTn id="58" fill="hold" display="0">
                  <p:stCondLst>
                    <p:cond delay="indefinite"/>
                  </p:stCondLst>
                </p:cTn>
                <p:tgtEl>
                  <p:spTgt spid="30"/>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 name="AutoShape 36"/>
          <p:cNvSpPr>
            <a:spLocks noChangeArrowheads="1"/>
          </p:cNvSpPr>
          <p:nvPr/>
        </p:nvSpPr>
        <p:spPr bwMode="auto">
          <a:xfrm>
            <a:off x="-181787" y="971374"/>
            <a:ext cx="4105275" cy="309744"/>
          </a:xfrm>
          <a:prstGeom prst="roundRect">
            <a:avLst>
              <a:gd name="adj" fmla="val 370"/>
            </a:avLst>
          </a:prstGeom>
          <a:noFill/>
          <a:ln w="9525">
            <a:noFill/>
            <a:round/>
            <a:headEnd/>
            <a:tailEnd/>
          </a:ln>
        </p:spPr>
        <p:txBody>
          <a:bodyPr wrap="none" anchor="ctr"/>
          <a:lstStyle/>
          <a:p>
            <a:endParaRPr lang="en-US"/>
          </a:p>
        </p:txBody>
      </p:sp>
      <p:pic>
        <p:nvPicPr>
          <p:cNvPr id="7" name="Picture 2"/>
          <p:cNvPicPr>
            <a:picLocks noChangeAspect="1" noChangeArrowheads="1"/>
          </p:cNvPicPr>
          <p:nvPr/>
        </p:nvPicPr>
        <p:blipFill>
          <a:blip r:embed="rId11" cstate="print"/>
          <a:srcRect l="41806" t="43629" r="32020" b="47750"/>
          <a:stretch>
            <a:fillRect/>
          </a:stretch>
        </p:blipFill>
        <p:spPr bwMode="auto">
          <a:xfrm>
            <a:off x="63500" y="1884680"/>
            <a:ext cx="8928100" cy="1298194"/>
          </a:xfrm>
          <a:prstGeom prst="rect">
            <a:avLst/>
          </a:prstGeom>
          <a:noFill/>
          <a:ln w="9525">
            <a:noFill/>
            <a:miter lim="800000"/>
            <a:headEnd/>
            <a:tailEnd/>
          </a:ln>
        </p:spPr>
      </p:pic>
      <p:sp>
        <p:nvSpPr>
          <p:cNvPr id="25" name="Text Box 37"/>
          <p:cNvSpPr txBox="1">
            <a:spLocks noChangeArrowheads="1"/>
          </p:cNvSpPr>
          <p:nvPr/>
        </p:nvSpPr>
        <p:spPr bwMode="auto">
          <a:xfrm>
            <a:off x="165101" y="0"/>
            <a:ext cx="2908299" cy="602120"/>
          </a:xfrm>
          <a:prstGeom prst="rect">
            <a:avLst/>
          </a:prstGeom>
          <a:noFill/>
          <a:ln w="9525">
            <a:noFill/>
            <a:miter lim="800000"/>
            <a:headEnd/>
            <a:tailEnd/>
          </a:ln>
        </p:spPr>
        <p:txBody>
          <a:bodyPr wrap="square" lIns="81605" tIns="42434" rIns="81605" bIns="42434" anchor="ctr">
            <a:spAutoFit/>
          </a:bodyPr>
          <a:lstStyle/>
          <a:p>
            <a:pPr defTabSz="828675" hangingPunct="0">
              <a:lnSpc>
                <a:spcPts val="2000"/>
              </a:lnSpc>
              <a:buClr>
                <a:srgbClr val="000000"/>
              </a:buClr>
              <a:buSzPct val="45000"/>
              <a:tabLst>
                <a:tab pos="657225" algn="l"/>
                <a:tab pos="1312863" algn="l"/>
                <a:tab pos="1970088" algn="l"/>
                <a:tab pos="2625725" algn="l"/>
                <a:tab pos="3281363" algn="l"/>
                <a:tab pos="3938588" algn="l"/>
                <a:tab pos="4594225" algn="l"/>
                <a:tab pos="5251450" algn="l"/>
                <a:tab pos="5907088" algn="l"/>
              </a:tabLst>
            </a:pPr>
            <a:r>
              <a:rPr lang="en-GB" sz="2000" dirty="0">
                <a:solidFill>
                  <a:srgbClr val="FF0000"/>
                </a:solidFill>
                <a:latin typeface="Arial Black" pitchFamily="34" charset="0"/>
              </a:rPr>
              <a:t>Innovative Systems &amp; Technologies</a:t>
            </a:r>
          </a:p>
        </p:txBody>
      </p:sp>
      <p:pic>
        <p:nvPicPr>
          <p:cNvPr id="26" name="Picture 25" descr="meter-fm-Scale.jpg"/>
          <p:cNvPicPr>
            <a:picLocks noChangeAspect="1"/>
          </p:cNvPicPr>
          <p:nvPr/>
        </p:nvPicPr>
        <p:blipFill>
          <a:blip r:embed="rId12" cstate="print"/>
          <a:srcRect l="3862" r="4814" b="21177"/>
          <a:stretch>
            <a:fillRect/>
          </a:stretch>
        </p:blipFill>
        <p:spPr>
          <a:xfrm>
            <a:off x="6826250" y="6032015"/>
            <a:ext cx="2317750" cy="666750"/>
          </a:xfrm>
          <a:prstGeom prst="rect">
            <a:avLst/>
          </a:prstGeom>
        </p:spPr>
      </p:pic>
      <p:grpSp>
        <p:nvGrpSpPr>
          <p:cNvPr id="49" name="Group 48"/>
          <p:cNvGrpSpPr/>
          <p:nvPr/>
        </p:nvGrpSpPr>
        <p:grpSpPr>
          <a:xfrm>
            <a:off x="124506" y="2743200"/>
            <a:ext cx="3784600" cy="3935512"/>
            <a:chOff x="88900" y="2730500"/>
            <a:chExt cx="3784600" cy="3935512"/>
          </a:xfrm>
        </p:grpSpPr>
        <p:grpSp>
          <p:nvGrpSpPr>
            <p:cNvPr id="42" name="Group 41"/>
            <p:cNvGrpSpPr/>
            <p:nvPr/>
          </p:nvGrpSpPr>
          <p:grpSpPr>
            <a:xfrm>
              <a:off x="228600" y="2730500"/>
              <a:ext cx="3644900" cy="3051175"/>
              <a:chOff x="228600" y="2984500"/>
              <a:chExt cx="3644900" cy="3051175"/>
            </a:xfrm>
          </p:grpSpPr>
          <p:pic>
            <p:nvPicPr>
              <p:cNvPr id="38" name="CamPill-actual">
                <a:hlinkClick r:id="" action="ppaction://media"/>
              </p:cNvPr>
              <p:cNvPicPr>
                <a:picLocks noChangeAspect="1"/>
              </p:cNvPicPr>
              <p:nvPr>
                <a:videoFile r:link="rId8"/>
                <p:extLst>
                  <p:ext uri="{DAA4B4D4-6D71-4841-9C94-3DE7FCFB9230}">
                    <p14:media xmlns:p14="http://schemas.microsoft.com/office/powerpoint/2010/main" r:embed="rId7"/>
                  </p:ext>
                </p:extLst>
              </p:nvPr>
            </p:nvPicPr>
            <p:blipFill>
              <a:blip r:embed="rId13"/>
              <a:stretch>
                <a:fillRect/>
              </a:stretch>
            </p:blipFill>
            <p:spPr>
              <a:xfrm>
                <a:off x="228600" y="3302000"/>
                <a:ext cx="3644900" cy="2733675"/>
              </a:xfrm>
              <a:prstGeom prst="rect">
                <a:avLst/>
              </a:prstGeom>
            </p:spPr>
          </p:pic>
          <p:sp>
            <p:nvSpPr>
              <p:cNvPr id="41" name="Line 112"/>
              <p:cNvSpPr>
                <a:spLocks noChangeShapeType="1"/>
              </p:cNvSpPr>
              <p:nvPr/>
            </p:nvSpPr>
            <p:spPr bwMode="auto">
              <a:xfrm flipH="1" flipV="1">
                <a:off x="1003298" y="2984500"/>
                <a:ext cx="469901" cy="317500"/>
              </a:xfrm>
              <a:prstGeom prst="line">
                <a:avLst/>
              </a:prstGeom>
              <a:noFill/>
              <a:ln w="38100">
                <a:solidFill>
                  <a:schemeClr val="tx1"/>
                </a:solidFill>
                <a:round/>
                <a:headEnd/>
                <a:tailEnd type="triangle" w="med" len="med"/>
              </a:ln>
            </p:spPr>
            <p:txBody>
              <a:bodyPr/>
              <a:lstStyle/>
              <a:p>
                <a:endParaRPr lang="en-US"/>
              </a:p>
            </p:txBody>
          </p:sp>
        </p:grpSp>
        <p:sp>
          <p:nvSpPr>
            <p:cNvPr id="47" name="Rectangle 46"/>
            <p:cNvSpPr/>
            <p:nvPr/>
          </p:nvSpPr>
          <p:spPr>
            <a:xfrm>
              <a:off x="88900" y="5727293"/>
              <a:ext cx="3683000" cy="938719"/>
            </a:xfrm>
            <a:prstGeom prst="rect">
              <a:avLst/>
            </a:prstGeom>
          </p:spPr>
          <p:txBody>
            <a:bodyPr wrap="square">
              <a:spAutoFit/>
            </a:bodyPr>
            <a:lstStyle/>
            <a:p>
              <a:pPr>
                <a:lnSpc>
                  <a:spcPts val="2560"/>
                </a:lnSpc>
              </a:pPr>
              <a:r>
                <a:rPr lang="en-US" sz="2800" b="1" i="1" dirty="0">
                  <a:solidFill>
                    <a:srgbClr val="006600"/>
                  </a:solidFill>
                </a:rPr>
                <a:t>Robot Pill: </a:t>
              </a:r>
            </a:p>
            <a:p>
              <a:pPr marL="228600" indent="-228600">
                <a:lnSpc>
                  <a:spcPts val="2000"/>
                </a:lnSpc>
                <a:buFont typeface="Arial" pitchFamily="34" charset="0"/>
                <a:buChar char="•"/>
              </a:pPr>
              <a:r>
                <a:rPr lang="en-US" sz="2200" b="1" dirty="0">
                  <a:solidFill>
                    <a:srgbClr val="3333FF"/>
                  </a:solidFill>
                </a:rPr>
                <a:t>Takes pictures &amp; videos</a:t>
              </a:r>
            </a:p>
            <a:p>
              <a:pPr marL="228600" indent="-228600">
                <a:lnSpc>
                  <a:spcPts val="2000"/>
                </a:lnSpc>
                <a:buFont typeface="Arial" pitchFamily="34" charset="0"/>
                <a:buChar char="•"/>
              </a:pPr>
              <a:r>
                <a:rPr lang="en-US" sz="2200" b="1" dirty="0">
                  <a:solidFill>
                    <a:srgbClr val="3333FF"/>
                  </a:solidFill>
                </a:rPr>
                <a:t>Transmits data c</a:t>
              </a:r>
            </a:p>
          </p:txBody>
        </p:sp>
      </p:grpSp>
      <p:grpSp>
        <p:nvGrpSpPr>
          <p:cNvPr id="9" name="Group 8"/>
          <p:cNvGrpSpPr/>
          <p:nvPr/>
        </p:nvGrpSpPr>
        <p:grpSpPr>
          <a:xfrm>
            <a:off x="41628" y="56830"/>
            <a:ext cx="5583010" cy="2078004"/>
            <a:chOff x="264206" y="1977"/>
            <a:chExt cx="5583010" cy="2078004"/>
          </a:xfrm>
        </p:grpSpPr>
        <p:sp>
          <p:nvSpPr>
            <p:cNvPr id="43" name="Rectangle 42"/>
            <p:cNvSpPr/>
            <p:nvPr/>
          </p:nvSpPr>
          <p:spPr>
            <a:xfrm>
              <a:off x="264206" y="653950"/>
              <a:ext cx="3289300" cy="1426031"/>
            </a:xfrm>
            <a:prstGeom prst="rect">
              <a:avLst/>
            </a:prstGeom>
          </p:spPr>
          <p:txBody>
            <a:bodyPr wrap="square">
              <a:spAutoFit/>
            </a:bodyPr>
            <a:lstStyle/>
            <a:p>
              <a:pPr>
                <a:lnSpc>
                  <a:spcPts val="2560"/>
                </a:lnSpc>
              </a:pPr>
              <a:r>
                <a:rPr lang="en-US" sz="2800" b="1" i="1" dirty="0">
                  <a:solidFill>
                    <a:srgbClr val="006600"/>
                  </a:solidFill>
                </a:rPr>
                <a:t>30 µm Size Robots: </a:t>
              </a:r>
            </a:p>
            <a:p>
              <a:pPr marL="228600" indent="-228600">
                <a:lnSpc>
                  <a:spcPts val="2560"/>
                </a:lnSpc>
                <a:buFont typeface="Arial" pitchFamily="34" charset="0"/>
                <a:buChar char="•"/>
              </a:pPr>
              <a:r>
                <a:rPr lang="en-US" sz="2200" b="1" dirty="0">
                  <a:solidFill>
                    <a:srgbClr val="3333FF"/>
                  </a:solidFill>
                </a:rPr>
                <a:t>Deliver a small dose</a:t>
              </a:r>
            </a:p>
            <a:p>
              <a:pPr marL="228600" indent="-228600">
                <a:lnSpc>
                  <a:spcPts val="2560"/>
                </a:lnSpc>
                <a:buFont typeface="Arial" pitchFamily="34" charset="0"/>
                <a:buChar char="•"/>
              </a:pPr>
              <a:r>
                <a:rPr lang="en-US" sz="2200" b="1" dirty="0">
                  <a:solidFill>
                    <a:srgbClr val="3333FF"/>
                  </a:solidFill>
                </a:rPr>
                <a:t>Open blocked blood vessels </a:t>
              </a:r>
            </a:p>
          </p:txBody>
        </p:sp>
        <p:pic>
          <p:nvPicPr>
            <p:cNvPr id="5" name="MOV01617">
              <a:hlinkClick r:id="" action="ppaction://media"/>
            </p:cNvPr>
            <p:cNvPicPr>
              <a:picLocks noChangeAspect="1"/>
            </p:cNvPicPr>
            <p:nvPr>
              <a:videoFile r:link="rId6"/>
              <p:extLst>
                <p:ext uri="{DAA4B4D4-6D71-4841-9C94-3DE7FCFB9230}">
                  <p14:media xmlns:p14="http://schemas.microsoft.com/office/powerpoint/2010/main" r:embed="rId5"/>
                </p:ext>
              </p:extLst>
            </p:nvPr>
          </p:nvPicPr>
          <p:blipFill>
            <a:blip r:embed="rId14"/>
            <a:stretch>
              <a:fillRect/>
            </a:stretch>
          </p:blipFill>
          <p:spPr>
            <a:xfrm>
              <a:off x="3214817" y="1977"/>
              <a:ext cx="2632399" cy="1974299"/>
            </a:xfrm>
            <a:prstGeom prst="rect">
              <a:avLst/>
            </a:prstGeom>
          </p:spPr>
        </p:pic>
      </p:grpSp>
      <p:grpSp>
        <p:nvGrpSpPr>
          <p:cNvPr id="10" name="Group 9"/>
          <p:cNvGrpSpPr/>
          <p:nvPr/>
        </p:nvGrpSpPr>
        <p:grpSpPr>
          <a:xfrm>
            <a:off x="4655911" y="3056429"/>
            <a:ext cx="2887889" cy="3248910"/>
            <a:chOff x="4655911" y="3056429"/>
            <a:chExt cx="2887889" cy="3248910"/>
          </a:xfrm>
        </p:grpSpPr>
        <p:grpSp>
          <p:nvGrpSpPr>
            <p:cNvPr id="4" name="Group 41"/>
            <p:cNvGrpSpPr/>
            <p:nvPr/>
          </p:nvGrpSpPr>
          <p:grpSpPr>
            <a:xfrm>
              <a:off x="4655911" y="3056429"/>
              <a:ext cx="2795814" cy="2489728"/>
              <a:chOff x="5152569" y="809087"/>
              <a:chExt cx="2795814" cy="2489728"/>
            </a:xfrm>
          </p:grpSpPr>
          <p:pic>
            <p:nvPicPr>
              <p:cNvPr id="39" name="VideoCapKorea-1">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5"/>
              <a:stretch>
                <a:fillRect/>
              </a:stretch>
            </p:blipFill>
            <p:spPr>
              <a:xfrm>
                <a:off x="5152569" y="1201955"/>
                <a:ext cx="2795814" cy="2096860"/>
              </a:xfrm>
              <a:prstGeom prst="rect">
                <a:avLst/>
              </a:prstGeom>
            </p:spPr>
          </p:pic>
          <p:sp>
            <p:nvSpPr>
              <p:cNvPr id="40" name="Line 112"/>
              <p:cNvSpPr>
                <a:spLocks noChangeShapeType="1"/>
              </p:cNvSpPr>
              <p:nvPr/>
            </p:nvSpPr>
            <p:spPr bwMode="auto">
              <a:xfrm flipH="1" flipV="1">
                <a:off x="5838368" y="809087"/>
                <a:ext cx="304800" cy="392868"/>
              </a:xfrm>
              <a:prstGeom prst="line">
                <a:avLst/>
              </a:prstGeom>
              <a:noFill/>
              <a:ln w="38100">
                <a:solidFill>
                  <a:schemeClr val="tx1"/>
                </a:solidFill>
                <a:round/>
                <a:headEnd/>
                <a:tailEnd type="triangle" w="med" len="med"/>
              </a:ln>
            </p:spPr>
            <p:txBody>
              <a:bodyPr/>
              <a:lstStyle/>
              <a:p>
                <a:endParaRPr lang="en-US"/>
              </a:p>
            </p:txBody>
          </p:sp>
        </p:grpSp>
        <p:sp>
          <p:nvSpPr>
            <p:cNvPr id="59" name="Rectangle 58"/>
            <p:cNvSpPr/>
            <p:nvPr/>
          </p:nvSpPr>
          <p:spPr>
            <a:xfrm>
              <a:off x="4655911" y="5546157"/>
              <a:ext cx="2887889" cy="759182"/>
            </a:xfrm>
            <a:prstGeom prst="rect">
              <a:avLst/>
            </a:prstGeom>
          </p:spPr>
          <p:txBody>
            <a:bodyPr wrap="square">
              <a:spAutoFit/>
            </a:bodyPr>
            <a:lstStyle/>
            <a:p>
              <a:pPr>
                <a:lnSpc>
                  <a:spcPts val="2560"/>
                </a:lnSpc>
              </a:pPr>
              <a:r>
                <a:rPr lang="en-US" sz="2800" b="1" i="1" dirty="0">
                  <a:solidFill>
                    <a:srgbClr val="006600"/>
                  </a:solidFill>
                </a:rPr>
                <a:t>Robot Pill: </a:t>
              </a:r>
              <a:r>
                <a:rPr lang="en-US" sz="2200" b="1" dirty="0">
                  <a:solidFill>
                    <a:srgbClr val="3333FF"/>
                  </a:solidFill>
                </a:rPr>
                <a:t>concept video; 2004</a:t>
              </a:r>
            </a:p>
          </p:txBody>
        </p:sp>
      </p:grpSp>
      <p:pic>
        <p:nvPicPr>
          <p:cNvPr id="2" name="AmazonDroneDeliveryDec2013">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6"/>
          <a:stretch>
            <a:fillRect/>
          </a:stretch>
        </p:blipFill>
        <p:spPr>
          <a:xfrm>
            <a:off x="5711981" y="144174"/>
            <a:ext cx="3199306" cy="1799610"/>
          </a:xfrm>
          <a:prstGeom prst="rect">
            <a:avLst/>
          </a:prstGeom>
        </p:spPr>
      </p:pic>
    </p:spTree>
    <p:extLst>
      <p:ext uri="{BB962C8B-B14F-4D97-AF65-F5344CB8AC3E}">
        <p14:creationId xmlns:p14="http://schemas.microsoft.com/office/powerpoint/2010/main" val="137214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fade">
                                      <p:cBhvr>
                                        <p:cTn id="14" dur="1000"/>
                                        <p:tgtEl>
                                          <p:spTgt spid="49"/>
                                        </p:tgtEl>
                                      </p:cBhvr>
                                    </p:animEffect>
                                    <p:anim calcmode="lin" valueType="num">
                                      <p:cBhvr>
                                        <p:cTn id="15" dur="1000" fill="hold"/>
                                        <p:tgtEl>
                                          <p:spTgt spid="49"/>
                                        </p:tgtEl>
                                        <p:attrNameLst>
                                          <p:attrName>ppt_x</p:attrName>
                                        </p:attrNameLst>
                                      </p:cBhvr>
                                      <p:tavLst>
                                        <p:tav tm="0">
                                          <p:val>
                                            <p:strVal val="#ppt_x"/>
                                          </p:val>
                                        </p:tav>
                                        <p:tav tm="100000">
                                          <p:val>
                                            <p:strVal val="#ppt_x"/>
                                          </p:val>
                                        </p:tav>
                                      </p:tavLst>
                                    </p:anim>
                                    <p:anim calcmode="lin" valueType="num">
                                      <p:cBhvr>
                                        <p:cTn id="16"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8" fill="hold" display="0">
                  <p:stCondLst>
                    <p:cond delay="indefinite"/>
                  </p:stCondLst>
                </p:cTn>
                <p:tgtEl>
                  <p:spTgt spid="5"/>
                </p:tgtEl>
              </p:cMediaNode>
            </p:video>
            <p:video>
              <p:cMediaNode vol="80000">
                <p:cTn id="29" fill="hold" display="0">
                  <p:stCondLst>
                    <p:cond delay="indefinite"/>
                  </p:stCondLst>
                </p:cTn>
                <p:tgtEl>
                  <p:spTgt spid="2"/>
                </p:tgtEl>
              </p:cMediaNode>
            </p:vide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l="16500" t="889" r="23250" b="1333"/>
          <a:stretch>
            <a:fillRect/>
          </a:stretch>
        </p:blipFill>
        <p:spPr bwMode="auto">
          <a:xfrm>
            <a:off x="381000" y="152400"/>
            <a:ext cx="7162800" cy="6538656"/>
          </a:xfrm>
          <a:prstGeom prst="rect">
            <a:avLst/>
          </a:prstGeom>
          <a:noFill/>
          <a:ln w="9525">
            <a:noFill/>
            <a:miter lim="800000"/>
            <a:headEnd/>
            <a:tailEnd/>
          </a:ln>
        </p:spPr>
      </p:pic>
    </p:spTree>
    <p:extLst>
      <p:ext uri="{BB962C8B-B14F-4D97-AF65-F5344CB8AC3E}">
        <p14:creationId xmlns:p14="http://schemas.microsoft.com/office/powerpoint/2010/main" val="5817275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74" y="761999"/>
            <a:ext cx="8963526" cy="4204957"/>
          </a:xfrm>
          <a:prstGeom prst="rect">
            <a:avLst/>
          </a:prstGeom>
        </p:spPr>
      </p:pic>
      <p:sp>
        <p:nvSpPr>
          <p:cNvPr id="5" name="Text Box 4"/>
          <p:cNvSpPr txBox="1">
            <a:spLocks noChangeArrowheads="1"/>
          </p:cNvSpPr>
          <p:nvPr/>
        </p:nvSpPr>
        <p:spPr bwMode="auto">
          <a:xfrm>
            <a:off x="304800" y="90729"/>
            <a:ext cx="8077200" cy="496102"/>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FBEI Business Model Used by </a:t>
            </a:r>
            <a:r>
              <a:rPr lang="en-US" sz="3200" b="1" i="1" dirty="0" err="1">
                <a:solidFill>
                  <a:srgbClr val="0000FF"/>
                </a:solidFill>
              </a:rPr>
              <a:t>Nanobrick</a:t>
            </a:r>
            <a:r>
              <a:rPr lang="en-US" sz="3200" b="1" i="1" dirty="0">
                <a:solidFill>
                  <a:srgbClr val="0000FF"/>
                </a:solidFill>
              </a:rPr>
              <a:t>, LLC</a:t>
            </a:r>
            <a:endParaRPr lang="en-US" sz="3000" dirty="0">
              <a:solidFill>
                <a:srgbClr val="0000FF"/>
              </a:solidFill>
            </a:endParaRPr>
          </a:p>
        </p:txBody>
      </p:sp>
    </p:spTree>
    <p:extLst>
      <p:ext uri="{BB962C8B-B14F-4D97-AF65-F5344CB8AC3E}">
        <p14:creationId xmlns:p14="http://schemas.microsoft.com/office/powerpoint/2010/main" val="39808425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112594" y="94197"/>
            <a:ext cx="5754806" cy="515403"/>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Computer Switches and Sensors</a:t>
            </a:r>
            <a:endParaRPr lang="en-US" sz="3000" dirty="0">
              <a:solidFill>
                <a:srgbClr val="0000FF"/>
              </a:solidFill>
            </a:endParaRPr>
          </a:p>
        </p:txBody>
      </p:sp>
      <p:grpSp>
        <p:nvGrpSpPr>
          <p:cNvPr id="89" name="Group 88"/>
          <p:cNvGrpSpPr/>
          <p:nvPr/>
        </p:nvGrpSpPr>
        <p:grpSpPr>
          <a:xfrm>
            <a:off x="545184" y="543384"/>
            <a:ext cx="2838450" cy="6181726"/>
            <a:chOff x="1095375" y="314324"/>
            <a:chExt cx="2838450" cy="6181726"/>
          </a:xfrm>
        </p:grpSpPr>
        <p:grpSp>
          <p:nvGrpSpPr>
            <p:cNvPr id="90" name="Group 147"/>
            <p:cNvGrpSpPr/>
            <p:nvPr/>
          </p:nvGrpSpPr>
          <p:grpSpPr>
            <a:xfrm>
              <a:off x="1095375" y="3020332"/>
              <a:ext cx="2838450" cy="3475718"/>
              <a:chOff x="952500" y="172357"/>
              <a:chExt cx="2838450" cy="3475718"/>
            </a:xfrm>
          </p:grpSpPr>
          <p:pic>
            <p:nvPicPr>
              <p:cNvPr id="92" name="Picture 2" descr="E:\DCIM\101MSDCF\DSC01592.JPG"/>
              <p:cNvPicPr>
                <a:picLocks noChangeAspect="1" noChangeArrowheads="1"/>
              </p:cNvPicPr>
              <p:nvPr/>
            </p:nvPicPr>
            <p:blipFill>
              <a:blip r:embed="rId2" cstate="print"/>
              <a:srcRect l="70475" t="47592" r="18849" b="34976"/>
              <a:stretch>
                <a:fillRect/>
              </a:stretch>
            </p:blipFill>
            <p:spPr bwMode="auto">
              <a:xfrm>
                <a:off x="952500" y="172357"/>
                <a:ext cx="2838450" cy="3475718"/>
              </a:xfrm>
              <a:prstGeom prst="rect">
                <a:avLst/>
              </a:prstGeom>
              <a:noFill/>
            </p:spPr>
          </p:pic>
          <p:cxnSp>
            <p:nvCxnSpPr>
              <p:cNvPr id="93" name="Straight Connector 92"/>
              <p:cNvCxnSpPr/>
              <p:nvPr/>
            </p:nvCxnSpPr>
            <p:spPr>
              <a:xfrm flipV="1">
                <a:off x="1993446" y="468086"/>
                <a:ext cx="1104900" cy="370114"/>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flipV="1">
                <a:off x="2091417" y="1698172"/>
                <a:ext cx="1104900" cy="370114"/>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103" idx="1"/>
              </p:cNvCxnSpPr>
              <p:nvPr/>
            </p:nvCxnSpPr>
            <p:spPr>
              <a:xfrm flipV="1">
                <a:off x="1836774" y="402772"/>
                <a:ext cx="581215" cy="170271"/>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16200000" flipV="1">
                <a:off x="1430111" y="1417864"/>
                <a:ext cx="1235528" cy="87085"/>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rot="16200000" flipV="1">
                <a:off x="2529569" y="1036865"/>
                <a:ext cx="1235528" cy="87085"/>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a:endCxn id="103" idx="6"/>
              </p:cNvCxnSpPr>
              <p:nvPr/>
            </p:nvCxnSpPr>
            <p:spPr>
              <a:xfrm rot="16200000" flipV="1">
                <a:off x="1035554" y="1349878"/>
                <a:ext cx="1201036" cy="105153"/>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1655989" y="800100"/>
                <a:ext cx="353786" cy="48986"/>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2750004" y="402771"/>
                <a:ext cx="353786" cy="48986"/>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770290" y="2024742"/>
                <a:ext cx="353786" cy="48986"/>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2" name="Freeform 101"/>
              <p:cNvSpPr/>
              <p:nvPr/>
            </p:nvSpPr>
            <p:spPr>
              <a:xfrm>
                <a:off x="2417989" y="377522"/>
                <a:ext cx="321129" cy="30692"/>
              </a:xfrm>
              <a:custGeom>
                <a:avLst/>
                <a:gdLst>
                  <a:gd name="connsiteX0" fmla="*/ 321129 w 321129"/>
                  <a:gd name="connsiteY0" fmla="*/ 14364 h 30692"/>
                  <a:gd name="connsiteX1" fmla="*/ 304800 w 321129"/>
                  <a:gd name="connsiteY1" fmla="*/ 8921 h 30692"/>
                  <a:gd name="connsiteX2" fmla="*/ 125186 w 321129"/>
                  <a:gd name="connsiteY2" fmla="*/ 8921 h 30692"/>
                  <a:gd name="connsiteX3" fmla="*/ 103415 w 321129"/>
                  <a:gd name="connsiteY3" fmla="*/ 14364 h 30692"/>
                  <a:gd name="connsiteX4" fmla="*/ 87086 w 321129"/>
                  <a:gd name="connsiteY4" fmla="*/ 25249 h 30692"/>
                  <a:gd name="connsiteX5" fmla="*/ 48986 w 321129"/>
                  <a:gd name="connsiteY5" fmla="*/ 19807 h 30692"/>
                  <a:gd name="connsiteX6" fmla="*/ 0 w 321129"/>
                  <a:gd name="connsiteY6" fmla="*/ 30692 h 30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1129" h="30692">
                    <a:moveTo>
                      <a:pt x="321129" y="14364"/>
                    </a:moveTo>
                    <a:cubicBezTo>
                      <a:pt x="315686" y="12550"/>
                      <a:pt x="310519" y="9379"/>
                      <a:pt x="304800" y="8921"/>
                    </a:cubicBezTo>
                    <a:cubicBezTo>
                      <a:pt x="193288" y="0"/>
                      <a:pt x="210680" y="1149"/>
                      <a:pt x="125186" y="8921"/>
                    </a:cubicBezTo>
                    <a:cubicBezTo>
                      <a:pt x="117929" y="10735"/>
                      <a:pt x="110291" y="11417"/>
                      <a:pt x="103415" y="14364"/>
                    </a:cubicBezTo>
                    <a:cubicBezTo>
                      <a:pt x="97402" y="16941"/>
                      <a:pt x="93595" y="24598"/>
                      <a:pt x="87086" y="25249"/>
                    </a:cubicBezTo>
                    <a:cubicBezTo>
                      <a:pt x="74321" y="26526"/>
                      <a:pt x="61686" y="21621"/>
                      <a:pt x="48986" y="19807"/>
                    </a:cubicBezTo>
                    <a:cubicBezTo>
                      <a:pt x="6870" y="25823"/>
                      <a:pt x="22361" y="19512"/>
                      <a:pt x="0" y="30692"/>
                    </a:cubicBezTo>
                  </a:path>
                </a:pathLst>
              </a:cu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3" name="Freeform 102"/>
              <p:cNvSpPr/>
              <p:nvPr/>
            </p:nvSpPr>
            <p:spPr>
              <a:xfrm rot="19456984">
                <a:off x="1534250" y="649094"/>
                <a:ext cx="357439" cy="53546"/>
              </a:xfrm>
              <a:custGeom>
                <a:avLst/>
                <a:gdLst>
                  <a:gd name="connsiteX0" fmla="*/ 321129 w 321129"/>
                  <a:gd name="connsiteY0" fmla="*/ 14364 h 30692"/>
                  <a:gd name="connsiteX1" fmla="*/ 304800 w 321129"/>
                  <a:gd name="connsiteY1" fmla="*/ 8921 h 30692"/>
                  <a:gd name="connsiteX2" fmla="*/ 125186 w 321129"/>
                  <a:gd name="connsiteY2" fmla="*/ 8921 h 30692"/>
                  <a:gd name="connsiteX3" fmla="*/ 103415 w 321129"/>
                  <a:gd name="connsiteY3" fmla="*/ 14364 h 30692"/>
                  <a:gd name="connsiteX4" fmla="*/ 87086 w 321129"/>
                  <a:gd name="connsiteY4" fmla="*/ 25249 h 30692"/>
                  <a:gd name="connsiteX5" fmla="*/ 48986 w 321129"/>
                  <a:gd name="connsiteY5" fmla="*/ 19807 h 30692"/>
                  <a:gd name="connsiteX6" fmla="*/ 0 w 321129"/>
                  <a:gd name="connsiteY6" fmla="*/ 30692 h 30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1129" h="30692">
                    <a:moveTo>
                      <a:pt x="321129" y="14364"/>
                    </a:moveTo>
                    <a:cubicBezTo>
                      <a:pt x="315686" y="12550"/>
                      <a:pt x="310519" y="9379"/>
                      <a:pt x="304800" y="8921"/>
                    </a:cubicBezTo>
                    <a:cubicBezTo>
                      <a:pt x="193288" y="0"/>
                      <a:pt x="210680" y="1149"/>
                      <a:pt x="125186" y="8921"/>
                    </a:cubicBezTo>
                    <a:cubicBezTo>
                      <a:pt x="117929" y="10735"/>
                      <a:pt x="110291" y="11417"/>
                      <a:pt x="103415" y="14364"/>
                    </a:cubicBezTo>
                    <a:cubicBezTo>
                      <a:pt x="97402" y="16941"/>
                      <a:pt x="93595" y="24598"/>
                      <a:pt x="87086" y="25249"/>
                    </a:cubicBezTo>
                    <a:cubicBezTo>
                      <a:pt x="74321" y="26526"/>
                      <a:pt x="61686" y="21621"/>
                      <a:pt x="48986" y="19807"/>
                    </a:cubicBezTo>
                    <a:cubicBezTo>
                      <a:pt x="6870" y="25823"/>
                      <a:pt x="22361" y="19512"/>
                      <a:pt x="0" y="30692"/>
                    </a:cubicBezTo>
                  </a:path>
                </a:pathLst>
              </a:cu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4" name="Rectangle 103"/>
              <p:cNvSpPr/>
              <p:nvPr/>
            </p:nvSpPr>
            <p:spPr>
              <a:xfrm rot="19432944">
                <a:off x="2013274" y="1054804"/>
                <a:ext cx="1146468" cy="369332"/>
              </a:xfrm>
              <a:prstGeom prst="rect">
                <a:avLst/>
              </a:prstGeom>
            </p:spPr>
            <p:txBody>
              <a:bodyPr wrap="none">
                <a:spAutoFit/>
              </a:bodyPr>
              <a:lstStyle/>
              <a:p>
                <a:pPr lvl="0" fontAlgn="base">
                  <a:spcBef>
                    <a:spcPct val="0"/>
                  </a:spcBef>
                </a:pPr>
                <a:r>
                  <a:rPr lang="en-US" b="1" dirty="0">
                    <a:solidFill>
                      <a:schemeClr val="bg1"/>
                    </a:solidFill>
                    <a:latin typeface="Arial" pitchFamily="34" charset="0"/>
                  </a:rPr>
                  <a:t>Flat Side</a:t>
                </a:r>
                <a:endParaRPr kumimoji="0" lang="en-US" b="0" i="0" u="none" strike="noStrike" cap="none" normalizeH="0" baseline="0" dirty="0">
                  <a:ln>
                    <a:noFill/>
                  </a:ln>
                  <a:solidFill>
                    <a:schemeClr val="bg1"/>
                  </a:solidFill>
                  <a:effectLst/>
                  <a:latin typeface="Arial" pitchFamily="34" charset="0"/>
                </a:endParaRPr>
              </a:p>
            </p:txBody>
          </p:sp>
          <p:sp>
            <p:nvSpPr>
              <p:cNvPr id="105" name="Rectangle 104"/>
              <p:cNvSpPr/>
              <p:nvPr/>
            </p:nvSpPr>
            <p:spPr>
              <a:xfrm rot="16012170">
                <a:off x="788316" y="1109234"/>
                <a:ext cx="991200" cy="657742"/>
              </a:xfrm>
              <a:prstGeom prst="rect">
                <a:avLst/>
              </a:prstGeom>
            </p:spPr>
            <p:txBody>
              <a:bodyPr wrap="square">
                <a:spAutoFit/>
              </a:bodyPr>
              <a:lstStyle/>
              <a:p>
                <a:pPr lvl="0" fontAlgn="base">
                  <a:spcBef>
                    <a:spcPct val="0"/>
                  </a:spcBef>
                </a:pPr>
                <a:r>
                  <a:rPr lang="en-US" b="1" dirty="0">
                    <a:solidFill>
                      <a:schemeClr val="bg1"/>
                    </a:solidFill>
                    <a:latin typeface="Arial" pitchFamily="34" charset="0"/>
                  </a:rPr>
                  <a:t>NMOS BS170</a:t>
                </a:r>
                <a:endParaRPr kumimoji="0" lang="en-US" b="0" i="0" u="none" strike="noStrike" cap="none" normalizeH="0" baseline="0" dirty="0">
                  <a:ln>
                    <a:noFill/>
                  </a:ln>
                  <a:solidFill>
                    <a:schemeClr val="bg1"/>
                  </a:solidFill>
                  <a:effectLst/>
                  <a:latin typeface="Arial" pitchFamily="34" charset="0"/>
                </a:endParaRPr>
              </a:p>
            </p:txBody>
          </p:sp>
          <p:sp>
            <p:nvSpPr>
              <p:cNvPr id="106" name="Rectangle 105"/>
              <p:cNvSpPr/>
              <p:nvPr/>
            </p:nvSpPr>
            <p:spPr>
              <a:xfrm rot="19432944">
                <a:off x="1783522" y="2425043"/>
                <a:ext cx="351378" cy="369332"/>
              </a:xfrm>
              <a:prstGeom prst="rect">
                <a:avLst/>
              </a:prstGeom>
            </p:spPr>
            <p:txBody>
              <a:bodyPr wrap="none">
                <a:spAutoFit/>
              </a:bodyPr>
              <a:lstStyle/>
              <a:p>
                <a:pPr lvl="0" fontAlgn="base">
                  <a:spcBef>
                    <a:spcPct val="0"/>
                  </a:spcBef>
                </a:pPr>
                <a:r>
                  <a:rPr lang="en-US" b="1" dirty="0">
                    <a:solidFill>
                      <a:schemeClr val="bg1"/>
                    </a:solidFill>
                    <a:latin typeface="Arial" pitchFamily="34" charset="0"/>
                  </a:rPr>
                  <a:t>D</a:t>
                </a:r>
                <a:endParaRPr kumimoji="0" lang="en-US" b="0" i="0" u="none" strike="noStrike" cap="none" normalizeH="0" baseline="0" dirty="0">
                  <a:ln>
                    <a:noFill/>
                  </a:ln>
                  <a:solidFill>
                    <a:schemeClr val="bg1"/>
                  </a:solidFill>
                  <a:effectLst/>
                  <a:latin typeface="Arial" pitchFamily="34" charset="0"/>
                </a:endParaRPr>
              </a:p>
            </p:txBody>
          </p:sp>
          <p:sp>
            <p:nvSpPr>
              <p:cNvPr id="107" name="Rectangle 106"/>
              <p:cNvSpPr/>
              <p:nvPr/>
            </p:nvSpPr>
            <p:spPr>
              <a:xfrm rot="19432944">
                <a:off x="2209818" y="2201886"/>
                <a:ext cx="364202" cy="369332"/>
              </a:xfrm>
              <a:prstGeom prst="rect">
                <a:avLst/>
              </a:prstGeom>
            </p:spPr>
            <p:txBody>
              <a:bodyPr wrap="none">
                <a:spAutoFit/>
              </a:bodyPr>
              <a:lstStyle/>
              <a:p>
                <a:pPr lvl="0" fontAlgn="base">
                  <a:spcBef>
                    <a:spcPct val="0"/>
                  </a:spcBef>
                </a:pPr>
                <a:r>
                  <a:rPr lang="en-US" b="1" dirty="0">
                    <a:solidFill>
                      <a:schemeClr val="bg1"/>
                    </a:solidFill>
                    <a:latin typeface="Arial" pitchFamily="34" charset="0"/>
                  </a:rPr>
                  <a:t>G</a:t>
                </a:r>
                <a:endParaRPr kumimoji="0" lang="en-US" b="0" i="0" u="none" strike="noStrike" cap="none" normalizeH="0" baseline="0" dirty="0">
                  <a:ln>
                    <a:noFill/>
                  </a:ln>
                  <a:solidFill>
                    <a:schemeClr val="bg1"/>
                  </a:solidFill>
                  <a:effectLst/>
                  <a:latin typeface="Arial" pitchFamily="34" charset="0"/>
                </a:endParaRPr>
              </a:p>
            </p:txBody>
          </p:sp>
          <p:sp>
            <p:nvSpPr>
              <p:cNvPr id="108" name="Rectangle 107"/>
              <p:cNvSpPr/>
              <p:nvPr/>
            </p:nvSpPr>
            <p:spPr>
              <a:xfrm rot="19432944">
                <a:off x="3003692" y="2034518"/>
                <a:ext cx="338554" cy="369332"/>
              </a:xfrm>
              <a:prstGeom prst="rect">
                <a:avLst/>
              </a:prstGeom>
            </p:spPr>
            <p:txBody>
              <a:bodyPr wrap="none">
                <a:spAutoFit/>
              </a:bodyPr>
              <a:lstStyle/>
              <a:p>
                <a:pPr lvl="0" fontAlgn="base">
                  <a:spcBef>
                    <a:spcPct val="0"/>
                  </a:spcBef>
                </a:pPr>
                <a:r>
                  <a:rPr lang="en-US" b="1" dirty="0">
                    <a:solidFill>
                      <a:schemeClr val="bg1"/>
                    </a:solidFill>
                    <a:latin typeface="Arial" pitchFamily="34" charset="0"/>
                  </a:rPr>
                  <a:t>S</a:t>
                </a:r>
                <a:endParaRPr kumimoji="0" lang="en-US" b="0" i="0" u="none" strike="noStrike" cap="none" normalizeH="0" baseline="0" dirty="0">
                  <a:ln>
                    <a:noFill/>
                  </a:ln>
                  <a:solidFill>
                    <a:schemeClr val="bg1"/>
                  </a:solidFill>
                  <a:effectLst/>
                  <a:latin typeface="Arial" pitchFamily="34" charset="0"/>
                </a:endParaRPr>
              </a:p>
            </p:txBody>
          </p:sp>
          <p:sp>
            <p:nvSpPr>
              <p:cNvPr id="109" name="Rectangle 108"/>
              <p:cNvSpPr/>
              <p:nvPr/>
            </p:nvSpPr>
            <p:spPr>
              <a:xfrm rot="3514170">
                <a:off x="2693626" y="2807405"/>
                <a:ext cx="1146468" cy="369332"/>
              </a:xfrm>
              <a:prstGeom prst="rect">
                <a:avLst/>
              </a:prstGeom>
            </p:spPr>
            <p:txBody>
              <a:bodyPr wrap="none">
                <a:spAutoFit/>
              </a:bodyPr>
              <a:lstStyle/>
              <a:p>
                <a:pPr lvl="0" fontAlgn="base">
                  <a:spcBef>
                    <a:spcPct val="0"/>
                  </a:spcBef>
                </a:pPr>
                <a:r>
                  <a:rPr lang="en-US" b="1" dirty="0">
                    <a:solidFill>
                      <a:schemeClr val="bg1"/>
                    </a:solidFill>
                    <a:latin typeface="Arial" pitchFamily="34" charset="0"/>
                  </a:rPr>
                  <a:t>Negative</a:t>
                </a:r>
                <a:endParaRPr kumimoji="0" lang="en-US" b="0" i="0" u="none" strike="noStrike" cap="none" normalizeH="0" baseline="0" dirty="0">
                  <a:ln>
                    <a:noFill/>
                  </a:ln>
                  <a:solidFill>
                    <a:schemeClr val="bg1"/>
                  </a:solidFill>
                  <a:effectLst/>
                  <a:latin typeface="Arial" pitchFamily="34" charset="0"/>
                </a:endParaRPr>
              </a:p>
            </p:txBody>
          </p:sp>
        </p:grpSp>
        <p:pic>
          <p:nvPicPr>
            <p:cNvPr id="91" name="Picture 90" descr="NMOS-BS170-pinlayout-1.jpg"/>
            <p:cNvPicPr/>
            <p:nvPr/>
          </p:nvPicPr>
          <p:blipFill>
            <a:blip r:embed="rId3" cstate="print"/>
            <a:srcRect l="3896" r="10036" b="42683"/>
            <a:stretch>
              <a:fillRect/>
            </a:stretch>
          </p:blipFill>
          <p:spPr>
            <a:xfrm>
              <a:off x="1133475" y="314324"/>
              <a:ext cx="2695575" cy="2676525"/>
            </a:xfrm>
            <a:prstGeom prst="rect">
              <a:avLst/>
            </a:prstGeom>
          </p:spPr>
        </p:pic>
      </p:grpSp>
      <p:pic>
        <p:nvPicPr>
          <p:cNvPr id="123" name="Picture 122"/>
          <p:cNvPicPr>
            <a:picLocks noChangeAspect="1"/>
          </p:cNvPicPr>
          <p:nvPr/>
        </p:nvPicPr>
        <p:blipFill>
          <a:blip r:embed="rId4"/>
          <a:stretch>
            <a:fillRect/>
          </a:stretch>
        </p:blipFill>
        <p:spPr>
          <a:xfrm>
            <a:off x="3435531" y="708797"/>
            <a:ext cx="5822185" cy="3448645"/>
          </a:xfrm>
          <a:prstGeom prst="rect">
            <a:avLst/>
          </a:prstGeom>
        </p:spPr>
      </p:pic>
    </p:spTree>
    <p:extLst>
      <p:ext uri="{BB962C8B-B14F-4D97-AF65-F5344CB8AC3E}">
        <p14:creationId xmlns:p14="http://schemas.microsoft.com/office/powerpoint/2010/main" val="27341734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09600" y="1295400"/>
            <a:ext cx="7632699" cy="3169801"/>
            <a:chOff x="1301751" y="103990"/>
            <a:chExt cx="7632699" cy="3169801"/>
          </a:xfrm>
        </p:grpSpPr>
        <p:grpSp>
          <p:nvGrpSpPr>
            <p:cNvPr id="9" name="Group 363"/>
            <p:cNvGrpSpPr/>
            <p:nvPr/>
          </p:nvGrpSpPr>
          <p:grpSpPr>
            <a:xfrm>
              <a:off x="3318510" y="395330"/>
              <a:ext cx="1196615" cy="1406796"/>
              <a:chOff x="3318510" y="395330"/>
              <a:chExt cx="1196615" cy="1406796"/>
            </a:xfrm>
          </p:grpSpPr>
          <p:pic>
            <p:nvPicPr>
              <p:cNvPr id="65" name="Picture 6"/>
              <p:cNvPicPr>
                <a:picLocks noChangeAspect="1" noChangeArrowheads="1"/>
              </p:cNvPicPr>
              <p:nvPr/>
            </p:nvPicPr>
            <p:blipFill>
              <a:blip r:embed="rId2" cstate="print"/>
              <a:srcRect l="58928" t="17857" r="6250" b="39435"/>
              <a:stretch>
                <a:fillRect/>
              </a:stretch>
            </p:blipFill>
            <p:spPr bwMode="auto">
              <a:xfrm>
                <a:off x="3318510" y="395330"/>
                <a:ext cx="1196615" cy="1100732"/>
              </a:xfrm>
              <a:prstGeom prst="rect">
                <a:avLst/>
              </a:prstGeom>
              <a:noFill/>
              <a:ln w="9525">
                <a:noFill/>
                <a:miter lim="800000"/>
                <a:headEnd/>
                <a:tailEnd/>
              </a:ln>
              <a:effectLst/>
            </p:spPr>
          </p:pic>
          <p:sp>
            <p:nvSpPr>
              <p:cNvPr id="66" name="Line 112"/>
              <p:cNvSpPr>
                <a:spLocks noChangeShapeType="1"/>
              </p:cNvSpPr>
              <p:nvPr/>
            </p:nvSpPr>
            <p:spPr bwMode="auto">
              <a:xfrm flipV="1">
                <a:off x="3742912" y="1504949"/>
                <a:ext cx="48038" cy="297177"/>
              </a:xfrm>
              <a:prstGeom prst="line">
                <a:avLst/>
              </a:prstGeom>
              <a:noFill/>
              <a:ln w="38100">
                <a:solidFill>
                  <a:schemeClr val="tx1"/>
                </a:solidFill>
                <a:round/>
                <a:headEnd/>
                <a:tailEnd type="triangle" w="med" len="med"/>
              </a:ln>
            </p:spPr>
            <p:txBody>
              <a:bodyPr/>
              <a:lstStyle/>
              <a:p>
                <a:endParaRPr lang="en-US"/>
              </a:p>
            </p:txBody>
          </p:sp>
        </p:grpSp>
        <p:grpSp>
          <p:nvGrpSpPr>
            <p:cNvPr id="14" name="Group 366"/>
            <p:cNvGrpSpPr/>
            <p:nvPr/>
          </p:nvGrpSpPr>
          <p:grpSpPr>
            <a:xfrm>
              <a:off x="4295775" y="670890"/>
              <a:ext cx="1078999" cy="1119808"/>
              <a:chOff x="4295775" y="670890"/>
              <a:chExt cx="1078999" cy="1119808"/>
            </a:xfrm>
          </p:grpSpPr>
          <p:pic>
            <p:nvPicPr>
              <p:cNvPr id="63" name="Picture 2"/>
              <p:cNvPicPr>
                <a:picLocks noChangeAspect="1" noChangeArrowheads="1"/>
              </p:cNvPicPr>
              <p:nvPr/>
            </p:nvPicPr>
            <p:blipFill>
              <a:blip r:embed="rId3" cstate="print"/>
              <a:srcRect l="33482" t="21131" r="33594" b="16667"/>
              <a:stretch>
                <a:fillRect/>
              </a:stretch>
            </p:blipFill>
            <p:spPr bwMode="auto">
              <a:xfrm>
                <a:off x="4787680" y="670890"/>
                <a:ext cx="587094" cy="831883"/>
              </a:xfrm>
              <a:prstGeom prst="rect">
                <a:avLst/>
              </a:prstGeom>
              <a:noFill/>
              <a:ln w="9525">
                <a:noFill/>
                <a:miter lim="800000"/>
                <a:headEnd/>
                <a:tailEnd/>
              </a:ln>
              <a:effectLst/>
            </p:spPr>
          </p:pic>
          <p:sp>
            <p:nvSpPr>
              <p:cNvPr id="64" name="Line 112"/>
              <p:cNvSpPr>
                <a:spLocks noChangeShapeType="1"/>
              </p:cNvSpPr>
              <p:nvPr/>
            </p:nvSpPr>
            <p:spPr bwMode="auto">
              <a:xfrm flipV="1">
                <a:off x="4295775" y="1285874"/>
                <a:ext cx="476249" cy="504824"/>
              </a:xfrm>
              <a:prstGeom prst="line">
                <a:avLst/>
              </a:prstGeom>
              <a:noFill/>
              <a:ln w="38100">
                <a:solidFill>
                  <a:schemeClr val="tx1"/>
                </a:solidFill>
                <a:round/>
                <a:headEnd/>
                <a:tailEnd type="triangle" w="med" len="med"/>
              </a:ln>
            </p:spPr>
            <p:txBody>
              <a:bodyPr/>
              <a:lstStyle/>
              <a:p>
                <a:endParaRPr lang="en-US"/>
              </a:p>
            </p:txBody>
          </p:sp>
        </p:grpSp>
        <p:grpSp>
          <p:nvGrpSpPr>
            <p:cNvPr id="16" name="Group 365"/>
            <p:cNvGrpSpPr/>
            <p:nvPr/>
          </p:nvGrpSpPr>
          <p:grpSpPr>
            <a:xfrm>
              <a:off x="4048125" y="1876425"/>
              <a:ext cx="1535081" cy="1148376"/>
              <a:chOff x="4048125" y="1876425"/>
              <a:chExt cx="1535081" cy="1148376"/>
            </a:xfrm>
          </p:grpSpPr>
          <p:pic>
            <p:nvPicPr>
              <p:cNvPr id="61" name="Picture 3"/>
              <p:cNvPicPr>
                <a:picLocks noChangeAspect="1" noChangeArrowheads="1"/>
              </p:cNvPicPr>
              <p:nvPr/>
            </p:nvPicPr>
            <p:blipFill>
              <a:blip r:embed="rId4" cstate="print"/>
              <a:srcRect l="29464" t="-1190" r="27121" b="26190"/>
              <a:stretch>
                <a:fillRect/>
              </a:stretch>
            </p:blipFill>
            <p:spPr bwMode="auto">
              <a:xfrm>
                <a:off x="4955320" y="2211293"/>
                <a:ext cx="627886" cy="813508"/>
              </a:xfrm>
              <a:prstGeom prst="rect">
                <a:avLst/>
              </a:prstGeom>
              <a:noFill/>
              <a:ln w="9525">
                <a:noFill/>
                <a:miter lim="800000"/>
                <a:headEnd/>
                <a:tailEnd/>
              </a:ln>
              <a:effectLst/>
            </p:spPr>
          </p:pic>
          <p:sp>
            <p:nvSpPr>
              <p:cNvPr id="62" name="Line 112"/>
              <p:cNvSpPr>
                <a:spLocks noChangeShapeType="1"/>
              </p:cNvSpPr>
              <p:nvPr/>
            </p:nvSpPr>
            <p:spPr bwMode="auto">
              <a:xfrm>
                <a:off x="4048125" y="1876425"/>
                <a:ext cx="914400" cy="352425"/>
              </a:xfrm>
              <a:prstGeom prst="line">
                <a:avLst/>
              </a:prstGeom>
              <a:noFill/>
              <a:ln w="38100">
                <a:solidFill>
                  <a:schemeClr val="tx1"/>
                </a:solidFill>
                <a:round/>
                <a:headEnd/>
                <a:tailEnd type="triangle" w="med" len="med"/>
              </a:ln>
            </p:spPr>
            <p:txBody>
              <a:bodyPr/>
              <a:lstStyle/>
              <a:p>
                <a:endParaRPr lang="en-US"/>
              </a:p>
            </p:txBody>
          </p:sp>
        </p:grpSp>
        <p:grpSp>
          <p:nvGrpSpPr>
            <p:cNvPr id="17" name="Group 364"/>
            <p:cNvGrpSpPr/>
            <p:nvPr/>
          </p:nvGrpSpPr>
          <p:grpSpPr>
            <a:xfrm>
              <a:off x="3840757" y="1847849"/>
              <a:ext cx="1012155" cy="1326557"/>
              <a:chOff x="3840757" y="1847849"/>
              <a:chExt cx="1012155" cy="1326557"/>
            </a:xfrm>
          </p:grpSpPr>
          <p:pic>
            <p:nvPicPr>
              <p:cNvPr id="59" name="Picture 4"/>
              <p:cNvPicPr>
                <a:picLocks noChangeAspect="1" noChangeArrowheads="1"/>
              </p:cNvPicPr>
              <p:nvPr/>
            </p:nvPicPr>
            <p:blipFill>
              <a:blip r:embed="rId5" cstate="print"/>
              <a:srcRect l="26228" t="-1190" r="18080" b="30952"/>
              <a:stretch>
                <a:fillRect/>
              </a:stretch>
            </p:blipFill>
            <p:spPr bwMode="auto">
              <a:xfrm>
                <a:off x="3840757" y="2217017"/>
                <a:ext cx="1012155" cy="957389"/>
              </a:xfrm>
              <a:prstGeom prst="rect">
                <a:avLst/>
              </a:prstGeom>
              <a:noFill/>
              <a:ln w="9525">
                <a:noFill/>
                <a:miter lim="800000"/>
                <a:headEnd/>
                <a:tailEnd/>
              </a:ln>
              <a:effectLst/>
            </p:spPr>
          </p:pic>
          <p:sp>
            <p:nvSpPr>
              <p:cNvPr id="60" name="Line 112"/>
              <p:cNvSpPr>
                <a:spLocks noChangeShapeType="1"/>
              </p:cNvSpPr>
              <p:nvPr/>
            </p:nvSpPr>
            <p:spPr bwMode="auto">
              <a:xfrm>
                <a:off x="3914772" y="1847849"/>
                <a:ext cx="142877" cy="381001"/>
              </a:xfrm>
              <a:prstGeom prst="line">
                <a:avLst/>
              </a:prstGeom>
              <a:noFill/>
              <a:ln w="38100">
                <a:solidFill>
                  <a:schemeClr val="tx1"/>
                </a:solidFill>
                <a:round/>
                <a:headEnd/>
                <a:tailEnd type="triangle" w="med" len="med"/>
              </a:ln>
            </p:spPr>
            <p:txBody>
              <a:bodyPr/>
              <a:lstStyle/>
              <a:p>
                <a:endParaRPr lang="en-US"/>
              </a:p>
            </p:txBody>
          </p:sp>
        </p:grpSp>
        <p:grpSp>
          <p:nvGrpSpPr>
            <p:cNvPr id="18" name="Group 360"/>
            <p:cNvGrpSpPr/>
            <p:nvPr/>
          </p:nvGrpSpPr>
          <p:grpSpPr>
            <a:xfrm>
              <a:off x="1908847" y="1866901"/>
              <a:ext cx="1701126" cy="1406890"/>
              <a:chOff x="1546897" y="1866901"/>
              <a:chExt cx="1701126" cy="1406890"/>
            </a:xfrm>
          </p:grpSpPr>
          <p:pic>
            <p:nvPicPr>
              <p:cNvPr id="57" name="Picture 6"/>
              <p:cNvPicPr>
                <a:picLocks noChangeAspect="1" noChangeArrowheads="1"/>
              </p:cNvPicPr>
              <p:nvPr/>
            </p:nvPicPr>
            <p:blipFill>
              <a:blip r:embed="rId6" cstate="print"/>
              <a:srcRect l="1897" t="18899" r="57255" b="35566"/>
              <a:stretch>
                <a:fillRect/>
              </a:stretch>
            </p:blipFill>
            <p:spPr bwMode="auto">
              <a:xfrm>
                <a:off x="1546897" y="2177663"/>
                <a:ext cx="1311055" cy="1096128"/>
              </a:xfrm>
              <a:prstGeom prst="rect">
                <a:avLst/>
              </a:prstGeom>
              <a:noFill/>
              <a:ln w="9525">
                <a:noFill/>
                <a:miter lim="800000"/>
                <a:headEnd/>
                <a:tailEnd/>
              </a:ln>
              <a:effectLst/>
            </p:spPr>
          </p:pic>
          <p:sp>
            <p:nvSpPr>
              <p:cNvPr id="58" name="Line 112"/>
              <p:cNvSpPr>
                <a:spLocks noChangeShapeType="1"/>
              </p:cNvSpPr>
              <p:nvPr/>
            </p:nvSpPr>
            <p:spPr bwMode="auto">
              <a:xfrm flipH="1">
                <a:off x="2809874" y="1866901"/>
                <a:ext cx="438149" cy="295274"/>
              </a:xfrm>
              <a:prstGeom prst="line">
                <a:avLst/>
              </a:prstGeom>
              <a:noFill/>
              <a:ln w="38100">
                <a:solidFill>
                  <a:schemeClr val="tx1"/>
                </a:solidFill>
                <a:round/>
                <a:headEnd/>
                <a:tailEnd type="triangle" w="med" len="med"/>
              </a:ln>
            </p:spPr>
            <p:txBody>
              <a:bodyPr/>
              <a:lstStyle/>
              <a:p>
                <a:endParaRPr lang="en-US"/>
              </a:p>
            </p:txBody>
          </p:sp>
        </p:grpSp>
        <p:grpSp>
          <p:nvGrpSpPr>
            <p:cNvPr id="19" name="Group 359"/>
            <p:cNvGrpSpPr/>
            <p:nvPr/>
          </p:nvGrpSpPr>
          <p:grpSpPr>
            <a:xfrm>
              <a:off x="1301751" y="335530"/>
              <a:ext cx="7450137" cy="1825247"/>
              <a:chOff x="939801" y="335530"/>
              <a:chExt cx="7450137" cy="1825247"/>
            </a:xfrm>
          </p:grpSpPr>
          <p:pic>
            <p:nvPicPr>
              <p:cNvPr id="31" name="Picture 5"/>
              <p:cNvPicPr>
                <a:picLocks noChangeAspect="1" noChangeArrowheads="1"/>
              </p:cNvPicPr>
              <p:nvPr/>
            </p:nvPicPr>
            <p:blipFill>
              <a:blip r:embed="rId7" cstate="print"/>
              <a:srcRect l="12710" t="14967" r="6585" b="12798"/>
              <a:stretch>
                <a:fillRect/>
              </a:stretch>
            </p:blipFill>
            <p:spPr bwMode="auto">
              <a:xfrm>
                <a:off x="957470" y="335530"/>
                <a:ext cx="1830394" cy="1228724"/>
              </a:xfrm>
              <a:prstGeom prst="rect">
                <a:avLst/>
              </a:prstGeom>
              <a:noFill/>
              <a:ln w="9525">
                <a:noFill/>
                <a:miter lim="800000"/>
                <a:headEnd/>
                <a:tailEnd/>
              </a:ln>
              <a:effectLst/>
            </p:spPr>
          </p:pic>
          <p:grpSp>
            <p:nvGrpSpPr>
              <p:cNvPr id="32" name="Group 296"/>
              <p:cNvGrpSpPr/>
              <p:nvPr/>
            </p:nvGrpSpPr>
            <p:grpSpPr>
              <a:xfrm>
                <a:off x="2246318" y="1513072"/>
                <a:ext cx="6143620" cy="647705"/>
                <a:chOff x="2474918" y="4980172"/>
                <a:chExt cx="6143620" cy="647705"/>
              </a:xfrm>
            </p:grpSpPr>
            <p:grpSp>
              <p:nvGrpSpPr>
                <p:cNvPr id="35" name="Group 38"/>
                <p:cNvGrpSpPr>
                  <a:grpSpLocks/>
                </p:cNvGrpSpPr>
                <p:nvPr/>
              </p:nvGrpSpPr>
              <p:grpSpPr bwMode="auto">
                <a:xfrm>
                  <a:off x="2474918" y="4980172"/>
                  <a:ext cx="5983290" cy="647705"/>
                  <a:chOff x="1697" y="1600"/>
                  <a:chExt cx="3769" cy="408"/>
                </a:xfrm>
              </p:grpSpPr>
              <p:sp>
                <p:nvSpPr>
                  <p:cNvPr id="37" name="AutoShape 39"/>
                  <p:cNvSpPr>
                    <a:spLocks noChangeArrowheads="1"/>
                  </p:cNvSpPr>
                  <p:nvPr/>
                </p:nvSpPr>
                <p:spPr bwMode="auto">
                  <a:xfrm>
                    <a:off x="4117" y="1850"/>
                    <a:ext cx="194" cy="145"/>
                  </a:xfrm>
                  <a:prstGeom prst="roundRect">
                    <a:avLst>
                      <a:gd name="adj" fmla="val 514"/>
                    </a:avLst>
                  </a:prstGeom>
                  <a:noFill/>
                  <a:ln w="9525">
                    <a:noFill/>
                    <a:round/>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600" b="1" dirty="0" err="1">
                        <a:solidFill>
                          <a:srgbClr val="0000FF"/>
                        </a:solidFill>
                      </a:rPr>
                      <a:t>μm</a:t>
                    </a:r>
                    <a:endParaRPr lang="en-GB" sz="1600" b="1" dirty="0">
                      <a:solidFill>
                        <a:srgbClr val="0000FF"/>
                      </a:solidFill>
                    </a:endParaRPr>
                  </a:p>
                </p:txBody>
              </p:sp>
              <p:sp>
                <p:nvSpPr>
                  <p:cNvPr id="38" name="AutoShape 40"/>
                  <p:cNvSpPr>
                    <a:spLocks noChangeArrowheads="1"/>
                  </p:cNvSpPr>
                  <p:nvPr/>
                </p:nvSpPr>
                <p:spPr bwMode="auto">
                  <a:xfrm>
                    <a:off x="5260" y="1863"/>
                    <a:ext cx="194" cy="145"/>
                  </a:xfrm>
                  <a:prstGeom prst="roundRect">
                    <a:avLst>
                      <a:gd name="adj" fmla="val 514"/>
                    </a:avLst>
                  </a:prstGeom>
                  <a:noFill/>
                  <a:ln w="9525">
                    <a:noFill/>
                    <a:round/>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600" b="1" dirty="0">
                        <a:solidFill>
                          <a:srgbClr val="0000FF"/>
                        </a:solidFill>
                      </a:rPr>
                      <a:t>nm</a:t>
                    </a:r>
                  </a:p>
                </p:txBody>
              </p:sp>
              <p:sp>
                <p:nvSpPr>
                  <p:cNvPr id="39" name="Line 47"/>
                  <p:cNvSpPr>
                    <a:spLocks noChangeShapeType="1"/>
                  </p:cNvSpPr>
                  <p:nvPr/>
                </p:nvSpPr>
                <p:spPr bwMode="auto">
                  <a:xfrm flipV="1">
                    <a:off x="5373" y="1750"/>
                    <a:ext cx="1"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40" name="Line 48"/>
                  <p:cNvSpPr>
                    <a:spLocks noChangeShapeType="1"/>
                  </p:cNvSpPr>
                  <p:nvPr/>
                </p:nvSpPr>
                <p:spPr bwMode="auto">
                  <a:xfrm flipV="1">
                    <a:off x="4595"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41" name="Line 50"/>
                  <p:cNvSpPr>
                    <a:spLocks noChangeShapeType="1"/>
                  </p:cNvSpPr>
                  <p:nvPr/>
                </p:nvSpPr>
                <p:spPr bwMode="auto">
                  <a:xfrm flipV="1">
                    <a:off x="4983"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42" name="Line 52"/>
                  <p:cNvSpPr>
                    <a:spLocks noChangeShapeType="1"/>
                  </p:cNvSpPr>
                  <p:nvPr/>
                </p:nvSpPr>
                <p:spPr bwMode="auto">
                  <a:xfrm flipV="1">
                    <a:off x="4203"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43" name="Line 54"/>
                  <p:cNvSpPr>
                    <a:spLocks noChangeShapeType="1"/>
                  </p:cNvSpPr>
                  <p:nvPr/>
                </p:nvSpPr>
                <p:spPr bwMode="auto">
                  <a:xfrm flipV="1">
                    <a:off x="3813"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44" name="Line 56"/>
                  <p:cNvSpPr>
                    <a:spLocks noChangeShapeType="1"/>
                  </p:cNvSpPr>
                  <p:nvPr/>
                </p:nvSpPr>
                <p:spPr bwMode="auto">
                  <a:xfrm flipV="1">
                    <a:off x="4595"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45" name="Text Box 58"/>
                  <p:cNvSpPr txBox="1">
                    <a:spLocks noChangeArrowheads="1"/>
                  </p:cNvSpPr>
                  <p:nvPr/>
                </p:nvSpPr>
                <p:spPr bwMode="auto">
                  <a:xfrm>
                    <a:off x="5275" y="1600"/>
                    <a:ext cx="191" cy="125"/>
                  </a:xfrm>
                  <a:prstGeom prst="rect">
                    <a:avLst/>
                  </a:prstGeom>
                  <a:solidFill>
                    <a:srgbClr val="FFFFFF"/>
                  </a:solidFill>
                  <a:ln w="9525">
                    <a:noFill/>
                    <a:miter lim="800000"/>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400" dirty="0">
                        <a:solidFill>
                          <a:srgbClr val="FF3300"/>
                        </a:solidFill>
                      </a:rPr>
                      <a:t>10</a:t>
                    </a:r>
                    <a:r>
                      <a:rPr lang="en-GB" sz="1500" baseline="30000" dirty="0">
                        <a:solidFill>
                          <a:srgbClr val="FF3300"/>
                        </a:solidFill>
                      </a:rPr>
                      <a:t>-</a:t>
                    </a:r>
                    <a:r>
                      <a:rPr lang="en-GB" sz="1300" baseline="30000" dirty="0">
                        <a:solidFill>
                          <a:srgbClr val="FF3300"/>
                        </a:solidFill>
                      </a:rPr>
                      <a:t>9</a:t>
                    </a:r>
                  </a:p>
                </p:txBody>
              </p:sp>
              <p:sp>
                <p:nvSpPr>
                  <p:cNvPr id="46" name="Text Box 59"/>
                  <p:cNvSpPr txBox="1">
                    <a:spLocks noChangeArrowheads="1"/>
                  </p:cNvSpPr>
                  <p:nvPr/>
                </p:nvSpPr>
                <p:spPr bwMode="auto">
                  <a:xfrm>
                    <a:off x="4085" y="1623"/>
                    <a:ext cx="191" cy="125"/>
                  </a:xfrm>
                  <a:prstGeom prst="rect">
                    <a:avLst/>
                  </a:prstGeom>
                  <a:solidFill>
                    <a:srgbClr val="FFFFFF"/>
                  </a:solidFill>
                  <a:ln w="9525">
                    <a:noFill/>
                    <a:miter lim="800000"/>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400" dirty="0">
                        <a:solidFill>
                          <a:srgbClr val="FF3300"/>
                        </a:solidFill>
                      </a:rPr>
                      <a:t>10</a:t>
                    </a:r>
                    <a:r>
                      <a:rPr lang="en-GB" sz="1500" baseline="30000" dirty="0">
                        <a:solidFill>
                          <a:srgbClr val="FF3300"/>
                        </a:solidFill>
                      </a:rPr>
                      <a:t>-</a:t>
                    </a:r>
                    <a:r>
                      <a:rPr lang="en-GB" sz="1300" baseline="30000" dirty="0">
                        <a:solidFill>
                          <a:srgbClr val="FF3300"/>
                        </a:solidFill>
                      </a:rPr>
                      <a:t>6</a:t>
                    </a:r>
                  </a:p>
                </p:txBody>
              </p:sp>
              <p:sp>
                <p:nvSpPr>
                  <p:cNvPr id="47" name="Text Box 60"/>
                  <p:cNvSpPr txBox="1">
                    <a:spLocks noChangeArrowheads="1"/>
                  </p:cNvSpPr>
                  <p:nvPr/>
                </p:nvSpPr>
                <p:spPr bwMode="auto">
                  <a:xfrm>
                    <a:off x="2931" y="1822"/>
                    <a:ext cx="213" cy="134"/>
                  </a:xfrm>
                  <a:prstGeom prst="rect">
                    <a:avLst/>
                  </a:prstGeom>
                  <a:noFill/>
                  <a:ln w="9525">
                    <a:noFill/>
                    <a:miter lim="800000"/>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500" b="1">
                        <a:solidFill>
                          <a:srgbClr val="0000FF"/>
                        </a:solidFill>
                      </a:rPr>
                      <a:t>mm</a:t>
                    </a:r>
                  </a:p>
                </p:txBody>
              </p:sp>
              <p:sp>
                <p:nvSpPr>
                  <p:cNvPr id="48" name="Text Box 61"/>
                  <p:cNvSpPr txBox="1">
                    <a:spLocks noChangeArrowheads="1"/>
                  </p:cNvSpPr>
                  <p:nvPr/>
                </p:nvSpPr>
                <p:spPr bwMode="auto">
                  <a:xfrm>
                    <a:off x="2965" y="1633"/>
                    <a:ext cx="191" cy="125"/>
                  </a:xfrm>
                  <a:prstGeom prst="rect">
                    <a:avLst/>
                  </a:prstGeom>
                  <a:solidFill>
                    <a:srgbClr val="FFFFFF"/>
                  </a:solidFill>
                  <a:ln w="9525">
                    <a:noFill/>
                    <a:miter lim="800000"/>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400">
                        <a:solidFill>
                          <a:srgbClr val="FF3300"/>
                        </a:solidFill>
                      </a:rPr>
                      <a:t>10</a:t>
                    </a:r>
                    <a:r>
                      <a:rPr lang="en-GB" sz="1500" baseline="30000">
                        <a:solidFill>
                          <a:srgbClr val="FF3300"/>
                        </a:solidFill>
                      </a:rPr>
                      <a:t>-</a:t>
                    </a:r>
                    <a:r>
                      <a:rPr lang="en-GB" sz="1300" baseline="30000">
                        <a:solidFill>
                          <a:srgbClr val="FF3300"/>
                        </a:solidFill>
                      </a:rPr>
                      <a:t>3</a:t>
                    </a:r>
                  </a:p>
                </p:txBody>
              </p:sp>
              <p:sp>
                <p:nvSpPr>
                  <p:cNvPr id="49" name="Line 64"/>
                  <p:cNvSpPr>
                    <a:spLocks noChangeShapeType="1"/>
                  </p:cNvSpPr>
                  <p:nvPr/>
                </p:nvSpPr>
                <p:spPr bwMode="auto">
                  <a:xfrm flipV="1">
                    <a:off x="3421"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50" name="Line 65"/>
                  <p:cNvSpPr>
                    <a:spLocks noChangeShapeType="1"/>
                  </p:cNvSpPr>
                  <p:nvPr/>
                </p:nvSpPr>
                <p:spPr bwMode="auto">
                  <a:xfrm flipV="1">
                    <a:off x="2644"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51" name="Line 67"/>
                  <p:cNvSpPr>
                    <a:spLocks noChangeShapeType="1"/>
                  </p:cNvSpPr>
                  <p:nvPr/>
                </p:nvSpPr>
                <p:spPr bwMode="auto">
                  <a:xfrm flipV="1">
                    <a:off x="3033"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52" name="Line 69"/>
                  <p:cNvSpPr>
                    <a:spLocks noChangeShapeType="1"/>
                  </p:cNvSpPr>
                  <p:nvPr/>
                </p:nvSpPr>
                <p:spPr bwMode="auto">
                  <a:xfrm flipV="1">
                    <a:off x="2253"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53" name="Line 71"/>
                  <p:cNvSpPr>
                    <a:spLocks noChangeShapeType="1"/>
                  </p:cNvSpPr>
                  <p:nvPr/>
                </p:nvSpPr>
                <p:spPr bwMode="auto">
                  <a:xfrm flipV="1">
                    <a:off x="1862"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54" name="Line 73"/>
                  <p:cNvSpPr>
                    <a:spLocks noChangeShapeType="1"/>
                  </p:cNvSpPr>
                  <p:nvPr/>
                </p:nvSpPr>
                <p:spPr bwMode="auto">
                  <a:xfrm flipV="1">
                    <a:off x="2644" y="1750"/>
                    <a:ext cx="2" cy="89"/>
                  </a:xfrm>
                  <a:prstGeom prst="line">
                    <a:avLst/>
                  </a:prstGeom>
                  <a:noFill/>
                  <a:ln w="18360">
                    <a:solidFill>
                      <a:srgbClr val="0000FF"/>
                    </a:solidFill>
                    <a:round/>
                    <a:headEnd/>
                    <a:tailEnd/>
                  </a:ln>
                </p:spPr>
                <p:txBody>
                  <a:bodyPr wrap="none" lIns="0" tIns="0" rIns="0" bIns="0" anchor="ctr">
                    <a:spAutoFit/>
                  </a:bodyPr>
                  <a:lstStyle/>
                  <a:p>
                    <a:endParaRPr lang="en-US"/>
                  </a:p>
                </p:txBody>
              </p:sp>
              <p:sp>
                <p:nvSpPr>
                  <p:cNvPr id="55" name="Text Box 74"/>
                  <p:cNvSpPr txBox="1">
                    <a:spLocks noChangeArrowheads="1"/>
                  </p:cNvSpPr>
                  <p:nvPr/>
                </p:nvSpPr>
                <p:spPr bwMode="auto">
                  <a:xfrm>
                    <a:off x="1756" y="1639"/>
                    <a:ext cx="169" cy="125"/>
                  </a:xfrm>
                  <a:prstGeom prst="rect">
                    <a:avLst/>
                  </a:prstGeom>
                  <a:solidFill>
                    <a:srgbClr val="FFFFFF"/>
                  </a:solidFill>
                  <a:ln w="9525">
                    <a:noFill/>
                    <a:miter lim="800000"/>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400" dirty="0">
                        <a:solidFill>
                          <a:srgbClr val="0000CC"/>
                        </a:solidFill>
                      </a:rPr>
                      <a:t>10</a:t>
                    </a:r>
                    <a:r>
                      <a:rPr lang="en-GB" sz="1500" baseline="30000" dirty="0">
                        <a:solidFill>
                          <a:srgbClr val="0000CC"/>
                        </a:solidFill>
                      </a:rPr>
                      <a:t>0</a:t>
                    </a:r>
                  </a:p>
                </p:txBody>
              </p:sp>
              <p:sp>
                <p:nvSpPr>
                  <p:cNvPr id="56" name="Text Box 62"/>
                  <p:cNvSpPr txBox="1">
                    <a:spLocks noChangeArrowheads="1"/>
                  </p:cNvSpPr>
                  <p:nvPr/>
                </p:nvSpPr>
                <p:spPr bwMode="auto">
                  <a:xfrm>
                    <a:off x="1697" y="1844"/>
                    <a:ext cx="327" cy="134"/>
                  </a:xfrm>
                  <a:prstGeom prst="rect">
                    <a:avLst/>
                  </a:prstGeom>
                  <a:noFill/>
                  <a:ln w="9525">
                    <a:noFill/>
                    <a:miter lim="800000"/>
                    <a:headEnd/>
                    <a:tailEnd/>
                  </a:ln>
                </p:spPr>
                <p:txBody>
                  <a:bodyPr wrap="none" lIns="0" tIns="0" rIns="0" bIns="0" anchor="ctr">
                    <a:spAutoFit/>
                  </a:bodyPr>
                  <a:lstStyle/>
                  <a:p>
                    <a:pPr algn="ctr" defTabSz="828675" eaLnBrk="0" hangingPunct="0">
                      <a:lnSpc>
                        <a:spcPct val="93000"/>
                      </a:lnSpc>
                      <a:buClr>
                        <a:srgbClr val="000000"/>
                      </a:buClr>
                      <a:buSzPct val="45000"/>
                      <a:buFont typeface="StarSymbol"/>
                      <a:buNone/>
                    </a:pPr>
                    <a:r>
                      <a:rPr lang="en-GB" sz="1500" b="1" dirty="0">
                        <a:solidFill>
                          <a:srgbClr val="0000FF"/>
                        </a:solidFill>
                      </a:rPr>
                      <a:t>meter</a:t>
                    </a:r>
                  </a:p>
                </p:txBody>
              </p:sp>
            </p:grpSp>
            <p:cxnSp>
              <p:nvCxnSpPr>
                <p:cNvPr id="36" name="Straight Connector 35"/>
                <p:cNvCxnSpPr/>
                <p:nvPr/>
              </p:nvCxnSpPr>
              <p:spPr>
                <a:xfrm flipV="1">
                  <a:off x="2667000" y="5294478"/>
                  <a:ext cx="5951538" cy="142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33" name="Line 112"/>
              <p:cNvSpPr>
                <a:spLocks noChangeShapeType="1"/>
              </p:cNvSpPr>
              <p:nvPr/>
            </p:nvSpPr>
            <p:spPr bwMode="auto">
              <a:xfrm flipH="1" flipV="1">
                <a:off x="2800350" y="1381125"/>
                <a:ext cx="180974" cy="409575"/>
              </a:xfrm>
              <a:prstGeom prst="line">
                <a:avLst/>
              </a:prstGeom>
              <a:noFill/>
              <a:ln w="38100">
                <a:solidFill>
                  <a:schemeClr val="tx1"/>
                </a:solidFill>
                <a:round/>
                <a:headEnd/>
                <a:tailEnd type="triangle" w="med" len="med"/>
              </a:ln>
            </p:spPr>
            <p:txBody>
              <a:bodyPr/>
              <a:lstStyle/>
              <a:p>
                <a:endParaRPr lang="en-US"/>
              </a:p>
            </p:txBody>
          </p:sp>
          <p:sp>
            <p:nvSpPr>
              <p:cNvPr id="34" name="Text Box 37"/>
              <p:cNvSpPr txBox="1">
                <a:spLocks noChangeArrowheads="1"/>
              </p:cNvSpPr>
              <p:nvPr/>
            </p:nvSpPr>
            <p:spPr bwMode="auto">
              <a:xfrm>
                <a:off x="939801" y="447675"/>
                <a:ext cx="1841500" cy="301140"/>
              </a:xfrm>
              <a:prstGeom prst="rect">
                <a:avLst/>
              </a:prstGeom>
              <a:noFill/>
              <a:ln w="9525">
                <a:noFill/>
                <a:miter lim="800000"/>
                <a:headEnd/>
                <a:tailEnd/>
              </a:ln>
            </p:spPr>
            <p:txBody>
              <a:bodyPr wrap="square" lIns="81605" tIns="42434" rIns="81605" bIns="42434" anchor="ctr">
                <a:spAutoFit/>
              </a:bodyPr>
              <a:lstStyle/>
              <a:p>
                <a:pPr defTabSz="828675" hangingPunct="0">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sz="1400" dirty="0">
                    <a:solidFill>
                      <a:schemeClr val="bg1"/>
                    </a:solidFill>
                    <a:latin typeface="Arial Black" pitchFamily="34" charset="0"/>
                  </a:rPr>
                  <a:t>Proof of Concept</a:t>
                </a:r>
                <a:endParaRPr lang="en-GB" sz="700" dirty="0">
                  <a:solidFill>
                    <a:schemeClr val="bg1"/>
                  </a:solidFill>
                  <a:latin typeface="Arial Black" pitchFamily="34" charset="0"/>
                </a:endParaRPr>
              </a:p>
            </p:txBody>
          </p:sp>
        </p:grpSp>
        <p:grpSp>
          <p:nvGrpSpPr>
            <p:cNvPr id="20" name="Group 119"/>
            <p:cNvGrpSpPr/>
            <p:nvPr/>
          </p:nvGrpSpPr>
          <p:grpSpPr>
            <a:xfrm>
              <a:off x="5391150" y="103990"/>
              <a:ext cx="3543300" cy="3169010"/>
              <a:chOff x="5391150" y="103990"/>
              <a:chExt cx="3543300" cy="3169010"/>
            </a:xfrm>
          </p:grpSpPr>
          <p:grpSp>
            <p:nvGrpSpPr>
              <p:cNvPr id="21" name="Group 367"/>
              <p:cNvGrpSpPr/>
              <p:nvPr/>
            </p:nvGrpSpPr>
            <p:grpSpPr>
              <a:xfrm>
                <a:off x="5578476" y="2181225"/>
                <a:ext cx="2879730" cy="1091775"/>
                <a:chOff x="5578476" y="2181225"/>
                <a:chExt cx="2879730" cy="1091775"/>
              </a:xfrm>
            </p:grpSpPr>
            <p:sp>
              <p:nvSpPr>
                <p:cNvPr id="29" name="Left Brace 28"/>
                <p:cNvSpPr/>
                <p:nvPr/>
              </p:nvSpPr>
              <p:spPr>
                <a:xfrm rot="16200000">
                  <a:off x="6858003" y="981071"/>
                  <a:ext cx="400050" cy="2800357"/>
                </a:xfrm>
                <a:prstGeom prst="leftBrace">
                  <a:avLst>
                    <a:gd name="adj1" fmla="val 22619"/>
                    <a:gd name="adj2" fmla="val 50372"/>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Text Box 37"/>
                <p:cNvSpPr txBox="1">
                  <a:spLocks noChangeArrowheads="1"/>
                </p:cNvSpPr>
                <p:nvPr/>
              </p:nvSpPr>
              <p:spPr bwMode="auto">
                <a:xfrm>
                  <a:off x="5578476" y="2571750"/>
                  <a:ext cx="2470150" cy="701250"/>
                </a:xfrm>
                <a:prstGeom prst="rect">
                  <a:avLst/>
                </a:prstGeom>
                <a:noFill/>
                <a:ln w="9525">
                  <a:noFill/>
                  <a:miter lim="800000"/>
                  <a:headEnd/>
                  <a:tailEnd/>
                </a:ln>
              </p:spPr>
              <p:txBody>
                <a:bodyPr wrap="square" lIns="81605" tIns="42434" rIns="81605" bIns="42434" anchor="ctr">
                  <a:spAutoFit/>
                </a:bodyPr>
                <a:lstStyle/>
                <a:p>
                  <a:pPr defTabSz="828675" hangingPunct="0">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sz="2000" dirty="0">
                      <a:solidFill>
                        <a:schemeClr val="tx2">
                          <a:lumMod val="60000"/>
                          <a:lumOff val="40000"/>
                        </a:schemeClr>
                      </a:solidFill>
                      <a:latin typeface="Arial Black" pitchFamily="34" charset="0"/>
                    </a:rPr>
                    <a:t>Micro and </a:t>
                  </a:r>
                  <a:r>
                    <a:rPr lang="en-GB" sz="2000" dirty="0" err="1">
                      <a:solidFill>
                        <a:schemeClr val="tx2">
                          <a:lumMod val="60000"/>
                          <a:lumOff val="40000"/>
                        </a:schemeClr>
                      </a:solidFill>
                      <a:latin typeface="Arial Black" pitchFamily="34" charset="0"/>
                    </a:rPr>
                    <a:t>Nano</a:t>
                  </a:r>
                  <a:r>
                    <a:rPr lang="en-GB" sz="2000" dirty="0">
                      <a:solidFill>
                        <a:schemeClr val="tx2">
                          <a:lumMod val="60000"/>
                          <a:lumOff val="40000"/>
                        </a:schemeClr>
                      </a:solidFill>
                      <a:latin typeface="Arial Black" pitchFamily="34" charset="0"/>
                    </a:rPr>
                    <a:t> Fabrication </a:t>
                  </a:r>
                  <a:endParaRPr lang="en-GB" sz="1000" dirty="0">
                    <a:solidFill>
                      <a:schemeClr val="tx2">
                        <a:lumMod val="60000"/>
                        <a:lumOff val="40000"/>
                      </a:schemeClr>
                    </a:solidFill>
                    <a:latin typeface="Arial Black" pitchFamily="34" charset="0"/>
                  </a:endParaRPr>
                </a:p>
              </p:txBody>
            </p:sp>
          </p:grpSp>
          <p:grpSp>
            <p:nvGrpSpPr>
              <p:cNvPr id="22" name="Group 114"/>
              <p:cNvGrpSpPr/>
              <p:nvPr/>
            </p:nvGrpSpPr>
            <p:grpSpPr>
              <a:xfrm>
                <a:off x="5391150" y="247650"/>
                <a:ext cx="2124075" cy="1562096"/>
                <a:chOff x="5391150" y="219075"/>
                <a:chExt cx="2124075" cy="1562096"/>
              </a:xfrm>
            </p:grpSpPr>
            <p:pic>
              <p:nvPicPr>
                <p:cNvPr id="26" name="Picture 25" descr="Poly-C_Combdrive.jpg"/>
                <p:cNvPicPr>
                  <a:picLocks noChangeAspect="1"/>
                </p:cNvPicPr>
                <p:nvPr/>
              </p:nvPicPr>
              <p:blipFill>
                <a:blip r:embed="rId8" cstate="print"/>
                <a:stretch>
                  <a:fillRect/>
                </a:stretch>
              </p:blipFill>
              <p:spPr>
                <a:xfrm>
                  <a:off x="5622037" y="433959"/>
                  <a:ext cx="1655064" cy="1095117"/>
                </a:xfrm>
                <a:prstGeom prst="rect">
                  <a:avLst/>
                </a:prstGeom>
              </p:spPr>
            </p:pic>
            <p:sp>
              <p:nvSpPr>
                <p:cNvPr id="27" name="Line 112"/>
                <p:cNvSpPr>
                  <a:spLocks noChangeShapeType="1"/>
                </p:cNvSpPr>
                <p:nvPr/>
              </p:nvSpPr>
              <p:spPr bwMode="auto">
                <a:xfrm flipV="1">
                  <a:off x="5391150" y="1543049"/>
                  <a:ext cx="371475" cy="238122"/>
                </a:xfrm>
                <a:prstGeom prst="line">
                  <a:avLst/>
                </a:prstGeom>
                <a:noFill/>
                <a:ln w="38100">
                  <a:solidFill>
                    <a:schemeClr val="tx1"/>
                  </a:solidFill>
                  <a:round/>
                  <a:headEnd/>
                  <a:tailEnd type="triangle" w="med" len="med"/>
                </a:ln>
              </p:spPr>
              <p:txBody>
                <a:bodyPr/>
                <a:lstStyle/>
                <a:p>
                  <a:endParaRPr lang="en-US"/>
                </a:p>
              </p:txBody>
            </p:sp>
            <p:sp>
              <p:nvSpPr>
                <p:cNvPr id="28" name="Text Box 37"/>
                <p:cNvSpPr txBox="1">
                  <a:spLocks noChangeArrowheads="1"/>
                </p:cNvSpPr>
                <p:nvPr/>
              </p:nvSpPr>
              <p:spPr bwMode="auto">
                <a:xfrm>
                  <a:off x="5902326" y="219075"/>
                  <a:ext cx="1612899" cy="301140"/>
                </a:xfrm>
                <a:prstGeom prst="rect">
                  <a:avLst/>
                </a:prstGeom>
                <a:noFill/>
                <a:ln w="9525">
                  <a:noFill/>
                  <a:miter lim="800000"/>
                  <a:headEnd/>
                  <a:tailEnd/>
                </a:ln>
              </p:spPr>
              <p:txBody>
                <a:bodyPr wrap="square" lIns="81605" tIns="42434" rIns="81605" bIns="42434" anchor="ctr">
                  <a:spAutoFit/>
                </a:bodyPr>
                <a:lstStyle/>
                <a:p>
                  <a:pPr defTabSz="828675" hangingPunct="0">
                    <a:buClr>
                      <a:srgbClr val="000000"/>
                    </a:buClr>
                    <a:buSzPct val="45000"/>
                    <a:buFont typeface="StarSymbol"/>
                    <a:buNone/>
                    <a:tabLst>
                      <a:tab pos="657225" algn="l"/>
                      <a:tab pos="1312863" algn="l"/>
                      <a:tab pos="1970088" algn="l"/>
                      <a:tab pos="2625725" algn="l"/>
                      <a:tab pos="3281363" algn="l"/>
                      <a:tab pos="3938588" algn="l"/>
                      <a:tab pos="4594225" algn="l"/>
                      <a:tab pos="5251450" algn="l"/>
                      <a:tab pos="5907088" algn="l"/>
                    </a:tabLst>
                  </a:pPr>
                  <a:r>
                    <a:rPr lang="en-GB" sz="1400" dirty="0">
                      <a:solidFill>
                        <a:srgbClr val="0070C0"/>
                      </a:solidFill>
                      <a:latin typeface="Arial Black" pitchFamily="34" charset="0"/>
                    </a:rPr>
                    <a:t>Airbag Sensor</a:t>
                  </a:r>
                  <a:endParaRPr lang="en-GB" sz="700" dirty="0">
                    <a:solidFill>
                      <a:srgbClr val="0070C0"/>
                    </a:solidFill>
                    <a:latin typeface="Arial Black" pitchFamily="34" charset="0"/>
                  </a:endParaRPr>
                </a:p>
              </p:txBody>
            </p:sp>
          </p:grpSp>
          <p:grpSp>
            <p:nvGrpSpPr>
              <p:cNvPr id="23" name="Group 118"/>
              <p:cNvGrpSpPr/>
              <p:nvPr/>
            </p:nvGrpSpPr>
            <p:grpSpPr>
              <a:xfrm>
                <a:off x="7286625" y="103990"/>
                <a:ext cx="1647825" cy="1667656"/>
                <a:chOff x="7286625" y="103990"/>
                <a:chExt cx="1647825" cy="1667656"/>
              </a:xfrm>
            </p:grpSpPr>
            <p:pic>
              <p:nvPicPr>
                <p:cNvPr id="24" name="Picture 23" descr="Diamond-500-80nm-beams_Label-color.jpg"/>
                <p:cNvPicPr>
                  <a:picLocks noChangeAspect="1"/>
                </p:cNvPicPr>
                <p:nvPr/>
              </p:nvPicPr>
              <p:blipFill>
                <a:blip r:embed="rId9" cstate="print"/>
                <a:srcRect l="32948"/>
                <a:stretch>
                  <a:fillRect/>
                </a:stretch>
              </p:blipFill>
              <p:spPr>
                <a:xfrm>
                  <a:off x="7553325" y="103990"/>
                  <a:ext cx="1381125" cy="1337428"/>
                </a:xfrm>
                <a:prstGeom prst="rect">
                  <a:avLst/>
                </a:prstGeom>
              </p:spPr>
            </p:pic>
            <p:sp>
              <p:nvSpPr>
                <p:cNvPr id="25" name="Line 112"/>
                <p:cNvSpPr>
                  <a:spLocks noChangeShapeType="1"/>
                </p:cNvSpPr>
                <p:nvPr/>
              </p:nvSpPr>
              <p:spPr bwMode="auto">
                <a:xfrm flipV="1">
                  <a:off x="7286625" y="866775"/>
                  <a:ext cx="1323975" cy="904871"/>
                </a:xfrm>
                <a:prstGeom prst="line">
                  <a:avLst/>
                </a:prstGeom>
                <a:noFill/>
                <a:ln w="38100">
                  <a:solidFill>
                    <a:schemeClr val="tx1"/>
                  </a:solidFill>
                  <a:round/>
                  <a:headEnd/>
                  <a:tailEnd type="triangle" w="med" len="med"/>
                </a:ln>
              </p:spPr>
              <p:txBody>
                <a:bodyPr/>
                <a:lstStyle/>
                <a:p>
                  <a:endParaRPr lang="en-US"/>
                </a:p>
              </p:txBody>
            </p:sp>
          </p:grpSp>
        </p:grpSp>
      </p:grpSp>
      <p:sp>
        <p:nvSpPr>
          <p:cNvPr id="67" name="Text Box 4"/>
          <p:cNvSpPr txBox="1">
            <a:spLocks noChangeArrowheads="1"/>
          </p:cNvSpPr>
          <p:nvPr/>
        </p:nvSpPr>
        <p:spPr bwMode="auto">
          <a:xfrm>
            <a:off x="112594" y="94197"/>
            <a:ext cx="5754806" cy="515403"/>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Computer Switches and Sensors</a:t>
            </a:r>
            <a:endParaRPr lang="en-US" sz="3000" dirty="0">
              <a:solidFill>
                <a:srgbClr val="0000FF"/>
              </a:solidFill>
            </a:endParaRPr>
          </a:p>
        </p:txBody>
      </p:sp>
    </p:spTree>
    <p:extLst>
      <p:ext uri="{BB962C8B-B14F-4D97-AF65-F5344CB8AC3E}">
        <p14:creationId xmlns:p14="http://schemas.microsoft.com/office/powerpoint/2010/main" val="31995164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524501" y="2133600"/>
            <a:ext cx="4619499" cy="4601978"/>
            <a:chOff x="758023" y="1092530"/>
            <a:chExt cx="4619499" cy="4601978"/>
          </a:xfrm>
        </p:grpSpPr>
        <p:cxnSp>
          <p:nvCxnSpPr>
            <p:cNvPr id="3" name="Straight Connector 2"/>
            <p:cNvCxnSpPr/>
            <p:nvPr/>
          </p:nvCxnSpPr>
          <p:spPr>
            <a:xfrm rot="5400000">
              <a:off x="2224625" y="4684815"/>
              <a:ext cx="653144" cy="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 name="Straight Connector 3"/>
            <p:cNvCxnSpPr>
              <a:stCxn id="17" idx="0"/>
            </p:cNvCxnSpPr>
            <p:nvPr/>
          </p:nvCxnSpPr>
          <p:spPr>
            <a:xfrm rot="16200000" flipH="1">
              <a:off x="2179258" y="2074378"/>
              <a:ext cx="570331" cy="3104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2527446" y="3443845"/>
              <a:ext cx="1436914" cy="1187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3085584" y="3776351"/>
              <a:ext cx="676897"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21396842" flipH="1">
              <a:off x="2266186" y="1781286"/>
              <a:ext cx="368137"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2426504" y="5492336"/>
              <a:ext cx="296886" cy="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374059" y="2761015"/>
              <a:ext cx="605639" cy="356258"/>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239964" y="4096984"/>
              <a:ext cx="415637" cy="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323089" y="4156361"/>
              <a:ext cx="261258" cy="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382465" y="4227617"/>
              <a:ext cx="142507" cy="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349315" y="4987634"/>
              <a:ext cx="415637" cy="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3857483" y="3443844"/>
              <a:ext cx="225633"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3881235" y="3443841"/>
              <a:ext cx="368137"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Straight Connector 15"/>
            <p:cNvCxnSpPr>
              <a:endCxn id="20" idx="3"/>
            </p:cNvCxnSpPr>
            <p:nvPr/>
          </p:nvCxnSpPr>
          <p:spPr>
            <a:xfrm>
              <a:off x="4083112" y="3455715"/>
              <a:ext cx="540328" cy="7"/>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7" name="Isosceles Triangle 16"/>
            <p:cNvSpPr/>
            <p:nvPr/>
          </p:nvSpPr>
          <p:spPr>
            <a:xfrm rot="10596842">
              <a:off x="2266189" y="1448785"/>
              <a:ext cx="344385" cy="356260"/>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p:cNvSpPr/>
            <p:nvPr/>
          </p:nvSpPr>
          <p:spPr>
            <a:xfrm>
              <a:off x="2396817" y="4975762"/>
              <a:ext cx="344385" cy="356260"/>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p:nvPr/>
          </p:nvCxnSpPr>
          <p:spPr>
            <a:xfrm rot="16200000" flipH="1">
              <a:off x="4795630" y="3443838"/>
              <a:ext cx="368137" cy="1187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Isosceles Triangle 19"/>
            <p:cNvSpPr/>
            <p:nvPr/>
          </p:nvSpPr>
          <p:spPr>
            <a:xfrm rot="5400000">
              <a:off x="4629377" y="3277591"/>
              <a:ext cx="344385" cy="356260"/>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p:cNvCxnSpPr/>
            <p:nvPr/>
          </p:nvCxnSpPr>
          <p:spPr>
            <a:xfrm>
              <a:off x="4961886" y="3467592"/>
              <a:ext cx="344385" cy="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3049957" y="3360718"/>
              <a:ext cx="4536380" cy="474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586818" y="5640779"/>
              <a:ext cx="2778826"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2236500" y="1264721"/>
              <a:ext cx="356260" cy="1187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2384941" y="1104405"/>
              <a:ext cx="2921330" cy="158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5246894" y="3396343"/>
              <a:ext cx="130628" cy="118753"/>
            </a:xfrm>
            <a:prstGeom prst="ellipse">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3334967" y="3408220"/>
              <a:ext cx="130628" cy="118753"/>
            </a:xfrm>
            <a:prstGeom prst="ellipse">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3513097" y="1250743"/>
              <a:ext cx="1591293" cy="1384995"/>
            </a:xfrm>
            <a:prstGeom prst="rect">
              <a:avLst/>
            </a:prstGeom>
            <a:ln w="28575">
              <a:solidFill>
                <a:srgbClr val="FF0000"/>
              </a:solidFill>
            </a:ln>
          </p:spPr>
          <p:txBody>
            <a:bodyPr wrap="square">
              <a:spAutoFit/>
            </a:bodyPr>
            <a:lstStyle/>
            <a:p>
              <a:pPr lvl="0" fontAlgn="base">
                <a:spcBef>
                  <a:spcPct val="0"/>
                </a:spcBef>
                <a:spcAft>
                  <a:spcPts val="1000"/>
                </a:spcAft>
              </a:pPr>
              <a:r>
                <a:rPr lang="en-US" sz="1400" b="1" dirty="0">
                  <a:solidFill>
                    <a:srgbClr val="0000FF"/>
                  </a:solidFill>
                  <a:latin typeface="Arial" pitchFamily="34" charset="0"/>
                </a:rPr>
                <a:t>Current through this LED is the sum of currents through NMOS and PMOS circuits.</a:t>
              </a:r>
              <a:endParaRPr kumimoji="0" lang="en-US" sz="1400" b="0" i="0" u="none" strike="noStrike" cap="none" normalizeH="0" baseline="0" dirty="0">
                <a:ln>
                  <a:noFill/>
                </a:ln>
                <a:solidFill>
                  <a:srgbClr val="0000FF"/>
                </a:solidFill>
                <a:effectLst/>
                <a:latin typeface="Arial" pitchFamily="34" charset="0"/>
              </a:endParaRPr>
            </a:p>
          </p:txBody>
        </p:sp>
        <p:sp>
          <p:nvSpPr>
            <p:cNvPr id="29" name="Rectangle 28"/>
            <p:cNvSpPr/>
            <p:nvPr/>
          </p:nvSpPr>
          <p:spPr>
            <a:xfrm>
              <a:off x="2656620" y="1405123"/>
              <a:ext cx="646331"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LED</a:t>
              </a:r>
              <a:endParaRPr kumimoji="0" lang="en-US" b="0" i="0" u="none" strike="noStrike" cap="none" normalizeH="0" baseline="0" dirty="0">
                <a:ln>
                  <a:noFill/>
                </a:ln>
                <a:solidFill>
                  <a:srgbClr val="00B050"/>
                </a:solidFill>
                <a:effectLst/>
                <a:latin typeface="Arial" pitchFamily="34" charset="0"/>
              </a:endParaRPr>
            </a:p>
          </p:txBody>
        </p:sp>
        <p:sp>
          <p:nvSpPr>
            <p:cNvPr id="30" name="Rectangle 29"/>
            <p:cNvSpPr/>
            <p:nvPr/>
          </p:nvSpPr>
          <p:spPr>
            <a:xfrm>
              <a:off x="4485419" y="3673311"/>
              <a:ext cx="646331"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LED</a:t>
              </a:r>
              <a:endParaRPr kumimoji="0" lang="en-US" b="0" i="0" u="none" strike="noStrike" cap="none" normalizeH="0" baseline="0" dirty="0">
                <a:ln>
                  <a:noFill/>
                </a:ln>
                <a:solidFill>
                  <a:srgbClr val="00B050"/>
                </a:solidFill>
                <a:effectLst/>
                <a:latin typeface="Arial" pitchFamily="34" charset="0"/>
              </a:endParaRPr>
            </a:p>
          </p:txBody>
        </p:sp>
        <p:sp>
          <p:nvSpPr>
            <p:cNvPr id="31" name="Rectangle 30"/>
            <p:cNvSpPr/>
            <p:nvPr/>
          </p:nvSpPr>
          <p:spPr>
            <a:xfrm>
              <a:off x="2775373" y="4967720"/>
              <a:ext cx="646331"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LED</a:t>
              </a:r>
              <a:endParaRPr kumimoji="0" lang="en-US" b="0" i="0" u="none" strike="noStrike" cap="none" normalizeH="0" baseline="0" dirty="0">
                <a:ln>
                  <a:noFill/>
                </a:ln>
                <a:solidFill>
                  <a:srgbClr val="00B050"/>
                </a:solidFill>
                <a:effectLst/>
                <a:latin typeface="Arial" pitchFamily="34" charset="0"/>
              </a:endParaRPr>
            </a:p>
          </p:txBody>
        </p:sp>
        <p:sp>
          <p:nvSpPr>
            <p:cNvPr id="32" name="Rectangle 31"/>
            <p:cNvSpPr/>
            <p:nvPr/>
          </p:nvSpPr>
          <p:spPr>
            <a:xfrm>
              <a:off x="3832275" y="3590183"/>
              <a:ext cx="530915"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9 V</a:t>
              </a:r>
              <a:endParaRPr kumimoji="0" lang="en-US" b="0" i="0" u="none" strike="noStrike" cap="none" normalizeH="0" baseline="0" dirty="0">
                <a:ln>
                  <a:noFill/>
                </a:ln>
                <a:solidFill>
                  <a:srgbClr val="00B050"/>
                </a:solidFill>
                <a:effectLst/>
                <a:latin typeface="Arial" pitchFamily="34" charset="0"/>
              </a:endParaRPr>
            </a:p>
          </p:txBody>
        </p:sp>
        <p:grpSp>
          <p:nvGrpSpPr>
            <p:cNvPr id="33" name="Group 32"/>
            <p:cNvGrpSpPr/>
            <p:nvPr/>
          </p:nvGrpSpPr>
          <p:grpSpPr>
            <a:xfrm>
              <a:off x="827822" y="1880135"/>
              <a:ext cx="2049547" cy="2981905"/>
              <a:chOff x="1589842" y="1880135"/>
              <a:chExt cx="2049547" cy="2981905"/>
            </a:xfrm>
          </p:grpSpPr>
          <p:sp>
            <p:nvSpPr>
              <p:cNvPr id="40" name="Oval 39"/>
              <p:cNvSpPr/>
              <p:nvPr/>
            </p:nvSpPr>
            <p:spPr>
              <a:xfrm>
                <a:off x="2648197" y="2137558"/>
                <a:ext cx="795647" cy="79564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2695698" y="3895105"/>
                <a:ext cx="795647" cy="79564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p:cNvCxnSpPr/>
              <p:nvPr/>
            </p:nvCxnSpPr>
            <p:spPr>
              <a:xfrm rot="16200000" flipH="1">
                <a:off x="2422567" y="3348841"/>
                <a:ext cx="1698170" cy="3562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2671947" y="2565068"/>
                <a:ext cx="368137"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2707573" y="4263239"/>
                <a:ext cx="368137" cy="118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2755075" y="4227615"/>
                <a:ext cx="498766" cy="2375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0800000">
                <a:off x="2945081" y="2683823"/>
                <a:ext cx="308758" cy="15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2707573" y="2541320"/>
                <a:ext cx="498766" cy="2375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0800000" flipV="1">
                <a:off x="2956955" y="2375064"/>
                <a:ext cx="285008" cy="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0800000" flipV="1">
                <a:off x="3016332" y="4096987"/>
                <a:ext cx="285008" cy="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0800000" flipV="1">
                <a:off x="3016332" y="4393869"/>
                <a:ext cx="285008" cy="1"/>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51" name="Group 34"/>
              <p:cNvGrpSpPr/>
              <p:nvPr/>
            </p:nvGrpSpPr>
            <p:grpSpPr>
              <a:xfrm>
                <a:off x="2945080" y="2517569"/>
                <a:ext cx="320634" cy="23750"/>
                <a:chOff x="2933205" y="2517569"/>
                <a:chExt cx="320634" cy="23750"/>
              </a:xfrm>
            </p:grpSpPr>
            <p:cxnSp>
              <p:nvCxnSpPr>
                <p:cNvPr id="65" name="Straight Connector 64"/>
                <p:cNvCxnSpPr/>
                <p:nvPr/>
              </p:nvCxnSpPr>
              <p:spPr>
                <a:xfrm rot="10800000">
                  <a:off x="2933205" y="2529444"/>
                  <a:ext cx="320634" cy="15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V="1">
                  <a:off x="2945081" y="2517569"/>
                  <a:ext cx="190005" cy="23750"/>
                </a:xfrm>
                <a:prstGeom prst="line">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52" name="Straight Connector 51"/>
              <p:cNvCxnSpPr/>
              <p:nvPr/>
            </p:nvCxnSpPr>
            <p:spPr>
              <a:xfrm rot="10800000" flipV="1">
                <a:off x="3016332" y="4191988"/>
                <a:ext cx="285008" cy="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3051958" y="4180114"/>
                <a:ext cx="190005" cy="23750"/>
              </a:xfrm>
              <a:prstGeom prst="line">
                <a:avLst/>
              </a:prstGeom>
              <a:ln w="28575">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V="1">
                <a:off x="2315688" y="4275115"/>
                <a:ext cx="581893" cy="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2268186" y="2565068"/>
                <a:ext cx="581893" cy="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6" name="Oval 55"/>
              <p:cNvSpPr/>
              <p:nvPr/>
            </p:nvSpPr>
            <p:spPr>
              <a:xfrm>
                <a:off x="3230087" y="3384469"/>
                <a:ext cx="130628" cy="118753"/>
              </a:xfrm>
              <a:prstGeom prst="ellipse">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3228635" y="2806412"/>
                <a:ext cx="338554"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S</a:t>
                </a:r>
                <a:endParaRPr kumimoji="0" lang="en-US" b="0" i="0" u="none" strike="noStrike" cap="none" normalizeH="0" baseline="0" dirty="0">
                  <a:ln>
                    <a:noFill/>
                  </a:ln>
                  <a:solidFill>
                    <a:srgbClr val="00B050"/>
                  </a:solidFill>
                  <a:effectLst/>
                  <a:latin typeface="Arial" pitchFamily="34" charset="0"/>
                </a:endParaRPr>
              </a:p>
            </p:txBody>
          </p:sp>
          <p:sp>
            <p:nvSpPr>
              <p:cNvPr id="58" name="Rectangle 57"/>
              <p:cNvSpPr/>
              <p:nvPr/>
            </p:nvSpPr>
            <p:spPr>
              <a:xfrm>
                <a:off x="3240511" y="3613932"/>
                <a:ext cx="338554"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S</a:t>
                </a:r>
                <a:endParaRPr kumimoji="0" lang="en-US" b="0" i="0" u="none" strike="noStrike" cap="none" normalizeH="0" baseline="0" dirty="0">
                  <a:ln>
                    <a:noFill/>
                  </a:ln>
                  <a:solidFill>
                    <a:srgbClr val="00B050"/>
                  </a:solidFill>
                  <a:effectLst/>
                  <a:latin typeface="Arial" pitchFamily="34" charset="0"/>
                </a:endParaRPr>
              </a:p>
            </p:txBody>
          </p:sp>
          <p:sp>
            <p:nvSpPr>
              <p:cNvPr id="59" name="Rectangle 58"/>
              <p:cNvSpPr/>
              <p:nvPr/>
            </p:nvSpPr>
            <p:spPr>
              <a:xfrm>
                <a:off x="3193010" y="1880135"/>
                <a:ext cx="351378"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D</a:t>
                </a:r>
                <a:endParaRPr kumimoji="0" lang="en-US" b="0" i="0" u="none" strike="noStrike" cap="none" normalizeH="0" baseline="0" dirty="0">
                  <a:ln>
                    <a:noFill/>
                  </a:ln>
                  <a:solidFill>
                    <a:srgbClr val="00B050"/>
                  </a:solidFill>
                  <a:effectLst/>
                  <a:latin typeface="Arial" pitchFamily="34" charset="0"/>
                </a:endParaRPr>
              </a:p>
            </p:txBody>
          </p:sp>
          <p:sp>
            <p:nvSpPr>
              <p:cNvPr id="60" name="Rectangle 59"/>
              <p:cNvSpPr/>
              <p:nvPr/>
            </p:nvSpPr>
            <p:spPr>
              <a:xfrm>
                <a:off x="3288011" y="4492708"/>
                <a:ext cx="351378"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D</a:t>
                </a:r>
                <a:endParaRPr kumimoji="0" lang="en-US" b="0" i="0" u="none" strike="noStrike" cap="none" normalizeH="0" baseline="0" dirty="0">
                  <a:ln>
                    <a:noFill/>
                  </a:ln>
                  <a:solidFill>
                    <a:srgbClr val="00B050"/>
                  </a:solidFill>
                  <a:effectLst/>
                  <a:latin typeface="Arial" pitchFamily="34" charset="0"/>
                </a:endParaRPr>
              </a:p>
            </p:txBody>
          </p:sp>
          <p:sp>
            <p:nvSpPr>
              <p:cNvPr id="61" name="Rectangle 60"/>
              <p:cNvSpPr/>
              <p:nvPr/>
            </p:nvSpPr>
            <p:spPr>
              <a:xfrm>
                <a:off x="2195480" y="2165146"/>
                <a:ext cx="364202"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G</a:t>
                </a:r>
                <a:endParaRPr kumimoji="0" lang="en-US" b="0" i="0" u="none" strike="noStrike" cap="none" normalizeH="0" baseline="0" dirty="0">
                  <a:ln>
                    <a:noFill/>
                  </a:ln>
                  <a:solidFill>
                    <a:srgbClr val="00B050"/>
                  </a:solidFill>
                  <a:effectLst/>
                  <a:latin typeface="Arial" pitchFamily="34" charset="0"/>
                </a:endParaRPr>
              </a:p>
            </p:txBody>
          </p:sp>
          <p:sp>
            <p:nvSpPr>
              <p:cNvPr id="62" name="Rectangle 61"/>
              <p:cNvSpPr/>
              <p:nvPr/>
            </p:nvSpPr>
            <p:spPr>
              <a:xfrm>
                <a:off x="2278607" y="4255203"/>
                <a:ext cx="364202" cy="369332"/>
              </a:xfrm>
              <a:prstGeom prst="rect">
                <a:avLst/>
              </a:prstGeom>
            </p:spPr>
            <p:txBody>
              <a:bodyPr wrap="none">
                <a:spAutoFit/>
              </a:bodyPr>
              <a:lstStyle/>
              <a:p>
                <a:pPr lvl="0" fontAlgn="base">
                  <a:spcBef>
                    <a:spcPct val="0"/>
                  </a:spcBef>
                  <a:spcAft>
                    <a:spcPts val="1000"/>
                  </a:spcAft>
                </a:pPr>
                <a:r>
                  <a:rPr lang="en-US" b="1" dirty="0">
                    <a:solidFill>
                      <a:srgbClr val="00B050"/>
                    </a:solidFill>
                    <a:latin typeface="Arial" pitchFamily="34" charset="0"/>
                  </a:rPr>
                  <a:t>G</a:t>
                </a:r>
                <a:endParaRPr kumimoji="0" lang="en-US" b="0" i="0" u="none" strike="noStrike" cap="none" normalizeH="0" baseline="0" dirty="0">
                  <a:ln>
                    <a:noFill/>
                  </a:ln>
                  <a:solidFill>
                    <a:srgbClr val="00B050"/>
                  </a:solidFill>
                  <a:effectLst/>
                  <a:latin typeface="Arial" pitchFamily="34" charset="0"/>
                </a:endParaRPr>
              </a:p>
            </p:txBody>
          </p:sp>
          <p:sp>
            <p:nvSpPr>
              <p:cNvPr id="63" name="Rectangle 62"/>
              <p:cNvSpPr/>
              <p:nvPr/>
            </p:nvSpPr>
            <p:spPr>
              <a:xfrm>
                <a:off x="1589842" y="3613934"/>
                <a:ext cx="954107" cy="646331"/>
              </a:xfrm>
              <a:prstGeom prst="rect">
                <a:avLst/>
              </a:prstGeom>
            </p:spPr>
            <p:txBody>
              <a:bodyPr wrap="none">
                <a:spAutoFit/>
              </a:bodyPr>
              <a:lstStyle/>
              <a:p>
                <a:pPr lvl="0" fontAlgn="base">
                  <a:spcBef>
                    <a:spcPct val="0"/>
                  </a:spcBef>
                </a:pPr>
                <a:r>
                  <a:rPr lang="en-US" b="1" dirty="0">
                    <a:solidFill>
                      <a:srgbClr val="0000FF"/>
                    </a:solidFill>
                    <a:latin typeface="Arial" pitchFamily="34" charset="0"/>
                  </a:rPr>
                  <a:t>NMOS</a:t>
                </a:r>
              </a:p>
              <a:p>
                <a:pPr lvl="0" fontAlgn="base">
                  <a:spcBef>
                    <a:spcPct val="0"/>
                  </a:spcBef>
                </a:pPr>
                <a:r>
                  <a:rPr kumimoji="0" lang="en-US" b="1" i="0" u="none" strike="noStrike" cap="none" normalizeH="0" baseline="0" dirty="0">
                    <a:ln>
                      <a:noFill/>
                    </a:ln>
                    <a:solidFill>
                      <a:srgbClr val="0000FF"/>
                    </a:solidFill>
                    <a:effectLst/>
                    <a:latin typeface="Arial" pitchFamily="34" charset="0"/>
                  </a:rPr>
                  <a:t>BS 170</a:t>
                </a:r>
                <a:endParaRPr kumimoji="0" lang="en-US" b="0" i="0" u="none" strike="noStrike" cap="none" normalizeH="0" baseline="0" dirty="0">
                  <a:ln>
                    <a:noFill/>
                  </a:ln>
                  <a:solidFill>
                    <a:srgbClr val="0000FF"/>
                  </a:solidFill>
                  <a:effectLst/>
                  <a:latin typeface="Arial" pitchFamily="34" charset="0"/>
                </a:endParaRPr>
              </a:p>
            </p:txBody>
          </p:sp>
          <p:sp>
            <p:nvSpPr>
              <p:cNvPr id="64" name="Rectangle 63"/>
              <p:cNvSpPr/>
              <p:nvPr/>
            </p:nvSpPr>
            <p:spPr>
              <a:xfrm>
                <a:off x="1601720" y="2640158"/>
                <a:ext cx="954107" cy="646331"/>
              </a:xfrm>
              <a:prstGeom prst="rect">
                <a:avLst/>
              </a:prstGeom>
            </p:spPr>
            <p:txBody>
              <a:bodyPr wrap="none">
                <a:spAutoFit/>
              </a:bodyPr>
              <a:lstStyle/>
              <a:p>
                <a:pPr lvl="0" fontAlgn="base">
                  <a:spcBef>
                    <a:spcPct val="0"/>
                  </a:spcBef>
                </a:pPr>
                <a:r>
                  <a:rPr lang="en-US" b="1" dirty="0">
                    <a:solidFill>
                      <a:srgbClr val="0000FF"/>
                    </a:solidFill>
                    <a:latin typeface="Arial" pitchFamily="34" charset="0"/>
                  </a:rPr>
                  <a:t>PMOS</a:t>
                </a:r>
              </a:p>
              <a:p>
                <a:pPr lvl="0" fontAlgn="base">
                  <a:spcBef>
                    <a:spcPct val="0"/>
                  </a:spcBef>
                </a:pPr>
                <a:r>
                  <a:rPr kumimoji="0" lang="en-US" b="1" i="0" u="none" strike="noStrike" cap="none" normalizeH="0" baseline="0" dirty="0">
                    <a:ln>
                      <a:noFill/>
                    </a:ln>
                    <a:solidFill>
                      <a:srgbClr val="0000FF"/>
                    </a:solidFill>
                    <a:effectLst/>
                    <a:latin typeface="Arial" pitchFamily="34" charset="0"/>
                  </a:rPr>
                  <a:t>BS 250</a:t>
                </a:r>
                <a:endParaRPr kumimoji="0" lang="en-US" b="0" i="0" u="none" strike="noStrike" cap="none" normalizeH="0" baseline="0" dirty="0">
                  <a:ln>
                    <a:noFill/>
                  </a:ln>
                  <a:solidFill>
                    <a:srgbClr val="0000FF"/>
                  </a:solidFill>
                  <a:effectLst/>
                  <a:latin typeface="Arial" pitchFamily="34" charset="0"/>
                </a:endParaRPr>
              </a:p>
            </p:txBody>
          </p:sp>
        </p:grpSp>
        <p:sp>
          <p:nvSpPr>
            <p:cNvPr id="34" name="Rectangle 33"/>
            <p:cNvSpPr/>
            <p:nvPr/>
          </p:nvSpPr>
          <p:spPr>
            <a:xfrm>
              <a:off x="3679351" y="4623335"/>
              <a:ext cx="1638795" cy="923330"/>
            </a:xfrm>
            <a:prstGeom prst="rect">
              <a:avLst/>
            </a:prstGeom>
          </p:spPr>
          <p:txBody>
            <a:bodyPr wrap="square">
              <a:spAutoFit/>
            </a:bodyPr>
            <a:lstStyle/>
            <a:p>
              <a:pPr lvl="0" fontAlgn="base">
                <a:spcBef>
                  <a:spcPct val="0"/>
                </a:spcBef>
                <a:spcAft>
                  <a:spcPts val="1000"/>
                </a:spcAft>
              </a:pPr>
              <a:r>
                <a:rPr lang="en-US" b="1" dirty="0">
                  <a:solidFill>
                    <a:srgbClr val="0000FF"/>
                  </a:solidFill>
                  <a:latin typeface="Arial" pitchFamily="34" charset="0"/>
                </a:rPr>
                <a:t>LED used as a resistor and fuse</a:t>
              </a:r>
              <a:endParaRPr kumimoji="0" lang="en-US" b="0" i="0" u="none" strike="noStrike" cap="none" normalizeH="0" baseline="0" dirty="0">
                <a:ln>
                  <a:noFill/>
                </a:ln>
                <a:solidFill>
                  <a:srgbClr val="0000FF"/>
                </a:solidFill>
                <a:effectLst/>
                <a:latin typeface="Arial" pitchFamily="34" charset="0"/>
              </a:endParaRPr>
            </a:p>
          </p:txBody>
        </p:sp>
        <p:cxnSp>
          <p:nvCxnSpPr>
            <p:cNvPr id="35" name="Straight Connector 34"/>
            <p:cNvCxnSpPr>
              <a:stCxn id="34" idx="0"/>
            </p:cNvCxnSpPr>
            <p:nvPr/>
          </p:nvCxnSpPr>
          <p:spPr>
            <a:xfrm rot="5400000" flipH="1" flipV="1">
              <a:off x="4419643" y="4104843"/>
              <a:ext cx="597599" cy="439387"/>
            </a:xfrm>
            <a:prstGeom prst="line">
              <a:avLst/>
            </a:prstGeom>
            <a:ln w="381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793647" y="4955844"/>
              <a:ext cx="961901" cy="738664"/>
            </a:xfrm>
            <a:prstGeom prst="rect">
              <a:avLst/>
            </a:prstGeom>
            <a:ln w="28575">
              <a:solidFill>
                <a:srgbClr val="FF0000"/>
              </a:solidFill>
            </a:ln>
          </p:spPr>
          <p:txBody>
            <a:bodyPr wrap="square">
              <a:spAutoFit/>
            </a:bodyPr>
            <a:lstStyle/>
            <a:p>
              <a:pPr lvl="0" fontAlgn="base">
                <a:spcBef>
                  <a:spcPct val="0"/>
                </a:spcBef>
                <a:spcAft>
                  <a:spcPts val="1000"/>
                </a:spcAft>
              </a:pPr>
              <a:r>
                <a:rPr lang="en-US" sz="1400" b="1" dirty="0">
                  <a:solidFill>
                    <a:srgbClr val="0000FF"/>
                  </a:solidFill>
                  <a:latin typeface="Arial" pitchFamily="34" charset="0"/>
                </a:rPr>
                <a:t>Positive Charge Indicator</a:t>
              </a:r>
              <a:endParaRPr kumimoji="0" lang="en-US" sz="1400" b="0" i="0" u="none" strike="noStrike" cap="none" normalizeH="0" baseline="0" dirty="0">
                <a:ln>
                  <a:noFill/>
                </a:ln>
                <a:solidFill>
                  <a:srgbClr val="0000FF"/>
                </a:solidFill>
                <a:effectLst/>
                <a:latin typeface="Arial" pitchFamily="34" charset="0"/>
              </a:endParaRPr>
            </a:p>
          </p:txBody>
        </p:sp>
        <p:sp>
          <p:nvSpPr>
            <p:cNvPr id="37" name="Rectangle 36"/>
            <p:cNvSpPr/>
            <p:nvPr/>
          </p:nvSpPr>
          <p:spPr>
            <a:xfrm>
              <a:off x="758023" y="1108238"/>
              <a:ext cx="997526" cy="738664"/>
            </a:xfrm>
            <a:prstGeom prst="rect">
              <a:avLst/>
            </a:prstGeom>
            <a:ln w="28575">
              <a:solidFill>
                <a:srgbClr val="FF0000"/>
              </a:solidFill>
            </a:ln>
          </p:spPr>
          <p:txBody>
            <a:bodyPr wrap="square">
              <a:spAutoFit/>
            </a:bodyPr>
            <a:lstStyle/>
            <a:p>
              <a:pPr lvl="0" fontAlgn="base">
                <a:spcBef>
                  <a:spcPct val="0"/>
                </a:spcBef>
                <a:spcAft>
                  <a:spcPts val="1000"/>
                </a:spcAft>
              </a:pPr>
              <a:r>
                <a:rPr lang="en-US" sz="1400" b="1" dirty="0">
                  <a:solidFill>
                    <a:srgbClr val="0000FF"/>
                  </a:solidFill>
                  <a:latin typeface="Arial" pitchFamily="34" charset="0"/>
                </a:rPr>
                <a:t>Negative Charge Indicator</a:t>
              </a:r>
              <a:endParaRPr kumimoji="0" lang="en-US" sz="1400" b="0" i="0" u="none" strike="noStrike" cap="none" normalizeH="0" baseline="0" dirty="0">
                <a:ln>
                  <a:noFill/>
                </a:ln>
                <a:solidFill>
                  <a:srgbClr val="0000FF"/>
                </a:solidFill>
                <a:effectLst/>
                <a:latin typeface="Arial" pitchFamily="34" charset="0"/>
              </a:endParaRPr>
            </a:p>
          </p:txBody>
        </p:sp>
        <p:cxnSp>
          <p:nvCxnSpPr>
            <p:cNvPr id="38" name="Straight Connector 37"/>
            <p:cNvCxnSpPr/>
            <p:nvPr/>
          </p:nvCxnSpPr>
          <p:spPr>
            <a:xfrm>
              <a:off x="1731801" y="1401290"/>
              <a:ext cx="498761" cy="285006"/>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1743676" y="5142016"/>
              <a:ext cx="558138" cy="142506"/>
            </a:xfrm>
            <a:prstGeom prst="line">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pic>
        <p:nvPicPr>
          <p:cNvPr id="67" name="Picture 66"/>
          <p:cNvPicPr>
            <a:picLocks noChangeAspect="1"/>
          </p:cNvPicPr>
          <p:nvPr/>
        </p:nvPicPr>
        <p:blipFill>
          <a:blip r:embed="rId2"/>
          <a:stretch>
            <a:fillRect/>
          </a:stretch>
        </p:blipFill>
        <p:spPr>
          <a:xfrm>
            <a:off x="34001" y="1591466"/>
            <a:ext cx="4163929" cy="3359187"/>
          </a:xfrm>
          <a:prstGeom prst="rect">
            <a:avLst/>
          </a:prstGeom>
        </p:spPr>
      </p:pic>
      <p:sp>
        <p:nvSpPr>
          <p:cNvPr id="68" name="Text Box 4"/>
          <p:cNvSpPr txBox="1">
            <a:spLocks noChangeArrowheads="1"/>
          </p:cNvSpPr>
          <p:nvPr/>
        </p:nvSpPr>
        <p:spPr bwMode="auto">
          <a:xfrm>
            <a:off x="112594" y="94197"/>
            <a:ext cx="5754806" cy="515403"/>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a:solidFill>
                  <a:srgbClr val="0000FF"/>
                </a:solidFill>
              </a:rPr>
              <a:t>Computer Switches and Sensors</a:t>
            </a:r>
            <a:endParaRPr lang="en-US" sz="3000" dirty="0">
              <a:solidFill>
                <a:srgbClr val="0000FF"/>
              </a:solidFill>
            </a:endParaRPr>
          </a:p>
        </p:txBody>
      </p:sp>
    </p:spTree>
    <p:extLst>
      <p:ext uri="{BB962C8B-B14F-4D97-AF65-F5344CB8AC3E}">
        <p14:creationId xmlns:p14="http://schemas.microsoft.com/office/powerpoint/2010/main" val="19536332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1143000" y="81079"/>
            <a:ext cx="6781800" cy="515403"/>
          </a:xfrm>
          <a:prstGeom prst="rect">
            <a:avLst/>
          </a:prstGeom>
          <a:noFill/>
          <a:ln w="9525">
            <a:noFill/>
            <a:miter lim="800000"/>
            <a:headEnd/>
            <a:tailEnd/>
          </a:ln>
        </p:spPr>
        <p:txBody>
          <a:bodyPr wrap="square" lIns="81639" tIns="42452" rIns="81639" bIns="42452" anchor="ctr">
            <a:spAutoFit/>
          </a:bodyPr>
          <a:lstStyle/>
          <a:p>
            <a:pPr>
              <a:lnSpc>
                <a:spcPts val="3240"/>
              </a:lnSpc>
            </a:pPr>
            <a:r>
              <a:rPr lang="en-US" sz="3200" b="1" i="1" dirty="0" err="1">
                <a:solidFill>
                  <a:srgbClr val="0000FF"/>
                </a:solidFill>
              </a:rPr>
              <a:t>Microdrones</a:t>
            </a:r>
            <a:endParaRPr lang="en-US" sz="3000" dirty="0">
              <a:solidFill>
                <a:srgbClr val="0000FF"/>
              </a:solidFill>
            </a:endParaRPr>
          </a:p>
        </p:txBody>
      </p:sp>
      <p:sp>
        <p:nvSpPr>
          <p:cNvPr id="4" name="Rectangle 3"/>
          <p:cNvSpPr/>
          <p:nvPr/>
        </p:nvSpPr>
        <p:spPr>
          <a:xfrm>
            <a:off x="1266825" y="895351"/>
            <a:ext cx="6685933" cy="461665"/>
          </a:xfrm>
          <a:prstGeom prst="rect">
            <a:avLst/>
          </a:prstGeom>
        </p:spPr>
        <p:txBody>
          <a:bodyPr wrap="none">
            <a:spAutoFit/>
          </a:bodyPr>
          <a:lstStyle/>
          <a:p>
            <a:r>
              <a:rPr lang="en-US" sz="2400" b="1" dirty="0">
                <a:solidFill>
                  <a:srgbClr val="FF0000"/>
                </a:solidFill>
              </a:rPr>
              <a:t>Study of Nature- and Man-Made Maple-Seed Fliers</a:t>
            </a:r>
            <a:endParaRPr lang="en-US" sz="2400" b="1" i="1" dirty="0">
              <a:solidFill>
                <a:srgbClr val="FF0000"/>
              </a:solidFill>
            </a:endParaRPr>
          </a:p>
        </p:txBody>
      </p:sp>
      <p:sp>
        <p:nvSpPr>
          <p:cNvPr id="5" name="Rectangle 4"/>
          <p:cNvSpPr/>
          <p:nvPr/>
        </p:nvSpPr>
        <p:spPr>
          <a:xfrm>
            <a:off x="1373409" y="1441289"/>
            <a:ext cx="6475191" cy="2723823"/>
          </a:xfrm>
          <a:prstGeom prst="rect">
            <a:avLst/>
          </a:prstGeom>
        </p:spPr>
        <p:txBody>
          <a:bodyPr wrap="square">
            <a:spAutoFit/>
          </a:bodyPr>
          <a:lstStyle/>
          <a:p>
            <a:r>
              <a:rPr lang="en-US" sz="2700" b="1" dirty="0">
                <a:solidFill>
                  <a:srgbClr val="FF0000"/>
                </a:solidFill>
              </a:rPr>
              <a:t>Goals</a:t>
            </a:r>
          </a:p>
          <a:p>
            <a:pPr marL="257175" indent="-257175">
              <a:buFont typeface="Arial" pitchFamily="34" charset="0"/>
              <a:buChar char="•"/>
            </a:pPr>
            <a:r>
              <a:rPr lang="en-US" sz="2400" b="1" i="1" dirty="0">
                <a:solidFill>
                  <a:srgbClr val="3333FF"/>
                </a:solidFill>
              </a:rPr>
              <a:t>Education of Workforce and K-12 Students Using Mockup Robotic Fliers</a:t>
            </a:r>
          </a:p>
          <a:p>
            <a:pPr marL="257175" indent="-257175">
              <a:buFont typeface="Arial" pitchFamily="34" charset="0"/>
              <a:buChar char="•"/>
            </a:pPr>
            <a:r>
              <a:rPr lang="en-US" sz="2400" b="1" i="1" dirty="0">
                <a:solidFill>
                  <a:srgbClr val="3333FF"/>
                </a:solidFill>
              </a:rPr>
              <a:t>Study the Environment Using Robotic Fliers Equipped with Wireless Sensor Networks</a:t>
            </a:r>
          </a:p>
          <a:p>
            <a:pPr marL="257175" indent="-257175">
              <a:buFont typeface="Arial" pitchFamily="34" charset="0"/>
              <a:buChar char="•"/>
            </a:pPr>
            <a:r>
              <a:rPr lang="en-US" sz="2400" b="1" i="1" dirty="0">
                <a:solidFill>
                  <a:srgbClr val="3333FF"/>
                </a:solidFill>
              </a:rPr>
              <a:t>Piezoelectric Control for Variable Range Gliding Robots</a:t>
            </a:r>
          </a:p>
        </p:txBody>
      </p:sp>
      <p:pic>
        <p:nvPicPr>
          <p:cNvPr id="7" name="Picture 6" descr="MRF-ConceptDia-Cao-Backend-1.jpg"/>
          <p:cNvPicPr>
            <a:picLocks noChangeAspect="1"/>
          </p:cNvPicPr>
          <p:nvPr/>
        </p:nvPicPr>
        <p:blipFill>
          <a:blip r:embed="rId3" cstate="print"/>
          <a:srcRect t="2544" r="2390"/>
          <a:stretch>
            <a:fillRect/>
          </a:stretch>
        </p:blipFill>
        <p:spPr>
          <a:xfrm>
            <a:off x="4419600" y="3963316"/>
            <a:ext cx="3581400" cy="1899533"/>
          </a:xfrm>
          <a:prstGeom prst="rect">
            <a:avLst/>
          </a:prstGeom>
        </p:spPr>
      </p:pic>
    </p:spTree>
    <p:extLst>
      <p:ext uri="{BB962C8B-B14F-4D97-AF65-F5344CB8AC3E}">
        <p14:creationId xmlns:p14="http://schemas.microsoft.com/office/powerpoint/2010/main" val="38234355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4" cstate="print"/>
          <a:srcRect r="12375"/>
          <a:stretch>
            <a:fillRect/>
          </a:stretch>
        </p:blipFill>
        <p:spPr bwMode="auto">
          <a:xfrm>
            <a:off x="1143000" y="1253790"/>
            <a:ext cx="6858001" cy="4529479"/>
          </a:xfrm>
          <a:prstGeom prst="rect">
            <a:avLst/>
          </a:prstGeom>
          <a:noFill/>
          <a:ln w="9525">
            <a:noFill/>
            <a:miter lim="800000"/>
            <a:headEnd/>
            <a:tailEnd/>
          </a:ln>
        </p:spPr>
      </p:pic>
      <p:sp>
        <p:nvSpPr>
          <p:cNvPr id="7" name="Text Box 37"/>
          <p:cNvSpPr txBox="1">
            <a:spLocks noChangeArrowheads="1"/>
          </p:cNvSpPr>
          <p:nvPr/>
        </p:nvSpPr>
        <p:spPr bwMode="auto">
          <a:xfrm>
            <a:off x="1126339" y="1255089"/>
            <a:ext cx="2143510" cy="333578"/>
          </a:xfrm>
          <a:prstGeom prst="rect">
            <a:avLst/>
          </a:prstGeom>
          <a:noFill/>
          <a:ln w="9525">
            <a:noFill/>
            <a:miter lim="800000"/>
            <a:headEnd/>
            <a:tailEnd/>
          </a:ln>
        </p:spPr>
        <p:txBody>
          <a:bodyPr wrap="square" lIns="61204" tIns="31826" rIns="61204" bIns="31826" anchor="ctr">
            <a:spAutoFit/>
          </a:bodyPr>
          <a:lstStyle/>
          <a:p>
            <a:pPr defTabSz="621506" hangingPunct="0">
              <a:lnSpc>
                <a:spcPts val="2100"/>
              </a:lnSpc>
              <a:buClr>
                <a:srgbClr val="000000"/>
              </a:buClr>
              <a:buSzPct val="45000"/>
              <a:tabLst>
                <a:tab pos="492919" algn="l"/>
                <a:tab pos="984647" algn="l"/>
                <a:tab pos="1477566" algn="l"/>
                <a:tab pos="1969294" algn="l"/>
                <a:tab pos="2461022" algn="l"/>
                <a:tab pos="2953941" algn="l"/>
                <a:tab pos="3445669" algn="l"/>
                <a:tab pos="3938588" algn="l"/>
                <a:tab pos="4430316" algn="l"/>
              </a:tabLst>
            </a:pPr>
            <a:r>
              <a:rPr lang="en-GB" sz="2400" b="1" dirty="0">
                <a:solidFill>
                  <a:schemeClr val="bg1"/>
                </a:solidFill>
                <a:latin typeface="Arial" pitchFamily="34" charset="0"/>
                <a:cs typeface="Arial" pitchFamily="34" charset="0"/>
              </a:rPr>
              <a:t>Active Fliers</a:t>
            </a:r>
          </a:p>
        </p:txBody>
      </p:sp>
      <p:sp>
        <p:nvSpPr>
          <p:cNvPr id="42" name="Rectangle 41"/>
          <p:cNvSpPr/>
          <p:nvPr/>
        </p:nvSpPr>
        <p:spPr>
          <a:xfrm>
            <a:off x="1170700" y="770438"/>
            <a:ext cx="6801862" cy="507831"/>
          </a:xfrm>
          <a:prstGeom prst="rect">
            <a:avLst/>
          </a:prstGeom>
        </p:spPr>
        <p:txBody>
          <a:bodyPr wrap="none">
            <a:spAutoFit/>
          </a:bodyPr>
          <a:lstStyle/>
          <a:p>
            <a:r>
              <a:rPr lang="en-US" sz="2700" b="1" dirty="0">
                <a:solidFill>
                  <a:srgbClr val="FF0000"/>
                </a:solidFill>
                <a:latin typeface="Arial"/>
                <a:cs typeface="Arial"/>
              </a:rPr>
              <a:t>Maple-Seed Flying </a:t>
            </a:r>
            <a:r>
              <a:rPr lang="en-US" sz="2700" b="1" i="1" dirty="0">
                <a:solidFill>
                  <a:srgbClr val="FF0000"/>
                </a:solidFill>
                <a:latin typeface="Arial"/>
                <a:cs typeface="Arial"/>
              </a:rPr>
              <a:t>Robots: </a:t>
            </a:r>
            <a:r>
              <a:rPr lang="en-US" sz="2700" b="1" i="1" dirty="0">
                <a:solidFill>
                  <a:srgbClr val="3333FF"/>
                </a:solidFill>
                <a:latin typeface="Arial"/>
                <a:cs typeface="Arial"/>
              </a:rPr>
              <a:t>Brief Review</a:t>
            </a:r>
            <a:endParaRPr lang="en-US" sz="2700" b="1" i="1" dirty="0">
              <a:solidFill>
                <a:srgbClr val="3333FF"/>
              </a:solidFill>
            </a:endParaRPr>
          </a:p>
        </p:txBody>
      </p:sp>
      <p:grpSp>
        <p:nvGrpSpPr>
          <p:cNvPr id="43" name="Group 42"/>
          <p:cNvGrpSpPr/>
          <p:nvPr/>
        </p:nvGrpSpPr>
        <p:grpSpPr>
          <a:xfrm>
            <a:off x="1281898" y="3947693"/>
            <a:ext cx="3177478" cy="1771682"/>
            <a:chOff x="4691767" y="875648"/>
            <a:chExt cx="4236637" cy="2362242"/>
          </a:xfrm>
        </p:grpSpPr>
        <p:pic>
          <p:nvPicPr>
            <p:cNvPr id="46" name="Picture 45"/>
            <p:cNvPicPr>
              <a:picLocks noChangeAspect="1" noChangeArrowheads="1"/>
            </p:cNvPicPr>
            <p:nvPr/>
          </p:nvPicPr>
          <p:blipFill>
            <a:blip r:embed="rId5" cstate="print"/>
            <a:srcRect l="27587" t="23565" r="40717" b="37652"/>
            <a:stretch>
              <a:fillRect/>
            </a:stretch>
          </p:blipFill>
          <p:spPr bwMode="auto">
            <a:xfrm>
              <a:off x="4691767" y="875648"/>
              <a:ext cx="3405448" cy="2343873"/>
            </a:xfrm>
            <a:prstGeom prst="rect">
              <a:avLst/>
            </a:prstGeom>
            <a:noFill/>
            <a:ln w="9525">
              <a:noFill/>
              <a:miter lim="800000"/>
              <a:headEnd/>
              <a:tailEnd/>
            </a:ln>
          </p:spPr>
        </p:pic>
        <p:sp>
          <p:nvSpPr>
            <p:cNvPr id="52" name="Text Box 4"/>
            <p:cNvSpPr txBox="1">
              <a:spLocks noChangeArrowheads="1"/>
            </p:cNvSpPr>
            <p:nvPr/>
          </p:nvSpPr>
          <p:spPr bwMode="auto">
            <a:xfrm>
              <a:off x="6185206" y="2365617"/>
              <a:ext cx="2743198" cy="872273"/>
            </a:xfrm>
            <a:prstGeom prst="rect">
              <a:avLst/>
            </a:prstGeom>
            <a:solidFill>
              <a:schemeClr val="bg1"/>
            </a:solidFill>
            <a:ln w="9525">
              <a:noFill/>
              <a:miter lim="800000"/>
              <a:headEnd/>
              <a:tailEnd/>
            </a:ln>
          </p:spPr>
          <p:txBody>
            <a:bodyPr wrap="square" lIns="61229" tIns="31839" rIns="61229" bIns="31839" anchor="ctr">
              <a:spAutoFit/>
            </a:bodyPr>
            <a:lstStyle/>
            <a:p>
              <a:pPr defTabSz="621506">
                <a:lnSpc>
                  <a:spcPts val="2250"/>
                </a:lnSpc>
                <a:buClr>
                  <a:srgbClr val="000000"/>
                </a:buClr>
                <a:buSzPct val="45000"/>
                <a:tabLst>
                  <a:tab pos="492919" algn="l"/>
                  <a:tab pos="984647" algn="l"/>
                  <a:tab pos="1477566" algn="l"/>
                  <a:tab pos="1970485" algn="l"/>
                  <a:tab pos="2462213" algn="l"/>
                  <a:tab pos="2955131" algn="l"/>
                  <a:tab pos="3446860" algn="l"/>
                  <a:tab pos="3939779" algn="l"/>
                  <a:tab pos="4432697" algn="l"/>
                  <a:tab pos="4924425" algn="l"/>
                  <a:tab pos="5417344" algn="l"/>
                </a:tabLst>
              </a:pPr>
              <a:r>
                <a:rPr lang="en-US" sz="1350" b="1" dirty="0">
                  <a:solidFill>
                    <a:srgbClr val="FF0000"/>
                  </a:solidFill>
                </a:rPr>
                <a:t>Patent # 7,766,274; Lockheed Martin; 8-3-2010</a:t>
              </a:r>
              <a:endParaRPr lang="en-GB" sz="825" dirty="0">
                <a:solidFill>
                  <a:srgbClr val="FF0000"/>
                </a:solidFill>
                <a:latin typeface="Arial Black" pitchFamily="34" charset="0"/>
              </a:endParaRPr>
            </a:p>
          </p:txBody>
        </p:sp>
      </p:grpSp>
      <p:grpSp>
        <p:nvGrpSpPr>
          <p:cNvPr id="58" name="Group 57"/>
          <p:cNvGrpSpPr/>
          <p:nvPr/>
        </p:nvGrpSpPr>
        <p:grpSpPr>
          <a:xfrm>
            <a:off x="5243796" y="3605634"/>
            <a:ext cx="2642904" cy="2061742"/>
            <a:chOff x="5620127" y="661684"/>
            <a:chExt cx="3523872" cy="2748989"/>
          </a:xfrm>
        </p:grpSpPr>
        <p:pic>
          <p:nvPicPr>
            <p:cNvPr id="56" name="Picture 55" descr="http://cdn.physorg.com/newman/gfx/news/hires/1-mapleseedsan.jpg"/>
            <p:cNvPicPr>
              <a:picLocks noChangeAspect="1" noChangeArrowheads="1"/>
            </p:cNvPicPr>
            <p:nvPr/>
          </p:nvPicPr>
          <p:blipFill>
            <a:blip r:embed="rId6" cstate="print"/>
            <a:srcRect l="7188" t="65516" r="45472" b="5290"/>
            <a:stretch>
              <a:fillRect/>
            </a:stretch>
          </p:blipFill>
          <p:spPr bwMode="auto">
            <a:xfrm>
              <a:off x="5620127" y="661684"/>
              <a:ext cx="3523872" cy="2748989"/>
            </a:xfrm>
            <a:prstGeom prst="rect">
              <a:avLst/>
            </a:prstGeom>
            <a:noFill/>
          </p:spPr>
        </p:pic>
        <p:sp>
          <p:nvSpPr>
            <p:cNvPr id="57" name="Text Box 37"/>
            <p:cNvSpPr txBox="1">
              <a:spLocks noChangeArrowheads="1"/>
            </p:cNvSpPr>
            <p:nvPr/>
          </p:nvSpPr>
          <p:spPr bwMode="auto">
            <a:xfrm>
              <a:off x="6285986" y="2298516"/>
              <a:ext cx="2858013" cy="803844"/>
            </a:xfrm>
            <a:prstGeom prst="rect">
              <a:avLst/>
            </a:prstGeom>
            <a:noFill/>
            <a:ln w="9525">
              <a:noFill/>
              <a:miter lim="800000"/>
              <a:headEnd/>
              <a:tailEnd/>
            </a:ln>
          </p:spPr>
          <p:txBody>
            <a:bodyPr wrap="square" lIns="61204" tIns="31826" rIns="61204" bIns="31826" anchor="ctr">
              <a:spAutoFit/>
            </a:bodyPr>
            <a:lstStyle/>
            <a:p>
              <a:pPr defTabSz="621506" hangingPunct="0">
                <a:lnSpc>
                  <a:spcPts val="2100"/>
                </a:lnSpc>
                <a:buClr>
                  <a:srgbClr val="000000"/>
                </a:buClr>
                <a:buSzPct val="45000"/>
                <a:tabLst>
                  <a:tab pos="492919" algn="l"/>
                  <a:tab pos="984647" algn="l"/>
                  <a:tab pos="1477566" algn="l"/>
                  <a:tab pos="1969294" algn="l"/>
                  <a:tab pos="2461022" algn="l"/>
                  <a:tab pos="2953941" algn="l"/>
                  <a:tab pos="3445669" algn="l"/>
                  <a:tab pos="3938588" algn="l"/>
                  <a:tab pos="4430316" algn="l"/>
                </a:tabLst>
              </a:pPr>
              <a:r>
                <a:rPr lang="en-GB" sz="2400" b="1" dirty="0">
                  <a:solidFill>
                    <a:schemeClr val="bg1"/>
                  </a:solidFill>
                  <a:latin typeface="Arial" pitchFamily="34" charset="0"/>
                  <a:cs typeface="Arial" pitchFamily="34" charset="0"/>
                </a:rPr>
                <a:t>Simulation Studies</a:t>
              </a:r>
            </a:p>
          </p:txBody>
        </p:sp>
      </p:grpSp>
      <p:grpSp>
        <p:nvGrpSpPr>
          <p:cNvPr id="15" name="Group 14"/>
          <p:cNvGrpSpPr/>
          <p:nvPr/>
        </p:nvGrpSpPr>
        <p:grpSpPr>
          <a:xfrm>
            <a:off x="1261098" y="1323975"/>
            <a:ext cx="5473078" cy="2412105"/>
            <a:chOff x="157463" y="622300"/>
            <a:chExt cx="7297437" cy="3216140"/>
          </a:xfrm>
        </p:grpSpPr>
        <p:grpSp>
          <p:nvGrpSpPr>
            <p:cNvPr id="53" name="Group 52"/>
            <p:cNvGrpSpPr/>
            <p:nvPr/>
          </p:nvGrpSpPr>
          <p:grpSpPr>
            <a:xfrm>
              <a:off x="157463" y="1066386"/>
              <a:ext cx="3511712" cy="2772054"/>
              <a:chOff x="375092" y="3094894"/>
              <a:chExt cx="3176046" cy="2772054"/>
            </a:xfrm>
          </p:grpSpPr>
          <p:sp>
            <p:nvSpPr>
              <p:cNvPr id="54" name="Rectangle 53"/>
              <p:cNvSpPr/>
              <p:nvPr/>
            </p:nvSpPr>
            <p:spPr>
              <a:xfrm>
                <a:off x="375092" y="4820508"/>
                <a:ext cx="3176046" cy="1046440"/>
              </a:xfrm>
              <a:prstGeom prst="rect">
                <a:avLst/>
              </a:prstGeom>
            </p:spPr>
            <p:txBody>
              <a:bodyPr wrap="square">
                <a:spAutoFit/>
              </a:bodyPr>
              <a:lstStyle/>
              <a:p>
                <a:r>
                  <a:rPr lang="en-US" sz="1500" b="1" dirty="0">
                    <a:solidFill>
                      <a:schemeClr val="bg1"/>
                    </a:solidFill>
                  </a:rPr>
                  <a:t>Maximum dimension approx. 9.5 cm; Evan Ulrich; U of Maryland.</a:t>
                </a:r>
              </a:p>
            </p:txBody>
          </p:sp>
          <p:pic>
            <p:nvPicPr>
              <p:cNvPr id="55" name="Picture 54" descr="MapleSeed_roboseed-nav-02_UofMaryland.jpg"/>
              <p:cNvPicPr>
                <a:picLocks noChangeAspect="1"/>
              </p:cNvPicPr>
              <p:nvPr/>
            </p:nvPicPr>
            <p:blipFill>
              <a:blip r:embed="rId7" cstate="print"/>
              <a:srcRect l="13280" t="21992" r="16323" b="13471"/>
              <a:stretch>
                <a:fillRect/>
              </a:stretch>
            </p:blipFill>
            <p:spPr>
              <a:xfrm>
                <a:off x="442127" y="3094894"/>
                <a:ext cx="2680748" cy="1784590"/>
              </a:xfrm>
              <a:prstGeom prst="rect">
                <a:avLst/>
              </a:prstGeom>
            </p:spPr>
          </p:pic>
        </p:grpSp>
        <p:pic>
          <p:nvPicPr>
            <p:cNvPr id="14" name="MOV01450.MPG">
              <a:hlinkClick r:id="" action="ppaction://media"/>
            </p:cNvPr>
            <p:cNvPicPr>
              <a:picLocks noRot="1" noChangeAspect="1"/>
            </p:cNvPicPr>
            <p:nvPr>
              <a:videoFile r:link="rId1"/>
            </p:nvPr>
          </p:nvPicPr>
          <p:blipFill>
            <a:blip r:embed="rId8" cstate="print"/>
            <a:stretch>
              <a:fillRect/>
            </a:stretch>
          </p:blipFill>
          <p:spPr>
            <a:xfrm>
              <a:off x="3949700" y="622300"/>
              <a:ext cx="3505200" cy="2628900"/>
            </a:xfrm>
            <a:prstGeom prst="rect">
              <a:avLst/>
            </a:prstGeom>
          </p:spPr>
        </p:pic>
      </p:grpSp>
    </p:spTree>
    <p:extLst>
      <p:ext uri="{BB962C8B-B14F-4D97-AF65-F5344CB8AC3E}">
        <p14:creationId xmlns:p14="http://schemas.microsoft.com/office/powerpoint/2010/main" val="48393979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1000" fill="hold"/>
                                        <p:tgtEl>
                                          <p:spTgt spid="15"/>
                                        </p:tgtEl>
                                        <p:attrNameLst>
                                          <p:attrName>ppt_w</p:attrName>
                                        </p:attrNameLst>
                                      </p:cBhvr>
                                      <p:tavLst>
                                        <p:tav tm="0">
                                          <p:val>
                                            <p:strVal val="#ppt_w*0.70"/>
                                          </p:val>
                                        </p:tav>
                                        <p:tav tm="100000">
                                          <p:val>
                                            <p:strVal val="#ppt_w"/>
                                          </p:val>
                                        </p:tav>
                                      </p:tavLst>
                                    </p:anim>
                                    <p:anim calcmode="lin" valueType="num">
                                      <p:cBhvr>
                                        <p:cTn id="15" dur="1000" fill="hold"/>
                                        <p:tgtEl>
                                          <p:spTgt spid="15"/>
                                        </p:tgtEl>
                                        <p:attrNameLst>
                                          <p:attrName>ppt_h</p:attrName>
                                        </p:attrNameLst>
                                      </p:cBhvr>
                                      <p:tavLst>
                                        <p:tav tm="0">
                                          <p:val>
                                            <p:strVal val="#ppt_h"/>
                                          </p:val>
                                        </p:tav>
                                        <p:tav tm="100000">
                                          <p:val>
                                            <p:strVal val="#ppt_h"/>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1000" fill="hold"/>
                                        <p:tgtEl>
                                          <p:spTgt spid="43"/>
                                        </p:tgtEl>
                                        <p:attrNameLst>
                                          <p:attrName>ppt_w</p:attrName>
                                        </p:attrNameLst>
                                      </p:cBhvr>
                                      <p:tavLst>
                                        <p:tav tm="0">
                                          <p:val>
                                            <p:strVal val="#ppt_w*0.70"/>
                                          </p:val>
                                        </p:tav>
                                        <p:tav tm="100000">
                                          <p:val>
                                            <p:strVal val="#ppt_w"/>
                                          </p:val>
                                        </p:tav>
                                      </p:tavLst>
                                    </p:anim>
                                    <p:anim calcmode="lin" valueType="num">
                                      <p:cBhvr>
                                        <p:cTn id="22" dur="1000" fill="hold"/>
                                        <p:tgtEl>
                                          <p:spTgt spid="43"/>
                                        </p:tgtEl>
                                        <p:attrNameLst>
                                          <p:attrName>ppt_h</p:attrName>
                                        </p:attrNameLst>
                                      </p:cBhvr>
                                      <p:tavLst>
                                        <p:tav tm="0">
                                          <p:val>
                                            <p:strVal val="#ppt_h"/>
                                          </p:val>
                                        </p:tav>
                                        <p:tav tm="100000">
                                          <p:val>
                                            <p:strVal val="#ppt_h"/>
                                          </p:val>
                                        </p:tav>
                                      </p:tavLst>
                                    </p:anim>
                                    <p:animEffect transition="in" filter="fade">
                                      <p:cBhvr>
                                        <p:cTn id="23" dur="1000"/>
                                        <p:tgtEl>
                                          <p:spTgt spid="43"/>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nodeType="clickEffect">
                                  <p:stCondLst>
                                    <p:cond delay="0"/>
                                  </p:stCondLst>
                                  <p:childTnLst>
                                    <p:set>
                                      <p:cBhvr>
                                        <p:cTn id="27" dur="1" fill="hold">
                                          <p:stCondLst>
                                            <p:cond delay="0"/>
                                          </p:stCondLst>
                                        </p:cTn>
                                        <p:tgtEl>
                                          <p:spTgt spid="58"/>
                                        </p:tgtEl>
                                        <p:attrNameLst>
                                          <p:attrName>style.visibility</p:attrName>
                                        </p:attrNameLst>
                                      </p:cBhvr>
                                      <p:to>
                                        <p:strVal val="visible"/>
                                      </p:to>
                                    </p:set>
                                    <p:anim calcmode="lin" valueType="num">
                                      <p:cBhvr>
                                        <p:cTn id="28" dur="1000" fill="hold"/>
                                        <p:tgtEl>
                                          <p:spTgt spid="58"/>
                                        </p:tgtEl>
                                        <p:attrNameLst>
                                          <p:attrName>ppt_w</p:attrName>
                                        </p:attrNameLst>
                                      </p:cBhvr>
                                      <p:tavLst>
                                        <p:tav tm="0">
                                          <p:val>
                                            <p:strVal val="#ppt_w*0.70"/>
                                          </p:val>
                                        </p:tav>
                                        <p:tav tm="100000">
                                          <p:val>
                                            <p:strVal val="#ppt_w"/>
                                          </p:val>
                                        </p:tav>
                                      </p:tavLst>
                                    </p:anim>
                                    <p:anim calcmode="lin" valueType="num">
                                      <p:cBhvr>
                                        <p:cTn id="29" dur="1000" fill="hold"/>
                                        <p:tgtEl>
                                          <p:spTgt spid="58"/>
                                        </p:tgtEl>
                                        <p:attrNameLst>
                                          <p:attrName>ppt_h</p:attrName>
                                        </p:attrNameLst>
                                      </p:cBhvr>
                                      <p:tavLst>
                                        <p:tav tm="0">
                                          <p:val>
                                            <p:strVal val="#ppt_h"/>
                                          </p:val>
                                        </p:tav>
                                        <p:tav tm="100000">
                                          <p:val>
                                            <p:strVal val="#ppt_h"/>
                                          </p:val>
                                        </p:tav>
                                      </p:tavLst>
                                    </p:anim>
                                    <p:animEffect transition="in" filter="fade">
                                      <p:cBhvr>
                                        <p:cTn id="30"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p:cNvGrpSpPr/>
          <p:nvPr/>
        </p:nvGrpSpPr>
        <p:grpSpPr>
          <a:xfrm>
            <a:off x="214821" y="-101600"/>
            <a:ext cx="8852979" cy="6985000"/>
            <a:chOff x="214821" y="-101600"/>
            <a:chExt cx="8852979" cy="6985000"/>
          </a:xfrm>
        </p:grpSpPr>
        <p:grpSp>
          <p:nvGrpSpPr>
            <p:cNvPr id="2" name="Group 25"/>
            <p:cNvGrpSpPr/>
            <p:nvPr/>
          </p:nvGrpSpPr>
          <p:grpSpPr>
            <a:xfrm>
              <a:off x="593898" y="-101600"/>
              <a:ext cx="8473902" cy="6985000"/>
              <a:chOff x="593898" y="-101600"/>
              <a:chExt cx="8473902" cy="6985000"/>
            </a:xfrm>
          </p:grpSpPr>
          <p:grpSp>
            <p:nvGrpSpPr>
              <p:cNvPr id="3" name="Group 7"/>
              <p:cNvGrpSpPr/>
              <p:nvPr/>
            </p:nvGrpSpPr>
            <p:grpSpPr>
              <a:xfrm>
                <a:off x="2184391" y="161474"/>
                <a:ext cx="1638309" cy="2962726"/>
                <a:chOff x="2264225" y="-152400"/>
                <a:chExt cx="2623459" cy="4439139"/>
              </a:xfrm>
            </p:grpSpPr>
            <p:pic>
              <p:nvPicPr>
                <p:cNvPr id="5" name="Picture 10" descr="E:\DCIM\101MSDCF\DSC01796.JPG"/>
                <p:cNvPicPr>
                  <a:picLocks noChangeAspect="1" noChangeArrowheads="1"/>
                </p:cNvPicPr>
                <p:nvPr/>
              </p:nvPicPr>
              <p:blipFill>
                <a:blip r:embed="rId2" cstate="print"/>
                <a:srcRect l="38571" t="8254" r="32143"/>
                <a:stretch>
                  <a:fillRect/>
                </a:stretch>
              </p:blipFill>
              <p:spPr bwMode="auto">
                <a:xfrm>
                  <a:off x="2264225" y="511370"/>
                  <a:ext cx="1302271" cy="3374575"/>
                </a:xfrm>
                <a:prstGeom prst="rect">
                  <a:avLst/>
                </a:prstGeom>
                <a:noFill/>
              </p:spPr>
            </p:pic>
            <p:pic>
              <p:nvPicPr>
                <p:cNvPr id="7" name="Picture 6" descr="MRF-FabricationMutipleWings-1.jpg"/>
                <p:cNvPicPr>
                  <a:picLocks noChangeAspect="1"/>
                </p:cNvPicPr>
                <p:nvPr/>
              </p:nvPicPr>
              <p:blipFill>
                <a:blip r:embed="rId3" cstate="print"/>
                <a:srcRect l="70119" t="51249" r="20595" b="2670"/>
                <a:stretch>
                  <a:fillRect/>
                </a:stretch>
              </p:blipFill>
              <p:spPr>
                <a:xfrm>
                  <a:off x="3690256" y="-152400"/>
                  <a:ext cx="1197428" cy="4439139"/>
                </a:xfrm>
                <a:prstGeom prst="rect">
                  <a:avLst/>
                </a:prstGeom>
              </p:spPr>
            </p:pic>
          </p:grpSp>
          <p:pic>
            <p:nvPicPr>
              <p:cNvPr id="8" name="Picture 7" descr="MRF-4Wing-Accel-LED-InkjetPrinted.jpg"/>
              <p:cNvPicPr>
                <a:picLocks noChangeAspect="1"/>
              </p:cNvPicPr>
              <p:nvPr/>
            </p:nvPicPr>
            <p:blipFill>
              <a:blip r:embed="rId4" cstate="print"/>
              <a:srcRect t="3349" r="2608"/>
              <a:stretch>
                <a:fillRect/>
              </a:stretch>
            </p:blipFill>
            <p:spPr>
              <a:xfrm>
                <a:off x="5930900" y="3983242"/>
                <a:ext cx="3073401" cy="2900158"/>
              </a:xfrm>
              <a:prstGeom prst="rect">
                <a:avLst/>
              </a:prstGeom>
            </p:spPr>
          </p:pic>
          <p:sp>
            <p:nvSpPr>
              <p:cNvPr id="17" name="Rectangle 16"/>
              <p:cNvSpPr/>
              <p:nvPr/>
            </p:nvSpPr>
            <p:spPr>
              <a:xfrm>
                <a:off x="7872809" y="3547517"/>
                <a:ext cx="1194991" cy="468398"/>
              </a:xfrm>
              <a:prstGeom prst="rect">
                <a:avLst/>
              </a:prstGeom>
              <a:noFill/>
            </p:spPr>
            <p:txBody>
              <a:bodyPr wrap="square" lIns="0" tIns="91440" rIns="0" bIns="91440">
                <a:spAutoFit/>
              </a:bodyPr>
              <a:lstStyle/>
              <a:p>
                <a:pPr fontAlgn="base">
                  <a:lnSpc>
                    <a:spcPts val="2100"/>
                  </a:lnSpc>
                  <a:spcBef>
                    <a:spcPts val="200"/>
                  </a:spcBef>
                </a:pPr>
                <a:r>
                  <a:rPr lang="en-US" sz="2800" b="1" i="1" dirty="0">
                    <a:solidFill>
                      <a:srgbClr val="FF0000"/>
                    </a:solidFill>
                    <a:latin typeface="Arial" pitchFamily="34" charset="0"/>
                  </a:rPr>
                  <a:t>Gen-3</a:t>
                </a:r>
              </a:p>
            </p:txBody>
          </p:sp>
          <p:sp>
            <p:nvSpPr>
              <p:cNvPr id="18" name="Notched Right Arrow 17"/>
              <p:cNvSpPr/>
              <p:nvPr/>
            </p:nvSpPr>
            <p:spPr>
              <a:xfrm>
                <a:off x="1498600" y="1549400"/>
                <a:ext cx="520700" cy="228600"/>
              </a:xfrm>
              <a:prstGeom prst="notch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Notched Right Arrow 18"/>
              <p:cNvSpPr/>
              <p:nvPr/>
            </p:nvSpPr>
            <p:spPr>
              <a:xfrm>
                <a:off x="4279900" y="1485900"/>
                <a:ext cx="520700" cy="228600"/>
              </a:xfrm>
              <a:prstGeom prst="notch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Notched Right Arrow 19"/>
              <p:cNvSpPr/>
              <p:nvPr/>
            </p:nvSpPr>
            <p:spPr>
              <a:xfrm rot="5400000">
                <a:off x="7023101" y="3441700"/>
                <a:ext cx="520700" cy="228600"/>
              </a:xfrm>
              <a:prstGeom prst="notch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Notched Right Arrow 20"/>
              <p:cNvSpPr/>
              <p:nvPr/>
            </p:nvSpPr>
            <p:spPr>
              <a:xfrm rot="10800000">
                <a:off x="4889501" y="5270500"/>
                <a:ext cx="520700" cy="228600"/>
              </a:xfrm>
              <a:prstGeom prst="notch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descr="MRF-4Wing-EM-LED-Batt-Gen2.jpg"/>
              <p:cNvPicPr>
                <a:picLocks noChangeAspect="1"/>
              </p:cNvPicPr>
              <p:nvPr/>
            </p:nvPicPr>
            <p:blipFill>
              <a:blip r:embed="rId5" cstate="print"/>
              <a:srcRect r="3729"/>
              <a:stretch>
                <a:fillRect/>
              </a:stretch>
            </p:blipFill>
            <p:spPr>
              <a:xfrm>
                <a:off x="5397500" y="-101600"/>
                <a:ext cx="3213100" cy="3219155"/>
              </a:xfrm>
              <a:prstGeom prst="rect">
                <a:avLst/>
              </a:prstGeom>
            </p:spPr>
          </p:pic>
          <p:sp>
            <p:nvSpPr>
              <p:cNvPr id="16" name="Rectangle 15"/>
              <p:cNvSpPr/>
              <p:nvPr/>
            </p:nvSpPr>
            <p:spPr>
              <a:xfrm>
                <a:off x="5078809" y="2023517"/>
                <a:ext cx="1194991" cy="468398"/>
              </a:xfrm>
              <a:prstGeom prst="rect">
                <a:avLst/>
              </a:prstGeom>
              <a:noFill/>
            </p:spPr>
            <p:txBody>
              <a:bodyPr wrap="square" lIns="0" tIns="91440" rIns="0" bIns="91440">
                <a:spAutoFit/>
              </a:bodyPr>
              <a:lstStyle/>
              <a:p>
                <a:pPr fontAlgn="base">
                  <a:lnSpc>
                    <a:spcPts val="2100"/>
                  </a:lnSpc>
                  <a:spcBef>
                    <a:spcPts val="200"/>
                  </a:spcBef>
                </a:pPr>
                <a:r>
                  <a:rPr lang="en-US" sz="2800" b="1" i="1" dirty="0">
                    <a:solidFill>
                      <a:srgbClr val="FF0000"/>
                    </a:solidFill>
                    <a:latin typeface="Arial" pitchFamily="34" charset="0"/>
                  </a:rPr>
                  <a:t>Gen-2</a:t>
                </a:r>
              </a:p>
            </p:txBody>
          </p:sp>
          <p:sp>
            <p:nvSpPr>
              <p:cNvPr id="24" name="Rectangle 23"/>
              <p:cNvSpPr/>
              <p:nvPr/>
            </p:nvSpPr>
            <p:spPr>
              <a:xfrm>
                <a:off x="1967309" y="215900"/>
                <a:ext cx="1194991" cy="468398"/>
              </a:xfrm>
              <a:prstGeom prst="rect">
                <a:avLst/>
              </a:prstGeom>
              <a:noFill/>
            </p:spPr>
            <p:txBody>
              <a:bodyPr wrap="square" lIns="0" tIns="91440" rIns="0" bIns="91440">
                <a:spAutoFit/>
              </a:bodyPr>
              <a:lstStyle/>
              <a:p>
                <a:pPr fontAlgn="base">
                  <a:lnSpc>
                    <a:spcPts val="2100"/>
                  </a:lnSpc>
                  <a:spcBef>
                    <a:spcPts val="200"/>
                  </a:spcBef>
                </a:pPr>
                <a:r>
                  <a:rPr lang="en-US" sz="2800" b="1" i="1" dirty="0">
                    <a:solidFill>
                      <a:srgbClr val="FF0000"/>
                    </a:solidFill>
                    <a:latin typeface="Arial" pitchFamily="34" charset="0"/>
                  </a:rPr>
                  <a:t>Gen-1</a:t>
                </a:r>
              </a:p>
            </p:txBody>
          </p:sp>
          <p:sp>
            <p:nvSpPr>
              <p:cNvPr id="27" name="Rectangle 26"/>
              <p:cNvSpPr/>
              <p:nvPr/>
            </p:nvSpPr>
            <p:spPr>
              <a:xfrm>
                <a:off x="593898" y="3445918"/>
                <a:ext cx="2706291" cy="468398"/>
              </a:xfrm>
              <a:prstGeom prst="rect">
                <a:avLst/>
              </a:prstGeom>
              <a:noFill/>
            </p:spPr>
            <p:txBody>
              <a:bodyPr wrap="square" lIns="0" tIns="91440" rIns="0" bIns="91440">
                <a:spAutoFit/>
              </a:bodyPr>
              <a:lstStyle/>
              <a:p>
                <a:pPr fontAlgn="base">
                  <a:lnSpc>
                    <a:spcPts val="2100"/>
                  </a:lnSpc>
                  <a:spcBef>
                    <a:spcPts val="200"/>
                  </a:spcBef>
                </a:pPr>
                <a:r>
                  <a:rPr lang="en-US" sz="2800" b="1" i="1" dirty="0">
                    <a:solidFill>
                      <a:srgbClr val="FF0000"/>
                    </a:solidFill>
                    <a:latin typeface="Arial" pitchFamily="34" charset="0"/>
                  </a:rPr>
                  <a:t>Gen-4: </a:t>
                </a:r>
                <a:r>
                  <a:rPr lang="en-US" sz="2400" b="1" i="1" dirty="0">
                    <a:solidFill>
                      <a:srgbClr val="FF0000"/>
                    </a:solidFill>
                    <a:latin typeface="Arial" pitchFamily="34" charset="0"/>
                  </a:rPr>
                  <a:t>Concept</a:t>
                </a:r>
              </a:p>
            </p:txBody>
          </p:sp>
        </p:grpSp>
        <p:pic>
          <p:nvPicPr>
            <p:cNvPr id="22" name="Picture 2" descr="E:\DCIM\101MSDCF\DSC02605.JPG"/>
            <p:cNvPicPr>
              <a:picLocks noChangeAspect="1" noChangeArrowheads="1"/>
            </p:cNvPicPr>
            <p:nvPr/>
          </p:nvPicPr>
          <p:blipFill>
            <a:blip r:embed="rId6" cstate="print"/>
            <a:srcRect l="21256" t="40139" r="22709" b="32321"/>
            <a:stretch>
              <a:fillRect/>
            </a:stretch>
          </p:blipFill>
          <p:spPr bwMode="auto">
            <a:xfrm rot="16200000" flipV="1">
              <a:off x="-752559" y="1054469"/>
              <a:ext cx="3015341" cy="1080582"/>
            </a:xfrm>
            <a:prstGeom prst="rect">
              <a:avLst/>
            </a:prstGeom>
            <a:noFill/>
          </p:spPr>
        </p:pic>
        <p:pic>
          <p:nvPicPr>
            <p:cNvPr id="23" name="Picture 22" descr="MRF-ConceptDia-4Wing-Atef-1.jpg"/>
            <p:cNvPicPr>
              <a:picLocks noChangeAspect="1"/>
            </p:cNvPicPr>
            <p:nvPr/>
          </p:nvPicPr>
          <p:blipFill>
            <a:blip r:embed="rId7" cstate="print"/>
            <a:stretch>
              <a:fillRect/>
            </a:stretch>
          </p:blipFill>
          <p:spPr>
            <a:xfrm>
              <a:off x="428030" y="3820450"/>
              <a:ext cx="4120684" cy="3037550"/>
            </a:xfrm>
            <a:prstGeom prst="rect">
              <a:avLst/>
            </a:prstGeom>
          </p:spPr>
        </p:pic>
      </p:grpSp>
    </p:spTree>
    <p:extLst>
      <p:ext uri="{BB962C8B-B14F-4D97-AF65-F5344CB8AC3E}">
        <p14:creationId xmlns:p14="http://schemas.microsoft.com/office/powerpoint/2010/main" val="39441168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rot="17708973">
            <a:off x="7731763" y="3229160"/>
            <a:ext cx="2092958" cy="800219"/>
          </a:xfrm>
          <a:prstGeom prst="rect">
            <a:avLst/>
          </a:prstGeom>
          <a:noFill/>
        </p:spPr>
        <p:txBody>
          <a:bodyPr wrap="square" lIns="0" tIns="91440" rIns="0" bIns="91440">
            <a:spAutoFit/>
          </a:bodyPr>
          <a:lstStyle/>
          <a:p>
            <a:pPr fontAlgn="base">
              <a:lnSpc>
                <a:spcPts val="2400"/>
              </a:lnSpc>
              <a:spcBef>
                <a:spcPts val="200"/>
              </a:spcBef>
            </a:pPr>
            <a:r>
              <a:rPr lang="en-US" sz="2400" b="1" dirty="0">
                <a:solidFill>
                  <a:schemeClr val="bg1"/>
                </a:solidFill>
                <a:latin typeface="Arial" pitchFamily="34" charset="0"/>
              </a:rPr>
              <a:t>Programmer Socket</a:t>
            </a:r>
          </a:p>
        </p:txBody>
      </p:sp>
      <p:grpSp>
        <p:nvGrpSpPr>
          <p:cNvPr id="28" name="Group 27"/>
          <p:cNvGrpSpPr/>
          <p:nvPr/>
        </p:nvGrpSpPr>
        <p:grpSpPr>
          <a:xfrm>
            <a:off x="335280" y="162560"/>
            <a:ext cx="8932521" cy="6450497"/>
            <a:chOff x="335280" y="162560"/>
            <a:chExt cx="8932521" cy="6450497"/>
          </a:xfrm>
        </p:grpSpPr>
        <p:pic>
          <p:nvPicPr>
            <p:cNvPr id="2050" name="Picture 2" descr="E:\DCIM\101MSDCF\DSC01433.JPG"/>
            <p:cNvPicPr>
              <a:picLocks noChangeAspect="1" noChangeArrowheads="1"/>
            </p:cNvPicPr>
            <p:nvPr/>
          </p:nvPicPr>
          <p:blipFill>
            <a:blip r:embed="rId3" cstate="print"/>
            <a:srcRect l="12222" t="2074" r="2111" b="4000"/>
            <a:stretch>
              <a:fillRect/>
            </a:stretch>
          </p:blipFill>
          <p:spPr bwMode="auto">
            <a:xfrm>
              <a:off x="335280" y="162560"/>
              <a:ext cx="7833360" cy="6441440"/>
            </a:xfrm>
            <a:prstGeom prst="rect">
              <a:avLst/>
            </a:prstGeom>
            <a:noFill/>
          </p:spPr>
        </p:pic>
        <p:sp>
          <p:nvSpPr>
            <p:cNvPr id="7" name="Rectangle 6"/>
            <p:cNvSpPr/>
            <p:nvPr/>
          </p:nvSpPr>
          <p:spPr>
            <a:xfrm>
              <a:off x="3418609" y="1610592"/>
              <a:ext cx="1468351" cy="1870364"/>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p:cNvCxnSpPr/>
            <p:nvPr/>
          </p:nvCxnSpPr>
          <p:spPr>
            <a:xfrm rot="5400000" flipH="1" flipV="1">
              <a:off x="4757882" y="2434938"/>
              <a:ext cx="731982" cy="39254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rot="3277459">
              <a:off x="4775202" y="5537464"/>
              <a:ext cx="1645918" cy="505267"/>
            </a:xfrm>
            <a:prstGeom prst="rect">
              <a:avLst/>
            </a:prstGeom>
            <a:noFill/>
          </p:spPr>
          <p:txBody>
            <a:bodyPr wrap="square" lIns="0" tIns="91440" rIns="0" bIns="91440">
              <a:spAutoFit/>
            </a:bodyPr>
            <a:lstStyle/>
            <a:p>
              <a:pPr fontAlgn="base">
                <a:lnSpc>
                  <a:spcPts val="2500"/>
                </a:lnSpc>
                <a:spcBef>
                  <a:spcPts val="200"/>
                </a:spcBef>
              </a:pPr>
              <a:r>
                <a:rPr lang="en-US" sz="2400" b="1" dirty="0">
                  <a:solidFill>
                    <a:schemeClr val="bg1"/>
                  </a:solidFill>
                  <a:latin typeface="Arial" pitchFamily="34" charset="0"/>
                </a:rPr>
                <a:t>Antenna</a:t>
              </a:r>
            </a:p>
          </p:txBody>
        </p:sp>
        <p:cxnSp>
          <p:nvCxnSpPr>
            <p:cNvPr id="22" name="Straight Arrow Connector 21"/>
            <p:cNvCxnSpPr/>
            <p:nvPr/>
          </p:nvCxnSpPr>
          <p:spPr>
            <a:xfrm rot="16200000" flipV="1">
              <a:off x="3246120" y="5316728"/>
              <a:ext cx="508000" cy="294640"/>
            </a:xfrm>
            <a:prstGeom prst="straightConnector1">
              <a:avLst/>
            </a:prstGeom>
            <a:ln w="28575">
              <a:solidFill>
                <a:schemeClr val="bg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rot="3357278">
              <a:off x="3332482" y="5263852"/>
              <a:ext cx="934718" cy="483530"/>
            </a:xfrm>
            <a:prstGeom prst="rect">
              <a:avLst/>
            </a:prstGeom>
            <a:noFill/>
          </p:spPr>
          <p:txBody>
            <a:bodyPr wrap="square" lIns="0" tIns="91440" rIns="0" bIns="91440">
              <a:spAutoFit/>
            </a:bodyPr>
            <a:lstStyle/>
            <a:p>
              <a:pPr fontAlgn="base">
                <a:lnSpc>
                  <a:spcPts val="2500"/>
                </a:lnSpc>
                <a:spcBef>
                  <a:spcPts val="200"/>
                </a:spcBef>
              </a:pPr>
              <a:r>
                <a:rPr lang="en-US" sz="2000" b="1" dirty="0">
                  <a:solidFill>
                    <a:schemeClr val="bg1"/>
                  </a:solidFill>
                  <a:latin typeface="Arial" pitchFamily="34" charset="0"/>
                </a:rPr>
                <a:t>1 cm</a:t>
              </a:r>
            </a:p>
          </p:txBody>
        </p:sp>
        <p:sp>
          <p:nvSpPr>
            <p:cNvPr id="33" name="Rectangle 32"/>
            <p:cNvSpPr/>
            <p:nvPr/>
          </p:nvSpPr>
          <p:spPr>
            <a:xfrm>
              <a:off x="396473" y="251264"/>
              <a:ext cx="4227482" cy="530210"/>
            </a:xfrm>
            <a:prstGeom prst="rect">
              <a:avLst/>
            </a:prstGeom>
            <a:noFill/>
          </p:spPr>
          <p:txBody>
            <a:bodyPr wrap="square" lIns="0" tIns="91440" rIns="0" bIns="91440">
              <a:spAutoFit/>
            </a:bodyPr>
            <a:lstStyle/>
            <a:p>
              <a:pPr fontAlgn="base">
                <a:lnSpc>
                  <a:spcPts val="2500"/>
                </a:lnSpc>
                <a:spcBef>
                  <a:spcPts val="200"/>
                </a:spcBef>
              </a:pPr>
              <a:r>
                <a:rPr lang="en-US" sz="3600" b="1" dirty="0">
                  <a:solidFill>
                    <a:schemeClr val="bg1"/>
                  </a:solidFill>
                  <a:latin typeface="Arial" pitchFamily="34" charset="0"/>
                </a:rPr>
                <a:t>MRF with 4 Wings</a:t>
              </a:r>
            </a:p>
          </p:txBody>
        </p:sp>
        <p:pic>
          <p:nvPicPr>
            <p:cNvPr id="2051" name="Picture 3" descr="E:\DCIM\101MSDCF\DSC01434.JPG"/>
            <p:cNvPicPr>
              <a:picLocks noChangeAspect="1" noChangeArrowheads="1"/>
            </p:cNvPicPr>
            <p:nvPr/>
          </p:nvPicPr>
          <p:blipFill>
            <a:blip r:embed="rId4" cstate="print"/>
            <a:srcRect l="41704" t="9394" r="25114" b="38030"/>
            <a:stretch>
              <a:fillRect/>
            </a:stretch>
          </p:blipFill>
          <p:spPr bwMode="auto">
            <a:xfrm>
              <a:off x="5372100" y="988448"/>
              <a:ext cx="3696595" cy="4195303"/>
            </a:xfrm>
            <a:prstGeom prst="rect">
              <a:avLst/>
            </a:prstGeom>
            <a:noFill/>
            <a:ln w="28575">
              <a:solidFill>
                <a:srgbClr val="FF0000"/>
              </a:solidFill>
            </a:ln>
          </p:spPr>
        </p:pic>
        <p:grpSp>
          <p:nvGrpSpPr>
            <p:cNvPr id="17" name="Group 16"/>
            <p:cNvGrpSpPr/>
            <p:nvPr/>
          </p:nvGrpSpPr>
          <p:grpSpPr>
            <a:xfrm>
              <a:off x="5401751" y="1479225"/>
              <a:ext cx="2862159" cy="3809444"/>
              <a:chOff x="-1171171" y="1425437"/>
              <a:chExt cx="2862159" cy="3809444"/>
            </a:xfrm>
          </p:grpSpPr>
          <p:sp>
            <p:nvSpPr>
              <p:cNvPr id="10" name="Rectangle 9"/>
              <p:cNvSpPr/>
              <p:nvPr/>
            </p:nvSpPr>
            <p:spPr>
              <a:xfrm>
                <a:off x="-1148079" y="4409014"/>
                <a:ext cx="2296158" cy="825867"/>
              </a:xfrm>
              <a:prstGeom prst="rect">
                <a:avLst/>
              </a:prstGeom>
              <a:noFill/>
            </p:spPr>
            <p:txBody>
              <a:bodyPr wrap="square" lIns="0" tIns="91440" rIns="0" bIns="91440">
                <a:spAutoFit/>
              </a:bodyPr>
              <a:lstStyle/>
              <a:p>
                <a:pPr fontAlgn="base">
                  <a:lnSpc>
                    <a:spcPts val="2500"/>
                  </a:lnSpc>
                  <a:spcBef>
                    <a:spcPts val="200"/>
                  </a:spcBef>
                </a:pPr>
                <a:r>
                  <a:rPr lang="en-US" sz="2400" b="1" dirty="0">
                    <a:solidFill>
                      <a:schemeClr val="bg1"/>
                    </a:solidFill>
                    <a:latin typeface="Arial" pitchFamily="34" charset="0"/>
                  </a:rPr>
                  <a:t>MSP 430-2013 Microcontroller</a:t>
                </a:r>
              </a:p>
            </p:txBody>
          </p:sp>
          <p:cxnSp>
            <p:nvCxnSpPr>
              <p:cNvPr id="11" name="Straight Arrow Connector 10"/>
              <p:cNvCxnSpPr/>
              <p:nvPr/>
            </p:nvCxnSpPr>
            <p:spPr>
              <a:xfrm flipV="1">
                <a:off x="-276031" y="3572639"/>
                <a:ext cx="935185" cy="904009"/>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171171" y="1425437"/>
                <a:ext cx="1892666" cy="1146468"/>
              </a:xfrm>
              <a:prstGeom prst="rect">
                <a:avLst/>
              </a:prstGeom>
              <a:noFill/>
            </p:spPr>
            <p:txBody>
              <a:bodyPr wrap="square" lIns="0" tIns="91440" rIns="0" bIns="91440">
                <a:spAutoFit/>
              </a:bodyPr>
              <a:lstStyle/>
              <a:p>
                <a:pPr fontAlgn="base">
                  <a:lnSpc>
                    <a:spcPts val="2500"/>
                  </a:lnSpc>
                  <a:spcBef>
                    <a:spcPts val="200"/>
                  </a:spcBef>
                </a:pPr>
                <a:r>
                  <a:rPr lang="en-US" sz="2400" b="1" dirty="0">
                    <a:solidFill>
                      <a:schemeClr val="bg1"/>
                    </a:solidFill>
                    <a:latin typeface="Arial" pitchFamily="34" charset="0"/>
                  </a:rPr>
                  <a:t>Electro Mechanical Switch</a:t>
                </a:r>
              </a:p>
            </p:txBody>
          </p:sp>
          <p:sp>
            <p:nvSpPr>
              <p:cNvPr id="14" name="Rectangle 13"/>
              <p:cNvSpPr/>
              <p:nvPr/>
            </p:nvSpPr>
            <p:spPr>
              <a:xfrm rot="17657176">
                <a:off x="871224" y="2526410"/>
                <a:ext cx="1249678" cy="389850"/>
              </a:xfrm>
              <a:prstGeom prst="rect">
                <a:avLst/>
              </a:prstGeom>
              <a:noFill/>
            </p:spPr>
            <p:txBody>
              <a:bodyPr wrap="square" lIns="0" tIns="91440" rIns="0" bIns="91440">
                <a:spAutoFit/>
              </a:bodyPr>
              <a:lstStyle/>
              <a:p>
                <a:pPr fontAlgn="base">
                  <a:lnSpc>
                    <a:spcPts val="1600"/>
                  </a:lnSpc>
                  <a:spcBef>
                    <a:spcPts val="200"/>
                  </a:spcBef>
                </a:pPr>
                <a:r>
                  <a:rPr lang="en-US" sz="2400" b="1" dirty="0">
                    <a:solidFill>
                      <a:schemeClr val="bg1"/>
                    </a:solidFill>
                    <a:latin typeface="Arial" pitchFamily="34" charset="0"/>
                  </a:rPr>
                  <a:t>LEDs</a:t>
                </a:r>
              </a:p>
            </p:txBody>
          </p:sp>
        </p:grpSp>
        <p:sp>
          <p:nvSpPr>
            <p:cNvPr id="18" name="Rectangle 17"/>
            <p:cNvSpPr/>
            <p:nvPr/>
          </p:nvSpPr>
          <p:spPr>
            <a:xfrm rot="17626476">
              <a:off x="7834593" y="3746651"/>
              <a:ext cx="2040550" cy="825867"/>
            </a:xfrm>
            <a:prstGeom prst="rect">
              <a:avLst/>
            </a:prstGeom>
            <a:noFill/>
          </p:spPr>
          <p:txBody>
            <a:bodyPr wrap="square" lIns="0" tIns="91440" rIns="0" bIns="91440">
              <a:spAutoFit/>
            </a:bodyPr>
            <a:lstStyle/>
            <a:p>
              <a:pPr fontAlgn="base">
                <a:lnSpc>
                  <a:spcPts val="2500"/>
                </a:lnSpc>
                <a:spcBef>
                  <a:spcPts val="200"/>
                </a:spcBef>
              </a:pPr>
              <a:r>
                <a:rPr lang="en-US" sz="2400" b="1" dirty="0">
                  <a:solidFill>
                    <a:schemeClr val="bg1"/>
                  </a:solidFill>
                  <a:latin typeface="Arial" pitchFamily="34" charset="0"/>
                </a:rPr>
                <a:t>Programmer Socket</a:t>
              </a:r>
            </a:p>
          </p:txBody>
        </p:sp>
        <p:sp>
          <p:nvSpPr>
            <p:cNvPr id="24" name="Rectangle 23"/>
            <p:cNvSpPr/>
            <p:nvPr/>
          </p:nvSpPr>
          <p:spPr>
            <a:xfrm rot="19969833">
              <a:off x="7738229" y="1336087"/>
              <a:ext cx="934718" cy="483530"/>
            </a:xfrm>
            <a:prstGeom prst="rect">
              <a:avLst/>
            </a:prstGeom>
            <a:noFill/>
          </p:spPr>
          <p:txBody>
            <a:bodyPr wrap="square" lIns="0" tIns="91440" rIns="0" bIns="91440">
              <a:spAutoFit/>
            </a:bodyPr>
            <a:lstStyle/>
            <a:p>
              <a:pPr fontAlgn="base">
                <a:lnSpc>
                  <a:spcPts val="2500"/>
                </a:lnSpc>
                <a:spcBef>
                  <a:spcPts val="200"/>
                </a:spcBef>
              </a:pPr>
              <a:r>
                <a:rPr lang="en-US" sz="2000" b="1" dirty="0">
                  <a:solidFill>
                    <a:srgbClr val="FF0000"/>
                  </a:solidFill>
                  <a:latin typeface="Arial" pitchFamily="34" charset="0"/>
                </a:rPr>
                <a:t>1 cm</a:t>
              </a:r>
            </a:p>
          </p:txBody>
        </p:sp>
        <p:cxnSp>
          <p:nvCxnSpPr>
            <p:cNvPr id="25" name="Straight Arrow Connector 24"/>
            <p:cNvCxnSpPr/>
            <p:nvPr/>
          </p:nvCxnSpPr>
          <p:spPr>
            <a:xfrm rot="16200000" flipV="1">
              <a:off x="7301714" y="1545152"/>
              <a:ext cx="872098" cy="568036"/>
            </a:xfrm>
            <a:prstGeom prst="straightConnector1">
              <a:avLst/>
            </a:prstGeom>
            <a:ln w="28575">
              <a:solidFill>
                <a:srgbClr val="FF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76150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A21CF1-2E22-4F9E-B86C-B9E681E28D35}"/>
              </a:ext>
            </a:extLst>
          </p:cNvPr>
          <p:cNvSpPr/>
          <p:nvPr/>
        </p:nvSpPr>
        <p:spPr>
          <a:xfrm>
            <a:off x="1266825" y="895351"/>
            <a:ext cx="1677447" cy="461665"/>
          </a:xfrm>
          <a:prstGeom prst="rect">
            <a:avLst/>
          </a:prstGeom>
        </p:spPr>
        <p:txBody>
          <a:bodyPr wrap="none">
            <a:spAutoFit/>
          </a:bodyPr>
          <a:lstStyle/>
          <a:p>
            <a:r>
              <a:rPr lang="en-US" sz="2400" b="1" dirty="0">
                <a:solidFill>
                  <a:srgbClr val="FF0000"/>
                </a:solidFill>
              </a:rPr>
              <a:t>QUESTIONS</a:t>
            </a:r>
            <a:endParaRPr lang="en-US" sz="2400" b="1" i="1" dirty="0">
              <a:solidFill>
                <a:srgbClr val="FF0000"/>
              </a:solidFill>
            </a:endParaRPr>
          </a:p>
        </p:txBody>
      </p:sp>
    </p:spTree>
    <p:extLst>
      <p:ext uri="{BB962C8B-B14F-4D97-AF65-F5344CB8AC3E}">
        <p14:creationId xmlns:p14="http://schemas.microsoft.com/office/powerpoint/2010/main" val="4040098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61305</TotalTime>
  <Words>2130</Words>
  <Application>Microsoft Office PowerPoint</Application>
  <PresentationFormat>On-screen Show (4:3)</PresentationFormat>
  <Paragraphs>253</Paragraphs>
  <Slides>52</Slides>
  <Notes>10</Notes>
  <HiddenSlides>0</HiddenSlides>
  <MMClips>11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Arial</vt:lpstr>
      <vt:lpstr>Arial Black</vt:lpstr>
      <vt:lpstr>Calibri</vt:lpstr>
      <vt:lpstr>Georgia</vt:lpstr>
      <vt:lpstr>Roboto</vt:lpstr>
      <vt:lpstr>Source Sans Pro</vt:lpstr>
      <vt:lpstr>StarSymbol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dma</dc:creator>
  <cp:lastModifiedBy>Aslam, Dean</cp:lastModifiedBy>
  <cp:revision>256</cp:revision>
  <dcterms:created xsi:type="dcterms:W3CDTF">2012-03-30T04:02:07Z</dcterms:created>
  <dcterms:modified xsi:type="dcterms:W3CDTF">2022-03-27T20:04:46Z</dcterms:modified>
</cp:coreProperties>
</file>