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34747200" cy="25603200"/>
  <p:notesSz cx="6858000" cy="9144000"/>
  <p:defaultTextStyle>
    <a:defPPr>
      <a:defRPr lang="en-US"/>
    </a:defPPr>
    <a:lvl1pPr marL="0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1448383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2896767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4345150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5793533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7241916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8690299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0138683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1587066" algn="l" defTabSz="2896767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BB"/>
    <a:srgbClr val="003A1A"/>
    <a:srgbClr val="005C2A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560" autoAdjust="0"/>
  </p:normalViewPr>
  <p:slideViewPr>
    <p:cSldViewPr>
      <p:cViewPr>
        <p:scale>
          <a:sx n="33" d="100"/>
          <a:sy n="33" d="100"/>
        </p:scale>
        <p:origin x="-1032" y="102"/>
      </p:cViewPr>
      <p:guideLst>
        <p:guide orient="horz" pos="8064"/>
        <p:guide pos="109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-3714" y="-120"/>
      </p:cViewPr>
      <p:guideLst>
        <p:guide orient="horz" pos="2880"/>
        <p:guide pos="2160"/>
      </p:guideLst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E7FBD-0645-414E-A229-9D11CB3FA0BA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3313" y="685800"/>
            <a:ext cx="4651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B8177-FF72-44E3-8EF0-0E7587B51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66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9222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8444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77666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36888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96110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55332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14554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73776" algn="l" defTabSz="71844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B8177-FF72-44E3-8EF0-0E7587B51B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1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3400" y="4190155"/>
            <a:ext cx="26060400" cy="8913707"/>
          </a:xfrm>
        </p:spPr>
        <p:txBody>
          <a:bodyPr anchor="b"/>
          <a:lstStyle>
            <a:lvl1pPr algn="ctr">
              <a:defRPr sz="17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13447608"/>
            <a:ext cx="26060400" cy="6181512"/>
          </a:xfrm>
        </p:spPr>
        <p:txBody>
          <a:bodyPr/>
          <a:lstStyle>
            <a:lvl1pPr marL="0" indent="0" algn="ctr">
              <a:buNone/>
              <a:defRPr sz="6800"/>
            </a:lvl1pPr>
            <a:lvl2pPr marL="1293199" indent="0" algn="ctr">
              <a:buNone/>
              <a:defRPr sz="5700"/>
            </a:lvl2pPr>
            <a:lvl3pPr marL="2586399" indent="0" algn="ctr">
              <a:buNone/>
              <a:defRPr sz="5100"/>
            </a:lvl3pPr>
            <a:lvl4pPr marL="3879598" indent="0" algn="ctr">
              <a:buNone/>
              <a:defRPr sz="4500"/>
            </a:lvl4pPr>
            <a:lvl5pPr marL="5172797" indent="0" algn="ctr">
              <a:buNone/>
              <a:defRPr sz="4500"/>
            </a:lvl5pPr>
            <a:lvl6pPr marL="6465997" indent="0" algn="ctr">
              <a:buNone/>
              <a:defRPr sz="4500"/>
            </a:lvl6pPr>
            <a:lvl7pPr marL="7759196" indent="0" algn="ctr">
              <a:buNone/>
              <a:defRPr sz="4500"/>
            </a:lvl7pPr>
            <a:lvl8pPr marL="9052395" indent="0" algn="ctr">
              <a:buNone/>
              <a:defRPr sz="4500"/>
            </a:lvl8pPr>
            <a:lvl9pPr marL="10345595" indent="0" algn="ctr">
              <a:buNone/>
              <a:defRPr sz="45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30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73" y="6383024"/>
            <a:ext cx="29969460" cy="10650218"/>
          </a:xfrm>
        </p:spPr>
        <p:txBody>
          <a:bodyPr anchor="b"/>
          <a:lstStyle>
            <a:lvl1pPr>
              <a:defRPr sz="17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0773" y="17133997"/>
            <a:ext cx="29969460" cy="5600698"/>
          </a:xfrm>
        </p:spPr>
        <p:txBody>
          <a:bodyPr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29319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586399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3pPr>
            <a:lvl4pPr marL="387959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17279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6465997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775919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905239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034559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8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8870" y="6815667"/>
            <a:ext cx="14767560" cy="16244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590770" y="6815667"/>
            <a:ext cx="14767560" cy="162449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3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6" y="1363136"/>
            <a:ext cx="29969460" cy="4948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3398" y="6276342"/>
            <a:ext cx="14699693" cy="3075938"/>
          </a:xfrm>
        </p:spPr>
        <p:txBody>
          <a:bodyPr anchor="b"/>
          <a:lstStyle>
            <a:lvl1pPr marL="0" indent="0">
              <a:buNone/>
              <a:defRPr sz="6800" b="1"/>
            </a:lvl1pPr>
            <a:lvl2pPr marL="1293199" indent="0">
              <a:buNone/>
              <a:defRPr sz="5700" b="1"/>
            </a:lvl2pPr>
            <a:lvl3pPr marL="2586399" indent="0">
              <a:buNone/>
              <a:defRPr sz="5100" b="1"/>
            </a:lvl3pPr>
            <a:lvl4pPr marL="3879598" indent="0">
              <a:buNone/>
              <a:defRPr sz="4500" b="1"/>
            </a:lvl4pPr>
            <a:lvl5pPr marL="5172797" indent="0">
              <a:buNone/>
              <a:defRPr sz="4500" b="1"/>
            </a:lvl5pPr>
            <a:lvl6pPr marL="6465997" indent="0">
              <a:buNone/>
              <a:defRPr sz="4500" b="1"/>
            </a:lvl6pPr>
            <a:lvl7pPr marL="7759196" indent="0">
              <a:buNone/>
              <a:defRPr sz="4500" b="1"/>
            </a:lvl7pPr>
            <a:lvl8pPr marL="9052395" indent="0">
              <a:buNone/>
              <a:defRPr sz="4500" b="1"/>
            </a:lvl8pPr>
            <a:lvl9pPr marL="10345595" indent="0">
              <a:buNone/>
              <a:defRPr sz="4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3398" y="9352280"/>
            <a:ext cx="14699693" cy="13755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590770" y="6276342"/>
            <a:ext cx="14772086" cy="3075938"/>
          </a:xfrm>
        </p:spPr>
        <p:txBody>
          <a:bodyPr anchor="b"/>
          <a:lstStyle>
            <a:lvl1pPr marL="0" indent="0">
              <a:buNone/>
              <a:defRPr sz="6800" b="1"/>
            </a:lvl1pPr>
            <a:lvl2pPr marL="1293199" indent="0">
              <a:buNone/>
              <a:defRPr sz="5700" b="1"/>
            </a:lvl2pPr>
            <a:lvl3pPr marL="2586399" indent="0">
              <a:buNone/>
              <a:defRPr sz="5100" b="1"/>
            </a:lvl3pPr>
            <a:lvl4pPr marL="3879598" indent="0">
              <a:buNone/>
              <a:defRPr sz="4500" b="1"/>
            </a:lvl4pPr>
            <a:lvl5pPr marL="5172797" indent="0">
              <a:buNone/>
              <a:defRPr sz="4500" b="1"/>
            </a:lvl5pPr>
            <a:lvl6pPr marL="6465997" indent="0">
              <a:buNone/>
              <a:defRPr sz="4500" b="1"/>
            </a:lvl6pPr>
            <a:lvl7pPr marL="7759196" indent="0">
              <a:buNone/>
              <a:defRPr sz="4500" b="1"/>
            </a:lvl7pPr>
            <a:lvl8pPr marL="9052395" indent="0">
              <a:buNone/>
              <a:defRPr sz="4500" b="1"/>
            </a:lvl8pPr>
            <a:lvl9pPr marL="10345595" indent="0">
              <a:buNone/>
              <a:defRPr sz="4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590770" y="9352280"/>
            <a:ext cx="14772086" cy="13755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44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8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24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8" y="1706880"/>
            <a:ext cx="11206875" cy="5974080"/>
          </a:xfrm>
        </p:spPr>
        <p:txBody>
          <a:bodyPr anchor="b"/>
          <a:lstStyle>
            <a:lvl1pPr>
              <a:defRPr sz="91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2086" y="3686388"/>
            <a:ext cx="17590770" cy="18194867"/>
          </a:xfrm>
        </p:spPr>
        <p:txBody>
          <a:bodyPr/>
          <a:lstStyle>
            <a:lvl1pPr>
              <a:defRPr sz="9100"/>
            </a:lvl1pPr>
            <a:lvl2pPr>
              <a:defRPr sz="7900"/>
            </a:lvl2pPr>
            <a:lvl3pPr>
              <a:defRPr sz="68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8" y="7680960"/>
            <a:ext cx="11206875" cy="14229928"/>
          </a:xfrm>
        </p:spPr>
        <p:txBody>
          <a:bodyPr/>
          <a:lstStyle>
            <a:lvl1pPr marL="0" indent="0">
              <a:buNone/>
              <a:defRPr sz="4500"/>
            </a:lvl1pPr>
            <a:lvl2pPr marL="1293199" indent="0">
              <a:buNone/>
              <a:defRPr sz="4000"/>
            </a:lvl2pPr>
            <a:lvl3pPr marL="2586399" indent="0">
              <a:buNone/>
              <a:defRPr sz="3400"/>
            </a:lvl3pPr>
            <a:lvl4pPr marL="3879598" indent="0">
              <a:buNone/>
              <a:defRPr sz="2800"/>
            </a:lvl4pPr>
            <a:lvl5pPr marL="5172797" indent="0">
              <a:buNone/>
              <a:defRPr sz="2800"/>
            </a:lvl5pPr>
            <a:lvl6pPr marL="6465997" indent="0">
              <a:buNone/>
              <a:defRPr sz="2800"/>
            </a:lvl6pPr>
            <a:lvl7pPr marL="7759196" indent="0">
              <a:buNone/>
              <a:defRPr sz="2800"/>
            </a:lvl7pPr>
            <a:lvl8pPr marL="9052395" indent="0">
              <a:buNone/>
              <a:defRPr sz="2800"/>
            </a:lvl8pPr>
            <a:lvl9pPr marL="1034559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2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8" y="1706880"/>
            <a:ext cx="11206875" cy="5974080"/>
          </a:xfrm>
        </p:spPr>
        <p:txBody>
          <a:bodyPr anchor="b"/>
          <a:lstStyle>
            <a:lvl1pPr>
              <a:defRPr sz="91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772086" y="3686388"/>
            <a:ext cx="17590770" cy="18194867"/>
          </a:xfrm>
        </p:spPr>
        <p:txBody>
          <a:bodyPr/>
          <a:lstStyle>
            <a:lvl1pPr marL="0" indent="0">
              <a:buNone/>
              <a:defRPr sz="9100"/>
            </a:lvl1pPr>
            <a:lvl2pPr marL="1293199" indent="0">
              <a:buNone/>
              <a:defRPr sz="7900"/>
            </a:lvl2pPr>
            <a:lvl3pPr marL="2586399" indent="0">
              <a:buNone/>
              <a:defRPr sz="6800"/>
            </a:lvl3pPr>
            <a:lvl4pPr marL="3879598" indent="0">
              <a:buNone/>
              <a:defRPr sz="5700"/>
            </a:lvl4pPr>
            <a:lvl5pPr marL="5172797" indent="0">
              <a:buNone/>
              <a:defRPr sz="5700"/>
            </a:lvl5pPr>
            <a:lvl6pPr marL="6465997" indent="0">
              <a:buNone/>
              <a:defRPr sz="5700"/>
            </a:lvl6pPr>
            <a:lvl7pPr marL="7759196" indent="0">
              <a:buNone/>
              <a:defRPr sz="5700"/>
            </a:lvl7pPr>
            <a:lvl8pPr marL="9052395" indent="0">
              <a:buNone/>
              <a:defRPr sz="5700"/>
            </a:lvl8pPr>
            <a:lvl9pPr marL="10345595" indent="0">
              <a:buNone/>
              <a:defRPr sz="5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8" y="7680960"/>
            <a:ext cx="11206875" cy="14229928"/>
          </a:xfrm>
        </p:spPr>
        <p:txBody>
          <a:bodyPr/>
          <a:lstStyle>
            <a:lvl1pPr marL="0" indent="0">
              <a:buNone/>
              <a:defRPr sz="4500"/>
            </a:lvl1pPr>
            <a:lvl2pPr marL="1293199" indent="0">
              <a:buNone/>
              <a:defRPr sz="4000"/>
            </a:lvl2pPr>
            <a:lvl3pPr marL="2586399" indent="0">
              <a:buNone/>
              <a:defRPr sz="3400"/>
            </a:lvl3pPr>
            <a:lvl4pPr marL="3879598" indent="0">
              <a:buNone/>
              <a:defRPr sz="2800"/>
            </a:lvl4pPr>
            <a:lvl5pPr marL="5172797" indent="0">
              <a:buNone/>
              <a:defRPr sz="2800"/>
            </a:lvl5pPr>
            <a:lvl6pPr marL="6465997" indent="0">
              <a:buNone/>
              <a:defRPr sz="2800"/>
            </a:lvl6pPr>
            <a:lvl7pPr marL="7759196" indent="0">
              <a:buNone/>
              <a:defRPr sz="2800"/>
            </a:lvl7pPr>
            <a:lvl8pPr marL="9052395" indent="0">
              <a:buNone/>
              <a:defRPr sz="2800"/>
            </a:lvl8pPr>
            <a:lvl9pPr marL="10345595" indent="0">
              <a:buNone/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83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7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865965" y="1363133"/>
            <a:ext cx="7492365" cy="216975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8870" y="1363133"/>
            <a:ext cx="22042755" cy="216975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4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1363136"/>
            <a:ext cx="29969460" cy="4948768"/>
          </a:xfrm>
          <a:prstGeom prst="rect">
            <a:avLst/>
          </a:prstGeom>
        </p:spPr>
        <p:txBody>
          <a:bodyPr vert="horz" lIns="71844" tIns="35922" rIns="71844" bIns="3592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8870" y="6815667"/>
            <a:ext cx="29969460" cy="16244995"/>
          </a:xfrm>
          <a:prstGeom prst="rect">
            <a:avLst/>
          </a:prstGeom>
        </p:spPr>
        <p:txBody>
          <a:bodyPr vert="horz" lIns="71844" tIns="35922" rIns="71844" bIns="3592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88870" y="23730375"/>
            <a:ext cx="7818120" cy="1363133"/>
          </a:xfrm>
          <a:prstGeom prst="rect">
            <a:avLst/>
          </a:prstGeom>
        </p:spPr>
        <p:txBody>
          <a:bodyPr vert="horz" lIns="71844" tIns="35922" rIns="71844" bIns="35922" rtlCol="0" anchor="ctr"/>
          <a:lstStyle>
            <a:lvl1pPr algn="l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C9680-6F77-4201-8ECD-DEB816A8E54D}" type="datetimeFigureOut">
              <a:rPr lang="en-US" smtClean="0"/>
              <a:t>4/28/2016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0010" y="23730375"/>
            <a:ext cx="11727180" cy="1363133"/>
          </a:xfrm>
          <a:prstGeom prst="rect">
            <a:avLst/>
          </a:prstGeom>
        </p:spPr>
        <p:txBody>
          <a:bodyPr vert="horz" lIns="71844" tIns="35922" rIns="71844" bIns="35922" rtlCol="0" anchor="ctr"/>
          <a:lstStyle>
            <a:lvl1pPr algn="ctr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40210" y="23730375"/>
            <a:ext cx="7818120" cy="1363133"/>
          </a:xfrm>
          <a:prstGeom prst="rect">
            <a:avLst/>
          </a:prstGeom>
        </p:spPr>
        <p:txBody>
          <a:bodyPr vert="horz" lIns="71844" tIns="35922" rIns="71844" bIns="35922" rtlCol="0" anchor="ctr"/>
          <a:lstStyle>
            <a:lvl1pPr algn="r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8D5B-6797-416D-84A0-BBF49A62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8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586399" rtl="0" eaLnBrk="1" latinLnBrk="0" hangingPunct="1">
        <a:lnSpc>
          <a:spcPct val="90000"/>
        </a:lnSpc>
        <a:spcBef>
          <a:spcPct val="0"/>
        </a:spcBef>
        <a:buNone/>
        <a:defRPr sz="1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6600" indent="-646600" algn="l" defTabSz="2586399" rtl="0" eaLnBrk="1" latinLnBrk="0" hangingPunct="1">
        <a:lnSpc>
          <a:spcPct val="90000"/>
        </a:lnSpc>
        <a:spcBef>
          <a:spcPts val="2829"/>
        </a:spcBef>
        <a:buFont typeface="Arial" panose="020B0604020202020204" pitchFamily="34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1pPr>
      <a:lvl2pPr marL="1939799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2pPr>
      <a:lvl3pPr marL="3232998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526198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4pPr>
      <a:lvl5pPr marL="5819397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5pPr>
      <a:lvl6pPr marL="7112596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6pPr>
      <a:lvl7pPr marL="8405796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7pPr>
      <a:lvl8pPr marL="9698995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8pPr>
      <a:lvl9pPr marL="10992194" indent="-646600" algn="l" defTabSz="2586399" rtl="0" eaLnBrk="1" latinLnBrk="0" hangingPunct="1">
        <a:lnSpc>
          <a:spcPct val="90000"/>
        </a:lnSpc>
        <a:spcBef>
          <a:spcPts val="1414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293199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2pPr>
      <a:lvl3pPr marL="2586399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3pPr>
      <a:lvl4pPr marL="3879598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4pPr>
      <a:lvl5pPr marL="5172797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5pPr>
      <a:lvl6pPr marL="6465997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6pPr>
      <a:lvl7pPr marL="7759196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7pPr>
      <a:lvl8pPr marL="9052395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8pPr>
      <a:lvl9pPr marL="10345595" algn="l" defTabSz="2586399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1.jpeg"/><Relationship Id="rId21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17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2.wdp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www.texturezine.com/wp-content/uploads/2014/05/green-polyg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5"/>
          <a:stretch/>
        </p:blipFill>
        <p:spPr bwMode="auto">
          <a:xfrm>
            <a:off x="0" y="-451"/>
            <a:ext cx="34781632" cy="256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60591" y="332960"/>
            <a:ext cx="20882096" cy="3525078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844" tIns="35922" rIns="71844" bIns="35922" rtlCol="0" anchor="ctr"/>
          <a:lstStyle/>
          <a:p>
            <a:pPr algn="ctr"/>
            <a:r>
              <a:rPr lang="en-US" sz="6300" dirty="0">
                <a:latin typeface="BankGothic Lt BT" panose="020B0607020203060204" pitchFamily="34" charset="0"/>
              </a:rPr>
              <a:t>ECE-480 : Senior Design</a:t>
            </a:r>
          </a:p>
          <a:p>
            <a:pPr algn="ctr"/>
            <a:r>
              <a:rPr lang="en-US" sz="9400" b="1" dirty="0">
                <a:latin typeface="BankGothic Lt BT" panose="020B0607020203060204" pitchFamily="34" charset="0"/>
              </a:rPr>
              <a:t>IV Assistant Robot</a:t>
            </a:r>
          </a:p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Bhim Khanal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Brandon Hart ● Lam Nguyen ● Vincent Zickefoose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90" y="304385"/>
            <a:ext cx="3790602" cy="3657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3" t="6104" r="22727" b="14546"/>
          <a:stretch/>
        </p:blipFill>
        <p:spPr>
          <a:xfrm>
            <a:off x="25561018" y="275810"/>
            <a:ext cx="3722914" cy="3657600"/>
          </a:xfrm>
          <a:prstGeom prst="ellipse">
            <a:avLst/>
          </a:prstGeom>
          <a:ln w="76200" cmpd="sng">
            <a:solidFill>
              <a:srgbClr val="005C2A"/>
            </a:solidFill>
          </a:ln>
        </p:spPr>
      </p:pic>
      <p:sp>
        <p:nvSpPr>
          <p:cNvPr id="13" name="Rectangle 12"/>
          <p:cNvSpPr/>
          <p:nvPr/>
        </p:nvSpPr>
        <p:spPr>
          <a:xfrm>
            <a:off x="484308" y="23825200"/>
            <a:ext cx="33787834" cy="1391478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844" tIns="35922" rIns="71844" bIns="35922" rtlCol="0" anchor="ctr"/>
          <a:lstStyle/>
          <a:p>
            <a:pPr algn="ctr"/>
            <a:r>
              <a:rPr lang="en-US" sz="4700" dirty="0"/>
              <a:t>Sponsor: MSU ECE Department    Facilitator: Ramakrishna Mukkamala</a:t>
            </a:r>
          </a:p>
        </p:txBody>
      </p:sp>
      <p:sp>
        <p:nvSpPr>
          <p:cNvPr id="5" name="Trapezoid 4"/>
          <p:cNvSpPr/>
          <p:nvPr/>
        </p:nvSpPr>
        <p:spPr>
          <a:xfrm rot="5400000">
            <a:off x="-5618764" y="7378388"/>
            <a:ext cx="19836823" cy="7630678"/>
          </a:xfrm>
          <a:prstGeom prst="trapezoid">
            <a:avLst>
              <a:gd name="adj" fmla="val 49744"/>
            </a:avLst>
          </a:prstGeom>
          <a:gradFill flip="none" rotWithShape="1">
            <a:gsLst>
              <a:gs pos="0">
                <a:srgbClr val="ABFFBB">
                  <a:shade val="30000"/>
                  <a:satMod val="115000"/>
                </a:srgbClr>
              </a:gs>
              <a:gs pos="50000">
                <a:srgbClr val="ABFFBB">
                  <a:shade val="67500"/>
                  <a:satMod val="115000"/>
                </a:srgbClr>
              </a:gs>
              <a:gs pos="100000">
                <a:srgbClr val="ABFFB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631053" y="5029200"/>
            <a:ext cx="17485093" cy="12329060"/>
          </a:xfrm>
          <a:prstGeom prst="rect">
            <a:avLst/>
          </a:prstGeom>
          <a:solidFill>
            <a:srgbClr val="ABFFB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rapezoid 28"/>
          <p:cNvSpPr/>
          <p:nvPr/>
        </p:nvSpPr>
        <p:spPr>
          <a:xfrm rot="16200000">
            <a:off x="20538390" y="7378390"/>
            <a:ext cx="19836823" cy="7630678"/>
          </a:xfrm>
          <a:prstGeom prst="trapezoid">
            <a:avLst>
              <a:gd name="adj" fmla="val 49744"/>
            </a:avLst>
          </a:prstGeom>
          <a:gradFill flip="none" rotWithShape="1">
            <a:gsLst>
              <a:gs pos="0">
                <a:srgbClr val="ABFFBB">
                  <a:shade val="30000"/>
                  <a:satMod val="115000"/>
                </a:srgbClr>
              </a:gs>
              <a:gs pos="50000">
                <a:srgbClr val="ABFFBB">
                  <a:shade val="67500"/>
                  <a:satMod val="115000"/>
                </a:srgbClr>
              </a:gs>
              <a:gs pos="100000">
                <a:srgbClr val="ABFFB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-812487" y="45262800"/>
            <a:ext cx="37949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30975300" y="23887794"/>
            <a:ext cx="3179894" cy="1323439"/>
            <a:chOff x="31089600" y="23859219"/>
            <a:chExt cx="3179894" cy="1323439"/>
          </a:xfrm>
        </p:grpSpPr>
        <p:sp>
          <p:nvSpPr>
            <p:cNvPr id="27" name="TextBox 26"/>
            <p:cNvSpPr txBox="1"/>
            <p:nvPr/>
          </p:nvSpPr>
          <p:spPr>
            <a:xfrm>
              <a:off x="31089600" y="23859219"/>
              <a:ext cx="181094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3A1A"/>
                  </a:solidFill>
                </a:rPr>
                <a:t>Not exciting  enough? </a:t>
              </a:r>
            </a:p>
            <a:p>
              <a:r>
                <a:rPr lang="en-US" sz="2000" b="1" dirty="0" smtClean="0">
                  <a:solidFill>
                    <a:srgbClr val="003A1A"/>
                  </a:solidFill>
                </a:rPr>
                <a:t>Scan to see </a:t>
              </a:r>
            </a:p>
            <a:p>
              <a:r>
                <a:rPr lang="en-US" sz="2000" b="1" dirty="0" smtClean="0">
                  <a:solidFill>
                    <a:srgbClr val="003A1A"/>
                  </a:solidFill>
                </a:rPr>
                <a:t>it in motion!</a:t>
              </a:r>
              <a:endParaRPr lang="en-US" sz="2000" b="1" dirty="0">
                <a:solidFill>
                  <a:srgbClr val="003A1A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4451" y="23898417"/>
              <a:ext cx="1245043" cy="1245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5" name="Picture 7" descr="http://designday.msu.edu/wp-content/themes/design-day-wp/images/design-day-logo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116125"/>
            <a:ext cx="529590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 descr="C:\Users\Brandon\Downloads\20160302_145054.jpe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37" b="100000" l="1103" r="960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4" r="9269"/>
          <a:stretch/>
        </p:blipFill>
        <p:spPr bwMode="auto">
          <a:xfrm>
            <a:off x="28813537" y="20082781"/>
            <a:ext cx="5782539" cy="37424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484309" y="4468924"/>
            <a:ext cx="763067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ankGothic Md BT" panose="020B0807020203060204" pitchFamily="34" charset="0"/>
              </a:rPr>
              <a:t> </a:t>
            </a:r>
            <a:r>
              <a:rPr lang="en-US" dirty="0" smtClean="0">
                <a:latin typeface="BankGothic Md BT" panose="020B0807020203060204" pitchFamily="34" charset="0"/>
              </a:rPr>
              <a:t> Background</a:t>
            </a:r>
            <a:endParaRPr lang="en-US" dirty="0">
              <a:latin typeface="BankGothic Md BT" panose="020B080702020306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641463" y="4468924"/>
            <a:ext cx="71913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BankGothic Md BT" panose="020B0807020203060204" pitchFamily="34" charset="0"/>
              </a:rPr>
              <a:t>Results</a:t>
            </a:r>
            <a:endParaRPr lang="en-US" dirty="0">
              <a:latin typeface="BankGothic Md BT" panose="020B080702020306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541046" y="5152670"/>
            <a:ext cx="763067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nkGothic Md BT" panose="020B0807020203060204" pitchFamily="34" charset="0"/>
              </a:rPr>
              <a:t>Design</a:t>
            </a:r>
            <a:endParaRPr lang="en-US" dirty="0">
              <a:latin typeface="BankGothic Md BT" panose="020B080702020306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14399" y="5437393"/>
            <a:ext cx="68580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An area of potential improvement in the day-to-day operations of hospitals is the method by which intravenous (IV) therapy is currently administered</a:t>
            </a:r>
            <a:r>
              <a:rPr lang="en-US" sz="3200" dirty="0" smtClean="0"/>
              <a:t>. The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9458325" y="6215585"/>
            <a:ext cx="68580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Using two ultra wideband modules mounted on the base (below) and one in a wristband (right), both distance and angle can be wirelessly calculated using a simplified version of trilateration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19516725" y="13235352"/>
            <a:ext cx="59014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The robot also has an obstacle avoidance system that protects it from colliding with walls and other large objects, as well as a capacitive touch-to-stop system that halts the robot if a person touches the pole</a:t>
            </a:r>
            <a:endParaRPr lang="en-US" sz="3200" dirty="0"/>
          </a:p>
        </p:txBody>
      </p:sp>
      <p:pic>
        <p:nvPicPr>
          <p:cNvPr id="3074" name="Picture 2" descr="http://ecx.images-amazon.com/images/I/715NQ5zzK1L._SL1500_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7867" l="34267" r="74867">
                        <a14:foregroundMark x1="50067" y1="15667" x2="50067" y2="15667"/>
                        <a14:foregroundMark x1="50667" y1="34667" x2="50667" y2="34667"/>
                        <a14:foregroundMark x1="50267" y1="34467" x2="50267" y2="34467"/>
                        <a14:foregroundMark x1="49867" y1="34267" x2="49867" y2="34267"/>
                        <a14:foregroundMark x1="49867" y1="33867" x2="49867" y2="33867"/>
                        <a14:foregroundMark x1="50667" y1="33867" x2="50667" y2="33867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486" y="7582850"/>
            <a:ext cx="9562050" cy="95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944878" y="7401561"/>
            <a:ext cx="5090161" cy="1388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typical </a:t>
            </a:r>
            <a:r>
              <a:rPr lang="en-US" sz="3200" dirty="0"/>
              <a:t>IV </a:t>
            </a:r>
            <a:r>
              <a:rPr lang="en-US" sz="3200" dirty="0" smtClean="0"/>
              <a:t>pole(right) is unstable </a:t>
            </a:r>
            <a:r>
              <a:rPr lang="en-US" sz="3200" dirty="0"/>
              <a:t>and difficult to move, especially for weakened, disabled, or </a:t>
            </a:r>
            <a:r>
              <a:rPr lang="en-US" sz="3200" dirty="0" smtClean="0"/>
              <a:t>otherwise incapacitated </a:t>
            </a:r>
            <a:r>
              <a:rPr lang="en-US" sz="3200" dirty="0"/>
              <a:t>patients.  This causes </a:t>
            </a:r>
            <a:r>
              <a:rPr lang="en-US" sz="3200" dirty="0" smtClean="0"/>
              <a:t>a potentially hazardous situation </a:t>
            </a:r>
            <a:r>
              <a:rPr lang="en-US" sz="3200" dirty="0"/>
              <a:t>where patients must either struggle to </a:t>
            </a:r>
            <a:r>
              <a:rPr lang="en-US" sz="3200" dirty="0" smtClean="0"/>
              <a:t>move the pole, </a:t>
            </a:r>
            <a:r>
              <a:rPr lang="en-US" sz="3200" dirty="0"/>
              <a:t>potentially </a:t>
            </a:r>
            <a:r>
              <a:rPr lang="en-US" sz="3200" dirty="0" smtClean="0"/>
              <a:t>tripping </a:t>
            </a:r>
            <a:r>
              <a:rPr lang="en-US" sz="3200" dirty="0"/>
              <a:t>and falling, or must move with the help of a healthcare </a:t>
            </a:r>
            <a:r>
              <a:rPr lang="en-US" sz="3200" dirty="0" smtClean="0"/>
              <a:t>professional, </a:t>
            </a:r>
            <a:r>
              <a:rPr lang="en-US" sz="3200" dirty="0"/>
              <a:t>which is inhibitive to both the patient's independence as well as the health care personnel's time and </a:t>
            </a:r>
            <a:r>
              <a:rPr lang="en-US" sz="3200" dirty="0" smtClean="0"/>
              <a:t>efforts</a:t>
            </a:r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Our aim was to replace </a:t>
            </a:r>
          </a:p>
          <a:p>
            <a:r>
              <a:rPr lang="en-US" sz="3200" dirty="0" smtClean="0"/>
              <a:t>this traditional IV pole with an autonomous robot </a:t>
            </a:r>
            <a:r>
              <a:rPr lang="en-US" sz="3200" dirty="0"/>
              <a:t>capable of following the </a:t>
            </a:r>
            <a:r>
              <a:rPr lang="en-US" sz="3200" dirty="0" smtClean="0"/>
              <a:t>patient giving </a:t>
            </a:r>
            <a:r>
              <a:rPr lang="en-US" sz="3200" dirty="0"/>
              <a:t>them </a:t>
            </a:r>
            <a:endParaRPr lang="en-US" sz="3200" dirty="0" smtClean="0"/>
          </a:p>
          <a:p>
            <a:r>
              <a:rPr lang="en-US" sz="3200" dirty="0" smtClean="0"/>
              <a:t>freedom </a:t>
            </a:r>
            <a:r>
              <a:rPr lang="en-US" sz="3200" dirty="0"/>
              <a:t>of </a:t>
            </a:r>
            <a:endParaRPr lang="en-US" sz="3200" dirty="0" smtClean="0"/>
          </a:p>
          <a:p>
            <a:r>
              <a:rPr lang="en-US" sz="3200" dirty="0" smtClean="0"/>
              <a:t>mobility </a:t>
            </a:r>
            <a:r>
              <a:rPr lang="en-US" sz="3200" dirty="0"/>
              <a:t>and </a:t>
            </a:r>
            <a:endParaRPr lang="en-US" sz="3200" dirty="0" smtClean="0"/>
          </a:p>
          <a:p>
            <a:r>
              <a:rPr lang="en-US" sz="3200" dirty="0" smtClean="0"/>
              <a:t>privacy</a:t>
            </a:r>
            <a:endParaRPr lang="en-US" sz="3200" dirty="0"/>
          </a:p>
          <a:p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6516"/>
              </p:ext>
            </p:extLst>
          </p:nvPr>
        </p:nvGraphicFramePr>
        <p:xfrm>
          <a:off x="29418806" y="11461391"/>
          <a:ext cx="4572000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47530"/>
                <a:gridCol w="1124470"/>
              </a:tblGrid>
              <a:tr h="5480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ysClr val="windowText" lastClr="000000"/>
                          </a:solidFill>
                          <a:latin typeface="BankGothic Md BT" panose="020B0807020203060204" pitchFamily="34" charset="0"/>
                        </a:rPr>
                        <a:t>Final</a:t>
                      </a:r>
                      <a:r>
                        <a:rPr lang="en-US" sz="3600" baseline="0" dirty="0" smtClean="0">
                          <a:solidFill>
                            <a:schemeClr val="tx1"/>
                          </a:solidFill>
                          <a:latin typeface="BankGothic Md BT" panose="020B0807020203060204" pitchFamily="34" charset="0"/>
                        </a:rPr>
                        <a:t> Cost</a:t>
                      </a:r>
                      <a:endParaRPr lang="en-US" sz="3600" dirty="0">
                        <a:solidFill>
                          <a:schemeClr val="tx1"/>
                        </a:solidFill>
                        <a:latin typeface="BankGothic Md BT" panose="020B080702020306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FF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Hercules</a:t>
                      </a:r>
                      <a:r>
                        <a:rPr lang="en-US" sz="1800" baseline="0" dirty="0" smtClean="0"/>
                        <a:t> Skeleton Bot Kit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159.99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Tracking</a:t>
                      </a:r>
                      <a:r>
                        <a:rPr lang="en-US" sz="1800" baseline="0" dirty="0" smtClean="0"/>
                        <a:t> Modules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75.75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Controllers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79.95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5000 </a:t>
                      </a:r>
                      <a:r>
                        <a:rPr lang="en-US" sz="1800" dirty="0" err="1" smtClean="0"/>
                        <a:t>mAh</a:t>
                      </a:r>
                      <a:r>
                        <a:rPr lang="en-US" sz="1800" dirty="0" smtClean="0"/>
                        <a:t> Battery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32.99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IV Pole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24.73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3D Printed Parts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26.00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Misc.</a:t>
                      </a:r>
                      <a:r>
                        <a:rPr lang="en-US" sz="1800" baseline="0" dirty="0" smtClean="0"/>
                        <a:t> Connectors and Adapters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32.45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316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Misc. Hardware and Parts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75.68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925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$507.54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7027800" y="5637418"/>
            <a:ext cx="68580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The robot successfully follows the patient with an accuracy within 10cm, executes maneuvers like turning around corners, zero-radius turns, backing up,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601200" y="9996586"/>
            <a:ext cx="7943850" cy="6357433"/>
            <a:chOff x="9601200" y="9996586"/>
            <a:chExt cx="7943850" cy="6357433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1200" y="9996586"/>
              <a:ext cx="7943850" cy="5610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9914372" y="15646133"/>
              <a:ext cx="76306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latin typeface="BankGothic Md BT" panose="020B0807020203060204" pitchFamily="34" charset="0"/>
                </a:rPr>
                <a:t>Robotic Base</a:t>
              </a:r>
              <a:endParaRPr lang="en-US" sz="4000" dirty="0">
                <a:latin typeface="BankGothic Md BT" panose="020B080702020306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7816040" y="6383169"/>
            <a:ext cx="7630678" cy="6077291"/>
            <a:chOff x="17816040" y="6383169"/>
            <a:chExt cx="7630678" cy="607729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017" y="6383169"/>
              <a:ext cx="5901418" cy="4810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17816040" y="11137021"/>
              <a:ext cx="763067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latin typeface="BankGothic Md BT" panose="020B0807020203060204" pitchFamily="34" charset="0"/>
                </a:rPr>
                <a:t>Tracking</a:t>
              </a:r>
            </a:p>
            <a:p>
              <a:pPr algn="ctr"/>
              <a:r>
                <a:rPr lang="en-US" sz="4000" dirty="0" smtClean="0">
                  <a:latin typeface="BankGothic Md BT" panose="020B0807020203060204" pitchFamily="34" charset="0"/>
                </a:rPr>
                <a:t>Wristband</a:t>
              </a:r>
              <a:endParaRPr lang="en-US" sz="4000" dirty="0">
                <a:latin typeface="BankGothic Md BT" panose="020B080702020306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9718000" y="7601586"/>
            <a:ext cx="411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and going through </a:t>
            </a:r>
            <a:r>
              <a:rPr lang="en-US" sz="3200" dirty="0" smtClean="0"/>
              <a:t>doorways</a:t>
            </a:r>
            <a:r>
              <a:rPr lang="en-US" sz="3200" dirty="0"/>
              <a:t>. The battery life is around one to two hours, and it can carry the pole and an IV bag while following the </a:t>
            </a:r>
            <a:r>
              <a:rPr lang="en-US" sz="3200" dirty="0" smtClean="0"/>
              <a:t>patient</a:t>
            </a:r>
            <a:endParaRPr lang="en-US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98" b="99184" l="1393" r="99582">
                        <a14:foregroundMark x1="50079" y1="73809" x2="50079" y2="73809"/>
                        <a14:foregroundMark x1="47248" y1="35972" x2="47248" y2="35972"/>
                        <a14:foregroundMark x1="47956" y1="37353" x2="47956" y2="37353"/>
                        <a14:foregroundMark x1="45597" y1="36939" x2="45597" y2="36939"/>
                        <a14:foregroundMark x1="45597" y1="37906" x2="45597" y2="37906"/>
                        <a14:foregroundMark x1="44890" y1="35903" x2="44890" y2="35903"/>
                        <a14:foregroundMark x1="44654" y1="36594" x2="44654" y2="36594"/>
                        <a14:foregroundMark x1="43947" y1="2900" x2="43947" y2="2900"/>
                        <a14:foregroundMark x1="16352" y1="4833" x2="16352" y2="4833"/>
                        <a14:foregroundMark x1="40881" y1="95696" x2="40881" y2="95696"/>
                        <a14:foregroundMark x1="89230" y1="89827" x2="89230" y2="89827"/>
                        <a14:foregroundMark x1="92767" y1="85270" x2="92767" y2="85270"/>
                        <a14:foregroundMark x1="89230" y1="91899" x2="89230" y2="91899"/>
                        <a14:foregroundMark x1="93947" y1="89206" x2="93947" y2="89206"/>
                        <a14:foregroundMark x1="41116" y1="96663" x2="41116" y2="96663"/>
                        <a14:foregroundMark x1="31682" y1="95972" x2="31682" y2="95972"/>
                        <a14:foregroundMark x1="16116" y1="94108" x2="16116" y2="94108"/>
                        <a14:foregroundMark x1="12814" y1="93211" x2="12814" y2="93211"/>
                        <a14:foregroundMark x1="10692" y1="92727" x2="10692" y2="92727"/>
                        <a14:foregroundMark x1="18947" y1="95144" x2="18947" y2="95144"/>
                        <a14:foregroundMark x1="65802" y1="4787" x2="65802" y2="4787"/>
                        <a14:foregroundMark x1="44150" y1="37617" x2="44150" y2="37617"/>
                        <a14:backgroundMark x1="73192" y1="97146" x2="73192" y2="97146"/>
                        <a14:backgroundMark x1="68711" y1="4833" x2="68711" y2="4833"/>
                        <a14:backgroundMark x1="97956" y1="91208" x2="97956" y2="91208"/>
                        <a14:backgroundMark x1="97720" y1="88930" x2="97720" y2="88930"/>
                        <a14:backgroundMark x1="9053" y1="81355" x2="9053" y2="81355"/>
                        <a14:backgroundMark x1="58635" y1="98450" x2="58635" y2="98450"/>
                        <a14:backgroundMark x1="44986" y1="98613" x2="44986" y2="98613"/>
                        <a14:backgroundMark x1="35097" y1="97756" x2="35097" y2="977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26836707" y="7615149"/>
            <a:ext cx="2982237" cy="1018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8635678" y="17894445"/>
            <a:ext cx="17485093" cy="4965555"/>
          </a:xfrm>
          <a:prstGeom prst="rect">
            <a:avLst/>
          </a:prstGeom>
          <a:gradFill flip="none" rotWithShape="1">
            <a:gsLst>
              <a:gs pos="0">
                <a:srgbClr val="ABFFBB">
                  <a:shade val="30000"/>
                  <a:satMod val="115000"/>
                </a:srgbClr>
              </a:gs>
              <a:gs pos="50000">
                <a:srgbClr val="ABFFBB">
                  <a:shade val="67500"/>
                  <a:satMod val="115000"/>
                </a:srgbClr>
              </a:gs>
              <a:gs pos="100000">
                <a:srgbClr val="ABFFBB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4795725" y="18380219"/>
            <a:ext cx="685800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/>
              <a:t>At any given </a:t>
            </a:r>
            <a:r>
              <a:rPr lang="en-US" sz="3200" dirty="0" smtClean="0"/>
              <a:t>point </a:t>
            </a:r>
            <a:r>
              <a:rPr lang="en-US" sz="3200" dirty="0"/>
              <a:t>in space, there are always two points created from intersecting circular regions of the two anchors. These two points are vertically symmetrical around the y-axis therefore points occupy on the left side of the origin and was eliminated through logic in the </a:t>
            </a:r>
            <a:r>
              <a:rPr lang="en-US" sz="3200" dirty="0" smtClean="0"/>
              <a:t>controller</a:t>
            </a:r>
            <a:endParaRPr lang="en-US" sz="32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6149" y="18065270"/>
            <a:ext cx="3101929" cy="46239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0123324" y="15606614"/>
            <a:ext cx="4148817" cy="3849169"/>
            <a:chOff x="30123324" y="15606614"/>
            <a:chExt cx="4148817" cy="3849169"/>
          </a:xfrm>
        </p:grpSpPr>
        <p:pic>
          <p:nvPicPr>
            <p:cNvPr id="1034" name="Picture 10" descr="http://www.rfidjournal.com/lib/x/a/assets/2014/07/DecaWave-image-1-web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786" b="100000" l="5800" r="9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75300" y="15606614"/>
              <a:ext cx="2595602" cy="2907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30123324" y="18378565"/>
              <a:ext cx="414881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BankGothic Lt BT" panose="020B060702020306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Ultra Wideband</a:t>
              </a:r>
              <a:br>
                <a:rPr lang="en-US" sz="3200" dirty="0" smtClean="0">
                  <a:latin typeface="BankGothic Lt BT" panose="020B060702020306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</a:br>
              <a:r>
                <a:rPr lang="en-US" sz="3200" dirty="0" smtClean="0">
                  <a:latin typeface="BankGothic Lt BT" panose="020B060702020306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Module</a:t>
              </a:r>
              <a:endParaRPr lang="en-US" sz="3200" dirty="0">
                <a:latin typeface="BankGothic Lt BT" panose="020B060702020306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18574234"/>
            <a:ext cx="5029200" cy="3643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52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310</Words>
  <Application>Microsoft Office PowerPoint</Application>
  <PresentationFormat>Custom</PresentationFormat>
  <Paragraphs>48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Bhim Khanal</dc:creator>
  <cp:lastModifiedBy>Brandon</cp:lastModifiedBy>
  <cp:revision>49</cp:revision>
  <dcterms:created xsi:type="dcterms:W3CDTF">2016-04-26T00:42:56Z</dcterms:created>
  <dcterms:modified xsi:type="dcterms:W3CDTF">2016-04-28T17:22:27Z</dcterms:modified>
</cp:coreProperties>
</file>