
<file path=[Content_Types].xml><?xml version="1.0" encoding="utf-8"?>
<Types xmlns="http://schemas.openxmlformats.org/package/2006/content-types">
  <Default ContentType="image/jpeg" Extension="jpg"/>
  <Default ContentType="application/vnd.openxmlformats-package.relationships+xml" Extension="rels"/>
  <Default ContentType="image/png" Extension="png"/>
  <Default ContentType="application/xml" Extension="xml"/>
  <Default ContentType="image/gif" Extension="gif"/>
  <Override ContentType="application/vnd.openxmlformats-officedocument.presentationml.slideLayout+xml" PartName="/ppt/slideLayouts/slideLayout1.xml"/>
  <Override ContentType="application/vnd.openxmlformats-officedocument.presentationml.slideLayout+xml" PartName="/ppt/slideLayouts/slideLayout3.xml"/>
  <Override ContentType="application/vnd.openxmlformats-officedocument.presentationml.slideLayout+xml" PartName="/ppt/slideLayouts/slideLayout6.xml"/>
  <Override ContentType="application/vnd.openxmlformats-officedocument.presentationml.slideLayout+xml" PartName="/ppt/slideLayouts/slideLayout2.xml"/>
  <Override ContentType="application/vnd.openxmlformats-officedocument.presentationml.slideLayout+xml" PartName="/ppt/slideLayouts/slideLayout5.xml"/>
  <Override ContentType="application/vnd.openxmlformats-officedocument.presentationml.slideLayout+xml" PartName="/ppt/slideLayouts/slideLayout4.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20.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25.xml"/>
  <Override ContentType="application/vnd.openxmlformats-officedocument.presentationml.notesSlide+xml" PartName="/ppt/notesSlides/notesSlide14.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22.xml"/>
  <Override ContentType="application/vnd.openxmlformats-officedocument.presentationml.notesSlide+xml" PartName="/ppt/notesSlides/notesSlide13.xml"/>
  <Override ContentType="application/vnd.openxmlformats-officedocument.presentationml.notesSlide+xml" PartName="/ppt/notesSlides/notesSlide27.xml"/>
  <Override ContentType="application/vnd.openxmlformats-officedocument.presentationml.notesSlide+xml" PartName="/ppt/notesSlides/notesSlide16.xml"/>
  <Override ContentType="application/vnd.openxmlformats-officedocument.presentationml.notesSlide+xml" PartName="/ppt/notesSlides/notesSlide12.xml"/>
  <Override ContentType="application/vnd.openxmlformats-officedocument.presentationml.notesSlide+xml" PartName="/ppt/notesSlides/notesSlide3.xml"/>
  <Override ContentType="application/vnd.openxmlformats-officedocument.presentationml.notesSlide+xml" PartName="/ppt/notesSlides/notesSlide1.xml"/>
  <Override ContentType="application/vnd.openxmlformats-officedocument.presentationml.notesSlide+xml" PartName="/ppt/notesSlides/notesSlide15.xml"/>
  <Override ContentType="application/vnd.openxmlformats-officedocument.presentationml.notesSlide+xml" PartName="/ppt/notesSlides/notesSlide6.xml"/>
  <Override ContentType="application/vnd.openxmlformats-officedocument.presentationml.notesSlide+xml" PartName="/ppt/notesSlides/notesSlide28.xml"/>
  <Override ContentType="application/vnd.openxmlformats-officedocument.presentationml.notesSlide+xml" PartName="/ppt/notesSlides/notesSlide26.xml"/>
  <Override ContentType="application/vnd.openxmlformats-officedocument.presentationml.notesSlide+xml" PartName="/ppt/notesSlides/notesSlide8.xml"/>
  <Override ContentType="application/vnd.openxmlformats-officedocument.presentationml.notesSlide+xml" PartName="/ppt/notesSlides/notesSlide11.xml"/>
  <Override ContentType="application/vnd.openxmlformats-officedocument.presentationml.notesSlide+xml" PartName="/ppt/notesSlides/notesSlide23.xml"/>
  <Override ContentType="application/vnd.openxmlformats-officedocument.presentationml.notesSlide+xml" PartName="/ppt/notesSlides/notesSlide19.xml"/>
  <Override ContentType="application/vnd.openxmlformats-officedocument.presentationml.notesSlide+xml" PartName="/ppt/notesSlides/notesSlide21.xml"/>
  <Override ContentType="application/vnd.openxmlformats-officedocument.presentationml.notesSlide+xml" PartName="/ppt/notesSlides/notesSlide1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3.xml"/>
  <Override ContentType="application/vnd.openxmlformats-officedocument.theme+xml" PartName="/ppt/theme/theme2.xml"/>
  <Override ContentType="application/vnd.openxmlformats-officedocument.theme+xml" PartName="/ppt/theme/theme1.xml"/>
  <Override ContentType="application/vnd.openxmlformats-officedocument.presentationml.slideMaster+xml" PartName="/ppt/slideMasters/slideMaster1.xml"/>
  <Override ContentType="application/vnd.openxmlformats-officedocument.presentationml.slide+xml" PartName="/ppt/slides/slide16.xml"/>
  <Override ContentType="application/vnd.openxmlformats-officedocument.presentationml.slide+xml" PartName="/ppt/slides/slide21.xml"/>
  <Override ContentType="application/vnd.openxmlformats-officedocument.presentationml.slide+xml" PartName="/ppt/slides/slide2.xml"/>
  <Override ContentType="application/vnd.openxmlformats-officedocument.presentationml.slide+xml" PartName="/ppt/slides/slide26.xml"/>
  <Override ContentType="application/vnd.openxmlformats-officedocument.presentationml.slide+xml" PartName="/ppt/slides/slide25.xml"/>
  <Override ContentType="application/vnd.openxmlformats-officedocument.presentationml.slide+xml" PartName="/ppt/slides/slide6.xml"/>
  <Override ContentType="application/vnd.openxmlformats-officedocument.presentationml.slide+xml" PartName="/ppt/slides/slide3.xml"/>
  <Override ContentType="application/vnd.openxmlformats-officedocument.presentationml.slide+xml" PartName="/ppt/slides/slide17.xml"/>
  <Override ContentType="application/vnd.openxmlformats-officedocument.presentationml.slide+xml" PartName="/ppt/slides/slide24.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0.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9.xml"/>
  <Override ContentType="application/vnd.openxmlformats-officedocument.presentationml.slide+xml" PartName="/ppt/slides/slide18.xml"/>
  <Override ContentType="application/vnd.openxmlformats-officedocument.presentationml.slide+xml" PartName="/ppt/slides/slide15.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27.xml"/>
  <Override ContentType="application/vnd.openxmlformats-officedocument.presentationml.slide+xml" PartName="/ppt/slides/slide19.xml"/>
  <Override ContentType="application/vnd.openxmlformats-officedocument.presentationml.slide+xml" PartName="/ppt/slides/slide28.xml"/>
  <Override ContentType="application/vnd.openxmlformats-officedocument.presentationml.slide+xml" PartName="/ppt/slides/slide4.xml"/>
  <Override ContentType="application/vnd.openxmlformats-officedocument.presentationml.slide+xml" PartName="/ppt/slides/slide14.xml"/>
  <Override ContentType="application/vnd.openxmlformats-officedocument.presentationml.slide+xml" PartName="/ppt/slides/slide5.xml"/>
  <Override ContentType="application/vnd.openxmlformats-officedocument.presentationml.slide+xml" PartName="/ppt/slides/slide22.xml"/>
  <Override ContentType="application/vnd.openxmlformats-officedocument.presentationml.tableStyles+xml" PartName="/ppt/tableStyl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strictFirstAndLastChars="0" saveSubsetFonts="1">
  <p:sldMasterIdLst>
    <p:sldMasterId id="214748365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5143500" cx="9144000"/>
  <p:notesSz cx="6858000" cy="9144000"/>
  <p:defaultTextStyle>
    <a:defPPr marR="0" rtl="0" algn="l">
      <a:lnSpc>
        <a:spcPct val="100000"/>
      </a:lnSpc>
      <a:spcBef>
        <a:spcPts val="0"/>
      </a:spcBef>
      <a:spcAft>
        <a:spcPts val="0"/>
      </a:spcAft>
    </a:defPPr>
    <a:lvl1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1pPr>
    <a:lvl2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2pPr>
    <a:lvl3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3pPr>
    <a:lvl4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4pPr>
    <a:lvl5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5pPr>
    <a:lvl6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6pPr>
    <a:lvl7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7pPr>
    <a:lvl8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8pPr>
    <a:lvl9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6BDFEC9B-0688-4FE9-B5C5-B2F469B6F8F4}">
  <a:tblStyle styleId="{6BDFEC9B-0688-4FE9-B5C5-B2F469B6F8F4}" styleName="Table_0">
    <a:wholeTbl>
      <a:tcStyle>
        <a:tcBdr>
          <a:left>
            <a:ln cap="flat" w="9525">
              <a:solidFill>
                <a:srgbClr val="000000"/>
              </a:solidFill>
              <a:prstDash val="solid"/>
              <a:round/>
              <a:headEnd len="med" w="med" type="none"/>
              <a:tailEnd len="med" w="med" type="none"/>
            </a:ln>
          </a:left>
          <a:right>
            <a:ln cap="flat" w="9525">
              <a:solidFill>
                <a:srgbClr val="000000"/>
              </a:solidFill>
              <a:prstDash val="solid"/>
              <a:round/>
              <a:headEnd len="med" w="med" type="none"/>
              <a:tailEnd len="med" w="med" type="none"/>
            </a:ln>
          </a:right>
          <a:top>
            <a:ln cap="flat" w="9525">
              <a:solidFill>
                <a:srgbClr val="000000"/>
              </a:solidFill>
              <a:prstDash val="solid"/>
              <a:round/>
              <a:headEnd len="med" w="med" type="none"/>
              <a:tailEnd len="med" w="med" type="none"/>
            </a:ln>
          </a:top>
          <a:bottom>
            <a:ln cap="flat" w="9525">
              <a:solidFill>
                <a:srgbClr val="000000"/>
              </a:solidFill>
              <a:prstDash val="solid"/>
              <a:round/>
              <a:headEnd len="med" w="med" type="none"/>
              <a:tailEnd len="med" w="med" type="none"/>
            </a:ln>
          </a:bottom>
          <a:insideH>
            <a:ln cap="flat" w="9525">
              <a:solidFill>
                <a:srgbClr val="000000"/>
              </a:solidFill>
              <a:prstDash val="solid"/>
              <a:round/>
              <a:headEnd len="med" w="med" type="none"/>
              <a:tailEnd len="med" w="med" type="none"/>
            </a:ln>
          </a:insideH>
          <a:insideV>
            <a:ln cap="flat" w="9525">
              <a:solidFill>
                <a:srgbClr val="000000"/>
              </a:solidFill>
              <a:prstDash val="solid"/>
              <a:round/>
              <a:headEnd len="med" w="med" type="none"/>
              <a:tailEnd len="med" w="med" type="none"/>
            </a:ln>
          </a:insideV>
        </a:tcBdr>
      </a:tcStyle>
    </a:wholeTbl>
  </a:tblStyle>
</a:tblStyleLst>
</file>

<file path=ppt/_rels/presentation.xml.rels><?xml version="1.0" encoding="UTF-8" standalone="yes"?><Relationships xmlns="http://schemas.openxmlformats.org/package/2006/relationships"><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30" Type="http://schemas.openxmlformats.org/officeDocument/2006/relationships/slide" Target="slides/slide25.xml"/><Relationship Id="rId12" Type="http://schemas.openxmlformats.org/officeDocument/2006/relationships/slide" Target="slides/slide7.xml"/><Relationship Id="rId31" Type="http://schemas.openxmlformats.org/officeDocument/2006/relationships/slide" Target="slides/slide26.xml"/><Relationship Id="rId13" Type="http://schemas.openxmlformats.org/officeDocument/2006/relationships/slide" Target="slides/slide8.xml"/><Relationship Id="rId10" Type="http://schemas.openxmlformats.org/officeDocument/2006/relationships/slide" Target="slides/slide5.xml"/><Relationship Id="rId11" Type="http://schemas.openxmlformats.org/officeDocument/2006/relationships/slide" Target="slides/slide6.xml"/><Relationship Id="rId32" Type="http://schemas.openxmlformats.org/officeDocument/2006/relationships/slide" Target="slides/slide27.xml"/><Relationship Id="rId33" Type="http://schemas.openxmlformats.org/officeDocument/2006/relationships/slide" Target="slides/slide28.xml"/><Relationship Id="rId29" Type="http://schemas.openxmlformats.org/officeDocument/2006/relationships/slide" Target="slides/slide2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 Type="http://schemas.openxmlformats.org/officeDocument/2006/relationships/presProps" Target="presProps.xml"/><Relationship Id="rId21" Type="http://schemas.openxmlformats.org/officeDocument/2006/relationships/slide" Target="slides/slide16.xml"/><Relationship Id="rId1" Type="http://schemas.openxmlformats.org/officeDocument/2006/relationships/theme" Target="theme/theme3.xml"/><Relationship Id="rId22" Type="http://schemas.openxmlformats.org/officeDocument/2006/relationships/slide" Target="slides/slide17.xml"/><Relationship Id="rId4" Type="http://schemas.openxmlformats.org/officeDocument/2006/relationships/slideMaster" Target="slideMasters/slideMaster1.xml"/><Relationship Id="rId23" Type="http://schemas.openxmlformats.org/officeDocument/2006/relationships/slide" Target="slides/slide18.xml"/><Relationship Id="rId3" Type="http://schemas.openxmlformats.org/officeDocument/2006/relationships/tableStyles" Target="tableStyles.xml"/><Relationship Id="rId24" Type="http://schemas.openxmlformats.org/officeDocument/2006/relationships/slide" Target="slides/slide19.xml"/><Relationship Id="rId20" Type="http://schemas.openxmlformats.org/officeDocument/2006/relationships/slide" Target="slides/slide15.xml"/><Relationship Id="rId9" Type="http://schemas.openxmlformats.org/officeDocument/2006/relationships/slide" Target="slides/slide4.xml"/><Relationship Id="rId6" Type="http://schemas.openxmlformats.org/officeDocument/2006/relationships/slide" Target="slides/slide1.xml"/><Relationship Id="rId5" Type="http://schemas.openxmlformats.org/officeDocument/2006/relationships/notesMaster" Target="notesMasters/notesMaster1.xml"/><Relationship Id="rId8" Type="http://schemas.openxmlformats.org/officeDocument/2006/relationships/slide" Target="slides/slide3.xml"/><Relationship Id="rId7"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 name="Shape 1"/>
        <p:cNvGrpSpPr/>
        <p:nvPr/>
      </p:nvGrpSpPr>
      <p:grpSpPr>
        <a:xfrm>
          <a:off x="0" y="0"/>
          <a:ext cx="0" cy="0"/>
          <a:chOff x="0" y="0"/>
          <a:chExt cx="0" cy="0"/>
        </a:xfrm>
      </p:grpSpPr>
      <p:sp>
        <p:nvSpPr>
          <p:cNvPr id="2" name="Shape 2"/>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3" name="Shape 3"/>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hyperlink" Target="http://www.johnloomis.org/ece445/topics/egginc/pt_app.html" TargetMode="External"/><Relationship Id="rId1" Type="http://schemas.openxmlformats.org/officeDocument/2006/relationships/notesMaster" Target="../notesMasters/notesMaster1.xml"/><Relationship Id="rId4" Type="http://schemas.openxmlformats.org/officeDocument/2006/relationships/hyperlink" Target="http://en.wikipedia.org/wiki/Photodiode" TargetMode="External"/><Relationship Id="rId3" Type="http://schemas.openxmlformats.org/officeDocument/2006/relationships/hyperlink" Target="http://www.radio-electronics.com/info/data/semicond/phototransistor/photo_transistor.php"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7" name="Shape 37"/>
        <p:cNvGrpSpPr/>
        <p:nvPr/>
      </p:nvGrpSpPr>
      <p:grpSpPr>
        <a:xfrm>
          <a:off x="0" y="0"/>
          <a:ext cx="0" cy="0"/>
          <a:chOff x="0" y="0"/>
          <a:chExt cx="0" cy="0"/>
        </a:xfrm>
      </p:grpSpPr>
      <p:sp>
        <p:nvSpPr>
          <p:cNvPr id="38" name="Shape 38"/>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39" name="Shape 39"/>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3" name="Shape 43"/>
        <p:cNvGrpSpPr/>
        <p:nvPr/>
      </p:nvGrpSpPr>
      <p:grpSpPr>
        <a:xfrm>
          <a:off x="0" y="0"/>
          <a:ext cx="0" cy="0"/>
          <a:chOff x="0" y="0"/>
          <a:chExt cx="0" cy="0"/>
        </a:xfrm>
      </p:grpSpPr>
      <p:sp>
        <p:nvSpPr>
          <p:cNvPr id="44" name="Shape 44"/>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45" name="Shape 45"/>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3" name="Shape 53"/>
        <p:cNvGrpSpPr/>
        <p:nvPr/>
      </p:nvGrpSpPr>
      <p:grpSpPr>
        <a:xfrm>
          <a:off x="0" y="0"/>
          <a:ext cx="0" cy="0"/>
          <a:chOff x="0" y="0"/>
          <a:chExt cx="0" cy="0"/>
        </a:xfrm>
      </p:grpSpPr>
      <p:sp>
        <p:nvSpPr>
          <p:cNvPr id="54" name="Shape 54"/>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55" name="Shape 55"/>
          <p:cNvSpPr txBox="1"/>
          <p:nvPr>
            <p:ph idx="1" type="body"/>
          </p:nvPr>
        </p:nvSpPr>
        <p:spPr>
          <a:xfrm>
            <a:off x="685800" y="4343400"/>
            <a:ext cx="5486399" cy="4114800"/>
          </a:xfrm>
          <a:prstGeom prst="rect">
            <a:avLst/>
          </a:prstGeom>
        </p:spPr>
        <p:txBody>
          <a:bodyPr anchorCtr="0" anchor="t" bIns="91425" lIns="91425" rIns="91425" tIns="91425">
            <a:noAutofit/>
          </a:bodyPr>
          <a:lstStyle/>
          <a:p>
            <a:pPr indent="-279400" lvl="0" marL="457200" rtl="0">
              <a:lnSpc>
                <a:spcPct val="150000"/>
              </a:lnSpc>
              <a:spcBef>
                <a:spcPts val="0"/>
              </a:spcBef>
              <a:buClr>
                <a:schemeClr val="dk1"/>
              </a:buClr>
              <a:buSzPct val="100000"/>
              <a:buFont typeface="Arial"/>
              <a:buChar char="●"/>
            </a:pPr>
            <a:r>
              <a:rPr lang="en" sz="800">
                <a:solidFill>
                  <a:schemeClr val="dk1"/>
                </a:solidFill>
              </a:rPr>
              <a:t>two-lead semiconductor light source.</a:t>
            </a:r>
          </a:p>
          <a:p>
            <a:pPr indent="-279400" lvl="0" marL="457200" rtl="0">
              <a:lnSpc>
                <a:spcPct val="150000"/>
              </a:lnSpc>
              <a:spcBef>
                <a:spcPts val="0"/>
              </a:spcBef>
              <a:buClr>
                <a:schemeClr val="dk1"/>
              </a:buClr>
              <a:buSzPct val="100000"/>
              <a:buFont typeface="Arial"/>
              <a:buChar char="●"/>
            </a:pPr>
            <a:r>
              <a:rPr lang="en" sz="800">
                <a:solidFill>
                  <a:schemeClr val="dk1"/>
                </a:solidFill>
              </a:rPr>
              <a:t>One type of pn-junction diode.</a:t>
            </a:r>
          </a:p>
          <a:p>
            <a:pPr indent="-279400" lvl="0" marL="457200" rtl="0">
              <a:lnSpc>
                <a:spcPct val="150000"/>
              </a:lnSpc>
              <a:spcBef>
                <a:spcPts val="0"/>
              </a:spcBef>
              <a:buClr>
                <a:schemeClr val="dk1"/>
              </a:buClr>
              <a:buSzPct val="100000"/>
              <a:buFont typeface="Arial"/>
              <a:buChar char="●"/>
            </a:pPr>
            <a:r>
              <a:rPr lang="en" sz="800">
                <a:solidFill>
                  <a:schemeClr val="dk1"/>
                </a:solidFill>
              </a:rPr>
              <a:t>The color of light is determined by the material that is used to make the semiconductor and the current runs through it.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0" name="Shape 60"/>
        <p:cNvGrpSpPr/>
        <p:nvPr/>
      </p:nvGrpSpPr>
      <p:grpSpPr>
        <a:xfrm>
          <a:off x="0" y="0"/>
          <a:ext cx="0" cy="0"/>
          <a:chOff x="0" y="0"/>
          <a:chExt cx="0" cy="0"/>
        </a:xfrm>
      </p:grpSpPr>
      <p:sp>
        <p:nvSpPr>
          <p:cNvPr id="61" name="Shape 61"/>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62" name="Shape 62"/>
          <p:cNvSpPr txBox="1"/>
          <p:nvPr>
            <p:ph idx="1" type="body"/>
          </p:nvPr>
        </p:nvSpPr>
        <p:spPr>
          <a:xfrm>
            <a:off x="685800" y="4343400"/>
            <a:ext cx="5486399" cy="4114800"/>
          </a:xfrm>
          <a:prstGeom prst="rect">
            <a:avLst/>
          </a:prstGeom>
        </p:spPr>
        <p:txBody>
          <a:bodyPr anchorCtr="0" anchor="t" bIns="91425" lIns="91425" rIns="91425" tIns="91425">
            <a:noAutofit/>
          </a:bodyPr>
          <a:lstStyle/>
          <a:p>
            <a:pPr indent="-279400" lvl="0" marL="457200" rtl="0">
              <a:lnSpc>
                <a:spcPct val="150000"/>
              </a:lnSpc>
              <a:spcBef>
                <a:spcPts val="0"/>
              </a:spcBef>
              <a:buClr>
                <a:schemeClr val="dk1"/>
              </a:buClr>
              <a:buSzPct val="100000"/>
              <a:buFont typeface="Arial"/>
              <a:buChar char="●"/>
            </a:pPr>
            <a:r>
              <a:rPr lang="en" sz="800">
                <a:solidFill>
                  <a:schemeClr val="dk1"/>
                </a:solidFill>
              </a:rPr>
              <a:t>Creates light by using the movement of electricity along the path of its semiconductor.</a:t>
            </a:r>
          </a:p>
          <a:p>
            <a:pPr indent="-279400" lvl="0" marL="457200" rtl="0">
              <a:lnSpc>
                <a:spcPct val="150000"/>
              </a:lnSpc>
              <a:spcBef>
                <a:spcPts val="0"/>
              </a:spcBef>
              <a:buClr>
                <a:schemeClr val="dk1"/>
              </a:buClr>
              <a:buSzPct val="100000"/>
              <a:buFont typeface="Arial"/>
              <a:buChar char="●"/>
            </a:pPr>
            <a:r>
              <a:rPr lang="en" sz="800">
                <a:solidFill>
                  <a:schemeClr val="dk1"/>
                </a:solidFill>
              </a:rPr>
              <a:t>When a suitable voltage is applied to the leads, electrons recombine with electron holes in the device and releasing energy in the form of photons.</a:t>
            </a:r>
          </a:p>
          <a:p>
            <a:pPr indent="-279400" lvl="0" marL="457200">
              <a:lnSpc>
                <a:spcPct val="150000"/>
              </a:lnSpc>
              <a:spcBef>
                <a:spcPts val="0"/>
              </a:spcBef>
              <a:buClr>
                <a:schemeClr val="dk1"/>
              </a:buClr>
              <a:buSzPct val="100000"/>
              <a:buFont typeface="Arial"/>
              <a:buChar char="●"/>
            </a:pPr>
            <a:r>
              <a:rPr lang="en" sz="800">
                <a:solidFill>
                  <a:schemeClr val="dk1"/>
                </a:solidFill>
              </a:rPr>
              <a:t>When electrons stream through the semiconductor, electromagnetic radiation will be generated, and some of the electromagnetic radiation takes the form of visible light that human eye can see.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9" name="Shape 69"/>
        <p:cNvGrpSpPr/>
        <p:nvPr/>
      </p:nvGrpSpPr>
      <p:grpSpPr>
        <a:xfrm>
          <a:off x="0" y="0"/>
          <a:ext cx="0" cy="0"/>
          <a:chOff x="0" y="0"/>
          <a:chExt cx="0" cy="0"/>
        </a:xfrm>
      </p:grpSpPr>
      <p:sp>
        <p:nvSpPr>
          <p:cNvPr id="70" name="Shape 70"/>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71" name="Shape 71"/>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6" name="Shape 76"/>
        <p:cNvGrpSpPr/>
        <p:nvPr/>
      </p:nvGrpSpPr>
      <p:grpSpPr>
        <a:xfrm>
          <a:off x="0" y="0"/>
          <a:ext cx="0" cy="0"/>
          <a:chOff x="0" y="0"/>
          <a:chExt cx="0" cy="0"/>
        </a:xfrm>
      </p:grpSpPr>
      <p:sp>
        <p:nvSpPr>
          <p:cNvPr id="77" name="Shape 77"/>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78" name="Shape 78"/>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3" name="Shape 83"/>
        <p:cNvGrpSpPr/>
        <p:nvPr/>
      </p:nvGrpSpPr>
      <p:grpSpPr>
        <a:xfrm>
          <a:off x="0" y="0"/>
          <a:ext cx="0" cy="0"/>
          <a:chOff x="0" y="0"/>
          <a:chExt cx="0" cy="0"/>
        </a:xfrm>
      </p:grpSpPr>
      <p:sp>
        <p:nvSpPr>
          <p:cNvPr id="84" name="Shape 84"/>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85" name="Shape 85"/>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1" name="Shape 91"/>
        <p:cNvGrpSpPr/>
        <p:nvPr/>
      </p:nvGrpSpPr>
      <p:grpSpPr>
        <a:xfrm>
          <a:off x="0" y="0"/>
          <a:ext cx="0" cy="0"/>
          <a:chOff x="0" y="0"/>
          <a:chExt cx="0" cy="0"/>
        </a:xfrm>
      </p:grpSpPr>
      <p:sp>
        <p:nvSpPr>
          <p:cNvPr id="92" name="Shape 92"/>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93" name="Shape 93"/>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rPr lang="en"/>
              <a:t>Another sensor that we looked into is the Chemiresistor. The chemiresistor is relatively new to the world of sensors. It was first commercialized in 1970 and mostly used as a gas sensor as we can see from Table 1.From table 1 we also see the different type of materials that chemiresistors can be made out of and the purposes of these materials. These are the vapours that they are going to sense or they have purposes such as reducing gases. The easy way of describing how chemiresistors work is that the vapor would change the electrical resistance material on chemiresistors and that will lead to the material that chemiresistors has senses then it will produce an electrical response for further usage.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8" name="Shape 98"/>
        <p:cNvGrpSpPr/>
        <p:nvPr/>
      </p:nvGrpSpPr>
      <p:grpSpPr>
        <a:xfrm>
          <a:off x="0" y="0"/>
          <a:ext cx="0" cy="0"/>
          <a:chOff x="0" y="0"/>
          <a:chExt cx="0" cy="0"/>
        </a:xfrm>
      </p:grpSpPr>
      <p:sp>
        <p:nvSpPr>
          <p:cNvPr id="99" name="Shape 99"/>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100" name="Shape 100"/>
          <p:cNvSpPr txBox="1"/>
          <p:nvPr>
            <p:ph idx="1" type="body"/>
          </p:nvPr>
        </p:nvSpPr>
        <p:spPr>
          <a:xfrm>
            <a:off x="685800" y="4343400"/>
            <a:ext cx="5486399" cy="4114800"/>
          </a:xfrm>
          <a:prstGeom prst="rect">
            <a:avLst/>
          </a:prstGeom>
        </p:spPr>
        <p:txBody>
          <a:bodyPr anchorCtr="0" anchor="t" bIns="91425" lIns="91425" rIns="91425" tIns="91425">
            <a:noAutofit/>
          </a:bodyPr>
          <a:lstStyle/>
          <a:p>
            <a:pPr rtl="0">
              <a:spcBef>
                <a:spcPts val="0"/>
              </a:spcBef>
              <a:buNone/>
            </a:pPr>
            <a:r>
              <a:rPr lang="en"/>
              <a:t>This is the operation of the chemiresistor. First the Vapors are adsorbed on to the surface which creates a electrical resistance. Due to the change in the electrical resistance, the chemiresistor modulates the change in the resistance and determine the material that is sensed.The way that resistance change is through the pressure that it takes from the vapour and the resistance is normally proportional to pressure. After it intakes the pressure and the resistance values, it converts them into measurable electrical signal and from there on, different materials would create different type of sensitivity, therefore, the user would know what type of material is currently present, and then the user can decide to do with the given data. </a:t>
            </a:r>
          </a:p>
          <a:p>
            <a:pPr>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0" name="Shape 110"/>
        <p:cNvGrpSpPr/>
        <p:nvPr/>
      </p:nvGrpSpPr>
      <p:grpSpPr>
        <a:xfrm>
          <a:off x="0" y="0"/>
          <a:ext cx="0" cy="0"/>
          <a:chOff x="0" y="0"/>
          <a:chExt cx="0" cy="0"/>
        </a:xfrm>
      </p:grpSpPr>
      <p:sp>
        <p:nvSpPr>
          <p:cNvPr id="111" name="Shape 111"/>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112" name="Shape 112"/>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rPr lang="en"/>
              <a:t>Here are some examples of the modern time chemiresistor examples. This is from synkera Technologies. As we can see the first one is Synkera Nanomos sensors, it has three unique architectures. all these structures are small in size and has improved sensitivity and has relatively low cost and a relatively fast response time. MOS sensor operating principles is the way it works and I’ve already talked about the general way of how it works in the previous slide. However Planar and Multilayer MOS sensors are different. The resistance is a function of concentration, and they are proportional to each other.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9" name="Shape 119"/>
        <p:cNvGrpSpPr/>
        <p:nvPr/>
      </p:nvGrpSpPr>
      <p:grpSpPr>
        <a:xfrm>
          <a:off x="0" y="0"/>
          <a:ext cx="0" cy="0"/>
          <a:chOff x="0" y="0"/>
          <a:chExt cx="0" cy="0"/>
        </a:xfrm>
      </p:grpSpPr>
      <p:sp>
        <p:nvSpPr>
          <p:cNvPr id="120" name="Shape 120"/>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121" name="Shape 121"/>
          <p:cNvSpPr txBox="1"/>
          <p:nvPr>
            <p:ph idx="1" type="body"/>
          </p:nvPr>
        </p:nvSpPr>
        <p:spPr>
          <a:xfrm>
            <a:off x="685800" y="4343400"/>
            <a:ext cx="5486399" cy="4114800"/>
          </a:xfrm>
          <a:prstGeom prst="rect">
            <a:avLst/>
          </a:prstGeom>
        </p:spPr>
        <p:txBody>
          <a:bodyPr anchorCtr="0" anchor="t" bIns="91425" lIns="91425" rIns="91425" tIns="91425">
            <a:noAutofit/>
          </a:bodyPr>
          <a:lstStyle/>
          <a:p>
            <a:pPr rtl="0">
              <a:spcBef>
                <a:spcPts val="0"/>
              </a:spcBef>
              <a:buNone/>
            </a:pPr>
            <a:r>
              <a:rPr lang="en" u="sng">
                <a:solidFill>
                  <a:schemeClr val="hlink"/>
                </a:solidFill>
                <a:hlinkClick r:id="rId2"/>
              </a:rPr>
              <a:t>http://www.johnloomis.org/ece445/topics/egginc/pt_app.html</a:t>
            </a:r>
          </a:p>
          <a:p>
            <a:pPr rtl="0">
              <a:spcBef>
                <a:spcPts val="0"/>
              </a:spcBef>
              <a:buNone/>
            </a:pPr>
            <a:r>
              <a:rPr lang="en" u="sng">
                <a:solidFill>
                  <a:schemeClr val="hlink"/>
                </a:solidFill>
                <a:hlinkClick r:id="rId3"/>
              </a:rPr>
              <a:t>http://www.radio-electronics.com/info/data/semicond/phototransistor/photo_transistor.php</a:t>
            </a:r>
          </a:p>
          <a:p>
            <a:pPr rtl="0">
              <a:spcBef>
                <a:spcPts val="0"/>
              </a:spcBef>
              <a:buNone/>
            </a:pPr>
            <a:r>
              <a:rPr lang="en" u="sng">
                <a:solidFill>
                  <a:schemeClr val="hlink"/>
                </a:solidFill>
                <a:hlinkClick r:id="rId4"/>
              </a:rPr>
              <a:t>http://en.wikipedia.org/wiki/Photodiode</a:t>
            </a:r>
          </a:p>
          <a:p>
            <a:pPr rtl="0">
              <a:spcBef>
                <a:spcPts val="0"/>
              </a:spcBef>
              <a:buNone/>
            </a:pPr>
            <a:r>
              <a:t/>
            </a:r>
            <a:endParaRPr/>
          </a:p>
          <a:p>
            <a:pPr rtl="0">
              <a:spcBef>
                <a:spcPts val="0"/>
              </a:spcBef>
              <a:buNone/>
            </a:pPr>
            <a:r>
              <a:rPr lang="en"/>
              <a:t>The last sensor that we are going to introduce is the Phototransistors. A phototransistor is a semiconductor light sensor. It has a larger base and collector areas than a normal transistor and the way that they do it is through diffusion or ion implementation. It contains a transistor with transparent cover so that it has a better sensitivity. The Real world uses are that reading finger position on cell phones, monitoring paper postioning such as scanners and printers. Remote Controllers such as gaming devices and such. </a:t>
            </a:r>
          </a:p>
          <a:p>
            <a:pPr>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8" name="Shape 128"/>
        <p:cNvGrpSpPr/>
        <p:nvPr/>
      </p:nvGrpSpPr>
      <p:grpSpPr>
        <a:xfrm>
          <a:off x="0" y="0"/>
          <a:ext cx="0" cy="0"/>
          <a:chOff x="0" y="0"/>
          <a:chExt cx="0" cy="0"/>
        </a:xfrm>
      </p:grpSpPr>
      <p:sp>
        <p:nvSpPr>
          <p:cNvPr id="129" name="Shape 129"/>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130" name="Shape 130"/>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rPr lang="en">
                <a:solidFill>
                  <a:srgbClr val="333333"/>
                </a:solidFill>
              </a:rPr>
              <a:t>The way it works is that light enters the base region which causes hole electron pairs to be generated. Electron pairs will then move under the influence of the electrical field provided by the base current and causes the electrons to be injected into the emitter. Through the emitter the phototransistor than can sense what material is there due to the current flow and that’s how it detects what material is there and what to do with the material afterwards. Some real world applications include optical switch where as you can see from the picture. It detects the objects when the light source is blocked from the detector therefore sensing something is there because the light source has been blocked by an object. Another one would be the Retro sensor which senses the reflection of an object after light shines upon it. The reason that people would use phototransistors are that it is low cost, it has a wide variety of gains and it has a moderately fast response time. It’s available in many different forms and also usable in many light sources. It could specifically selected to meet a project's goal or need.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6" name="Shape 136"/>
        <p:cNvGrpSpPr/>
        <p:nvPr/>
      </p:nvGrpSpPr>
      <p:grpSpPr>
        <a:xfrm>
          <a:off x="0" y="0"/>
          <a:ext cx="0" cy="0"/>
          <a:chOff x="0" y="0"/>
          <a:chExt cx="0" cy="0"/>
        </a:xfrm>
      </p:grpSpPr>
      <p:sp>
        <p:nvSpPr>
          <p:cNvPr id="137" name="Shape 137"/>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138" name="Shape 138"/>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4" name="Shape 144"/>
        <p:cNvGrpSpPr/>
        <p:nvPr/>
      </p:nvGrpSpPr>
      <p:grpSpPr>
        <a:xfrm>
          <a:off x="0" y="0"/>
          <a:ext cx="0" cy="0"/>
          <a:chOff x="0" y="0"/>
          <a:chExt cx="0" cy="0"/>
        </a:xfrm>
      </p:grpSpPr>
      <p:sp>
        <p:nvSpPr>
          <p:cNvPr id="145" name="Shape 145"/>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146" name="Shape 146"/>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0" name="Shape 150"/>
        <p:cNvGrpSpPr/>
        <p:nvPr/>
      </p:nvGrpSpPr>
      <p:grpSpPr>
        <a:xfrm>
          <a:off x="0" y="0"/>
          <a:ext cx="0" cy="0"/>
          <a:chOff x="0" y="0"/>
          <a:chExt cx="0" cy="0"/>
        </a:xfrm>
      </p:grpSpPr>
      <p:sp>
        <p:nvSpPr>
          <p:cNvPr id="151" name="Shape 151"/>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152" name="Shape 152"/>
          <p:cNvSpPr txBox="1"/>
          <p:nvPr>
            <p:ph idx="1" type="body"/>
          </p:nvPr>
        </p:nvSpPr>
        <p:spPr>
          <a:xfrm>
            <a:off x="685800" y="4343400"/>
            <a:ext cx="5486399" cy="4114800"/>
          </a:xfrm>
          <a:prstGeom prst="rect">
            <a:avLst/>
          </a:prstGeom>
        </p:spPr>
        <p:txBody>
          <a:bodyPr anchorCtr="0" anchor="t" bIns="91425" lIns="91425" rIns="91425" tIns="91425">
            <a:noAutofit/>
          </a:bodyPr>
          <a:lstStyle/>
          <a:p>
            <a:pPr indent="-292100" lvl="0" marL="457200" rtl="0">
              <a:lnSpc>
                <a:spcPct val="115000"/>
              </a:lnSpc>
              <a:spcBef>
                <a:spcPts val="0"/>
              </a:spcBef>
              <a:buClr>
                <a:schemeClr val="dk1"/>
              </a:buClr>
              <a:buSzPct val="100000"/>
              <a:buFont typeface="Arial"/>
              <a:buChar char="●"/>
            </a:pPr>
            <a:r>
              <a:rPr lang="en" sz="1000">
                <a:solidFill>
                  <a:schemeClr val="dk1"/>
                </a:solidFill>
              </a:rPr>
              <a:t>A photoresistor contains a thin film of semiconductor material, typically made of lead, calcium sulfides or cadmium sulfides, deposited over ceramic base.</a:t>
            </a:r>
          </a:p>
          <a:p>
            <a:pPr indent="-292100" lvl="0" marL="457200">
              <a:lnSpc>
                <a:spcPct val="115000"/>
              </a:lnSpc>
              <a:spcBef>
                <a:spcPts val="0"/>
              </a:spcBef>
              <a:buClr>
                <a:schemeClr val="dk1"/>
              </a:buClr>
              <a:buSzPct val="100000"/>
              <a:buFont typeface="Arial"/>
              <a:buChar char="●"/>
            </a:pPr>
            <a:r>
              <a:rPr lang="en" sz="1000">
                <a:solidFill>
                  <a:schemeClr val="dk1"/>
                </a:solidFill>
              </a:rPr>
              <a:t>When the semiconductor is exposed to light, photons from light will be absorbed by these materials and energy is transferred to electrons, which break up resulting in lower resistance and higher electrical conductivity.</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7" name="Shape 157"/>
        <p:cNvGrpSpPr/>
        <p:nvPr/>
      </p:nvGrpSpPr>
      <p:grpSpPr>
        <a:xfrm>
          <a:off x="0" y="0"/>
          <a:ext cx="0" cy="0"/>
          <a:chOff x="0" y="0"/>
          <a:chExt cx="0" cy="0"/>
        </a:xfrm>
      </p:grpSpPr>
      <p:sp>
        <p:nvSpPr>
          <p:cNvPr id="158" name="Shape 158"/>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159" name="Shape 159"/>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7" name="Shape 167"/>
        <p:cNvGrpSpPr/>
        <p:nvPr/>
      </p:nvGrpSpPr>
      <p:grpSpPr>
        <a:xfrm>
          <a:off x="0" y="0"/>
          <a:ext cx="0" cy="0"/>
          <a:chOff x="0" y="0"/>
          <a:chExt cx="0" cy="0"/>
        </a:xfrm>
      </p:grpSpPr>
      <p:sp>
        <p:nvSpPr>
          <p:cNvPr id="168" name="Shape 168"/>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169" name="Shape 169"/>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3" name="Shape 173"/>
        <p:cNvGrpSpPr/>
        <p:nvPr/>
      </p:nvGrpSpPr>
      <p:grpSpPr>
        <a:xfrm>
          <a:off x="0" y="0"/>
          <a:ext cx="0" cy="0"/>
          <a:chOff x="0" y="0"/>
          <a:chExt cx="0" cy="0"/>
        </a:xfrm>
      </p:grpSpPr>
      <p:sp>
        <p:nvSpPr>
          <p:cNvPr id="174" name="Shape 174"/>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175" name="Shape 175"/>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0" name="Shape 180"/>
        <p:cNvGrpSpPr/>
        <p:nvPr/>
      </p:nvGrpSpPr>
      <p:grpSpPr>
        <a:xfrm>
          <a:off x="0" y="0"/>
          <a:ext cx="0" cy="0"/>
          <a:chOff x="0" y="0"/>
          <a:chExt cx="0" cy="0"/>
        </a:xfrm>
      </p:grpSpPr>
      <p:sp>
        <p:nvSpPr>
          <p:cNvPr id="181" name="Shape 181"/>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182" name="Shape 182"/>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7" name="Shape 187"/>
        <p:cNvGrpSpPr/>
        <p:nvPr/>
      </p:nvGrpSpPr>
      <p:grpSpPr>
        <a:xfrm>
          <a:off x="0" y="0"/>
          <a:ext cx="0" cy="0"/>
          <a:chOff x="0" y="0"/>
          <a:chExt cx="0" cy="0"/>
        </a:xfrm>
      </p:grpSpPr>
      <p:sp>
        <p:nvSpPr>
          <p:cNvPr id="188" name="Shape 188"/>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189" name="Shape 189"/>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7" name="Shape 197"/>
        <p:cNvGrpSpPr/>
        <p:nvPr/>
      </p:nvGrpSpPr>
      <p:grpSpPr>
        <a:xfrm>
          <a:off x="0" y="0"/>
          <a:ext cx="0" cy="0"/>
          <a:chOff x="0" y="0"/>
          <a:chExt cx="0" cy="0"/>
        </a:xfrm>
      </p:grpSpPr>
      <p:sp>
        <p:nvSpPr>
          <p:cNvPr id="198" name="Shape 198"/>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199" name="Shape 199"/>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3" name="Shape 203"/>
        <p:cNvGrpSpPr/>
        <p:nvPr/>
      </p:nvGrpSpPr>
      <p:grpSpPr>
        <a:xfrm>
          <a:off x="0" y="0"/>
          <a:ext cx="0" cy="0"/>
          <a:chOff x="0" y="0"/>
          <a:chExt cx="0" cy="0"/>
        </a:xfrm>
      </p:grpSpPr>
      <p:sp>
        <p:nvSpPr>
          <p:cNvPr id="204" name="Shape 204"/>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205" name="Shape 205"/>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5" name="Shape 215"/>
        <p:cNvGrpSpPr/>
        <p:nvPr/>
      </p:nvGrpSpPr>
      <p:grpSpPr>
        <a:xfrm>
          <a:off x="0" y="0"/>
          <a:ext cx="0" cy="0"/>
          <a:chOff x="0" y="0"/>
          <a:chExt cx="0" cy="0"/>
        </a:xfrm>
      </p:grpSpPr>
      <p:sp>
        <p:nvSpPr>
          <p:cNvPr id="216" name="Shape 216"/>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217" name="Shape 217"/>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1" name="Shape 221"/>
        <p:cNvGrpSpPr/>
        <p:nvPr/>
      </p:nvGrpSpPr>
      <p:grpSpPr>
        <a:xfrm>
          <a:off x="0" y="0"/>
          <a:ext cx="0" cy="0"/>
          <a:chOff x="0" y="0"/>
          <a:chExt cx="0" cy="0"/>
        </a:xfrm>
      </p:grpSpPr>
      <p:sp>
        <p:nvSpPr>
          <p:cNvPr id="222" name="Shape 222"/>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223" name="Shape 223"/>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9" name="Shape 239"/>
        <p:cNvGrpSpPr/>
        <p:nvPr/>
      </p:nvGrpSpPr>
      <p:grpSpPr>
        <a:xfrm>
          <a:off x="0" y="0"/>
          <a:ext cx="0" cy="0"/>
          <a:chOff x="0" y="0"/>
          <a:chExt cx="0" cy="0"/>
        </a:xfrm>
      </p:grpSpPr>
      <p:sp>
        <p:nvSpPr>
          <p:cNvPr id="240" name="Shape 240"/>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241" name="Shape 241"/>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3" name="Shape 253"/>
        <p:cNvGrpSpPr/>
        <p:nvPr/>
      </p:nvGrpSpPr>
      <p:grpSpPr>
        <a:xfrm>
          <a:off x="0" y="0"/>
          <a:ext cx="0" cy="0"/>
          <a:chOff x="0" y="0"/>
          <a:chExt cx="0" cy="0"/>
        </a:xfrm>
      </p:grpSpPr>
      <p:sp>
        <p:nvSpPr>
          <p:cNvPr id="254" name="Shape 254"/>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255" name="Shape 255"/>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9" name="Shape 259"/>
        <p:cNvGrpSpPr/>
        <p:nvPr/>
      </p:nvGrpSpPr>
      <p:grpSpPr>
        <a:xfrm>
          <a:off x="0" y="0"/>
          <a:ext cx="0" cy="0"/>
          <a:chOff x="0" y="0"/>
          <a:chExt cx="0" cy="0"/>
        </a:xfrm>
      </p:grpSpPr>
      <p:sp>
        <p:nvSpPr>
          <p:cNvPr id="260" name="Shape 260"/>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261" name="Shape 261"/>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5" name="Shape 265"/>
        <p:cNvGrpSpPr/>
        <p:nvPr/>
      </p:nvGrpSpPr>
      <p:grpSpPr>
        <a:xfrm>
          <a:off x="0" y="0"/>
          <a:ext cx="0" cy="0"/>
          <a:chOff x="0" y="0"/>
          <a:chExt cx="0" cy="0"/>
        </a:xfrm>
      </p:grpSpPr>
      <p:sp>
        <p:nvSpPr>
          <p:cNvPr id="266" name="Shape 266"/>
          <p:cNvSpPr/>
          <p:nvPr>
            <p:ph idx="2" type="sldImg"/>
          </p:nvPr>
        </p:nvSpPr>
        <p:spPr>
          <a:xfrm>
            <a:off x="381187" y="685800"/>
            <a:ext cx="6096299" cy="3429000"/>
          </a:xfrm>
          <a:custGeom>
            <a:pathLst>
              <a:path extrusionOk="0" h="120000" w="120000">
                <a:moveTo>
                  <a:pt x="0" y="0"/>
                </a:moveTo>
                <a:lnTo>
                  <a:pt x="120000" y="0"/>
                </a:lnTo>
                <a:lnTo>
                  <a:pt x="120000" y="120000"/>
                </a:lnTo>
                <a:lnTo>
                  <a:pt x="0" y="120000"/>
                </a:lnTo>
                <a:close/>
              </a:path>
            </a:pathLst>
          </a:custGeom>
          <a:noFill/>
          <a:ln cap="flat" w="9525">
            <a:solidFill>
              <a:srgbClr val="000000"/>
            </a:solidFill>
            <a:prstDash val="solid"/>
            <a:round/>
            <a:headEnd len="med" w="med" type="none"/>
            <a:tailEnd len="med" w="med" type="none"/>
          </a:ln>
        </p:spPr>
      </p:sp>
      <p:sp>
        <p:nvSpPr>
          <p:cNvPr id="267" name="Shape 267"/>
          <p:cNvSpPr txBox="1"/>
          <p:nvPr>
            <p:ph idx="1" type="body"/>
          </p:nvPr>
        </p:nvSpPr>
        <p:spPr>
          <a:xfrm>
            <a:off x="685800" y="4343400"/>
            <a:ext cx="5486399" cy="4114800"/>
          </a:xfrm>
          <a:prstGeom prst="rect">
            <a:avLst/>
          </a:prstGeom>
        </p:spPr>
        <p:txBody>
          <a:bodyPr anchorCtr="0" anchor="t" bIns="91425" lIns="91425" rIns="91425" tIns="91425">
            <a:noAutofit/>
          </a:bodyPr>
          <a:lstStyle/>
          <a:p>
            <a:pPr>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8" name="Shape 8"/>
        <p:cNvGrpSpPr/>
        <p:nvPr/>
      </p:nvGrpSpPr>
      <p:grpSpPr>
        <a:xfrm>
          <a:off x="0" y="0"/>
          <a:ext cx="0" cy="0"/>
          <a:chOff x="0" y="0"/>
          <a:chExt cx="0" cy="0"/>
        </a:xfrm>
      </p:grpSpPr>
      <p:sp>
        <p:nvSpPr>
          <p:cNvPr id="9" name="Shape 9"/>
          <p:cNvSpPr/>
          <p:nvPr/>
        </p:nvSpPr>
        <p:spPr>
          <a:xfrm flipH="1" rot="10800000">
            <a:off x="0" y="3093234"/>
            <a:ext cx="8458200" cy="712499"/>
          </a:xfrm>
          <a:prstGeom prst="rect">
            <a:avLst/>
          </a:prstGeom>
          <a:solidFill>
            <a:schemeClr val="dk2"/>
          </a:solidFill>
          <a:ln>
            <a:noFill/>
          </a:ln>
        </p:spPr>
        <p:txBody>
          <a:bodyPr anchorCtr="0" anchor="ctr" bIns="45700" lIns="91425" rIns="91425" tIns="45700">
            <a:noAutofit/>
          </a:bodyPr>
          <a:lstStyle/>
          <a:p>
            <a:pPr>
              <a:spcBef>
                <a:spcPts val="0"/>
              </a:spcBef>
              <a:buNone/>
            </a:pPr>
            <a:r>
              <a:t/>
            </a:r>
            <a:endParaRPr/>
          </a:p>
        </p:txBody>
      </p:sp>
      <p:sp>
        <p:nvSpPr>
          <p:cNvPr id="10" name="Shape 10"/>
          <p:cNvSpPr txBox="1"/>
          <p:nvPr>
            <p:ph type="ctrTitle"/>
          </p:nvPr>
        </p:nvSpPr>
        <p:spPr>
          <a:xfrm>
            <a:off x="685800" y="1300757"/>
            <a:ext cx="7772400" cy="1684199"/>
          </a:xfrm>
          <a:prstGeom prst="rect">
            <a:avLst/>
          </a:prstGeom>
        </p:spPr>
        <p:txBody>
          <a:bodyPr anchorCtr="0" anchor="b" bIns="91425" lIns="91425" rIns="91425" tIns="91425"/>
          <a:lstStyle>
            <a:lvl1pPr>
              <a:spcBef>
                <a:spcPts val="0"/>
              </a:spcBef>
              <a:buClr>
                <a:schemeClr val="dk2"/>
              </a:buClr>
              <a:buSzPct val="100000"/>
              <a:defRPr sz="7200">
                <a:solidFill>
                  <a:schemeClr val="dk2"/>
                </a:solidFill>
              </a:defRPr>
            </a:lvl1pPr>
            <a:lvl2pPr>
              <a:spcBef>
                <a:spcPts val="0"/>
              </a:spcBef>
              <a:buClr>
                <a:schemeClr val="dk2"/>
              </a:buClr>
              <a:buSzPct val="100000"/>
              <a:defRPr sz="7200">
                <a:solidFill>
                  <a:schemeClr val="dk2"/>
                </a:solidFill>
              </a:defRPr>
            </a:lvl2pPr>
            <a:lvl3pPr>
              <a:spcBef>
                <a:spcPts val="0"/>
              </a:spcBef>
              <a:buClr>
                <a:schemeClr val="dk2"/>
              </a:buClr>
              <a:buSzPct val="100000"/>
              <a:defRPr sz="7200">
                <a:solidFill>
                  <a:schemeClr val="dk2"/>
                </a:solidFill>
              </a:defRPr>
            </a:lvl3pPr>
            <a:lvl4pPr>
              <a:spcBef>
                <a:spcPts val="0"/>
              </a:spcBef>
              <a:buClr>
                <a:schemeClr val="dk2"/>
              </a:buClr>
              <a:buSzPct val="100000"/>
              <a:defRPr sz="7200">
                <a:solidFill>
                  <a:schemeClr val="dk2"/>
                </a:solidFill>
              </a:defRPr>
            </a:lvl4pPr>
            <a:lvl5pPr>
              <a:spcBef>
                <a:spcPts val="0"/>
              </a:spcBef>
              <a:buClr>
                <a:schemeClr val="dk2"/>
              </a:buClr>
              <a:buSzPct val="100000"/>
              <a:defRPr sz="7200">
                <a:solidFill>
                  <a:schemeClr val="dk2"/>
                </a:solidFill>
              </a:defRPr>
            </a:lvl5pPr>
            <a:lvl6pPr>
              <a:spcBef>
                <a:spcPts val="0"/>
              </a:spcBef>
              <a:buClr>
                <a:schemeClr val="dk2"/>
              </a:buClr>
              <a:buSzPct val="100000"/>
              <a:defRPr sz="7200">
                <a:solidFill>
                  <a:schemeClr val="dk2"/>
                </a:solidFill>
              </a:defRPr>
            </a:lvl6pPr>
            <a:lvl7pPr>
              <a:spcBef>
                <a:spcPts val="0"/>
              </a:spcBef>
              <a:buClr>
                <a:schemeClr val="dk2"/>
              </a:buClr>
              <a:buSzPct val="100000"/>
              <a:defRPr sz="7200">
                <a:solidFill>
                  <a:schemeClr val="dk2"/>
                </a:solidFill>
              </a:defRPr>
            </a:lvl7pPr>
            <a:lvl8pPr>
              <a:spcBef>
                <a:spcPts val="0"/>
              </a:spcBef>
              <a:buClr>
                <a:schemeClr val="dk2"/>
              </a:buClr>
              <a:buSzPct val="100000"/>
              <a:defRPr sz="7200">
                <a:solidFill>
                  <a:schemeClr val="dk2"/>
                </a:solidFill>
              </a:defRPr>
            </a:lvl8pPr>
            <a:lvl9pPr>
              <a:spcBef>
                <a:spcPts val="0"/>
              </a:spcBef>
              <a:buClr>
                <a:schemeClr val="dk2"/>
              </a:buClr>
              <a:buSzPct val="100000"/>
              <a:defRPr sz="7200">
                <a:solidFill>
                  <a:schemeClr val="dk2"/>
                </a:solidFill>
              </a:defRPr>
            </a:lvl9pPr>
          </a:lstStyle>
          <a:p/>
        </p:txBody>
      </p:sp>
      <p:sp>
        <p:nvSpPr>
          <p:cNvPr id="11" name="Shape 11"/>
          <p:cNvSpPr txBox="1"/>
          <p:nvPr>
            <p:ph idx="1" type="subTitle"/>
          </p:nvPr>
        </p:nvSpPr>
        <p:spPr>
          <a:xfrm>
            <a:off x="685800" y="3093357"/>
            <a:ext cx="7772400" cy="712499"/>
          </a:xfrm>
          <a:prstGeom prst="rect">
            <a:avLst/>
          </a:prstGeom>
        </p:spPr>
        <p:txBody>
          <a:bodyPr anchorCtr="0" anchor="ctr" bIns="91425" lIns="91425" rIns="91425" tIns="91425"/>
          <a:lstStyle>
            <a:lvl1pPr>
              <a:spcBef>
                <a:spcPts val="0"/>
              </a:spcBef>
              <a:buClr>
                <a:schemeClr val="lt2"/>
              </a:buClr>
              <a:buNone/>
              <a:defRPr b="1">
                <a:solidFill>
                  <a:schemeClr val="lt2"/>
                </a:solidFill>
              </a:defRPr>
            </a:lvl1pPr>
            <a:lvl2pPr>
              <a:spcBef>
                <a:spcPts val="0"/>
              </a:spcBef>
              <a:buClr>
                <a:schemeClr val="lt2"/>
              </a:buClr>
              <a:buSzPct val="100000"/>
              <a:buNone/>
              <a:defRPr b="1" sz="3000">
                <a:solidFill>
                  <a:schemeClr val="lt2"/>
                </a:solidFill>
              </a:defRPr>
            </a:lvl2pPr>
            <a:lvl3pPr>
              <a:spcBef>
                <a:spcPts val="0"/>
              </a:spcBef>
              <a:buClr>
                <a:schemeClr val="lt2"/>
              </a:buClr>
              <a:buSzPct val="100000"/>
              <a:buNone/>
              <a:defRPr b="1" sz="3000">
                <a:solidFill>
                  <a:schemeClr val="lt2"/>
                </a:solidFill>
              </a:defRPr>
            </a:lvl3pPr>
            <a:lvl4pPr>
              <a:spcBef>
                <a:spcPts val="0"/>
              </a:spcBef>
              <a:buClr>
                <a:schemeClr val="lt2"/>
              </a:buClr>
              <a:buSzPct val="100000"/>
              <a:buNone/>
              <a:defRPr b="1" sz="3000">
                <a:solidFill>
                  <a:schemeClr val="lt2"/>
                </a:solidFill>
              </a:defRPr>
            </a:lvl4pPr>
            <a:lvl5pPr>
              <a:spcBef>
                <a:spcPts val="0"/>
              </a:spcBef>
              <a:buClr>
                <a:schemeClr val="lt2"/>
              </a:buClr>
              <a:buSzPct val="100000"/>
              <a:buNone/>
              <a:defRPr b="1" sz="3000">
                <a:solidFill>
                  <a:schemeClr val="lt2"/>
                </a:solidFill>
              </a:defRPr>
            </a:lvl5pPr>
            <a:lvl6pPr>
              <a:spcBef>
                <a:spcPts val="0"/>
              </a:spcBef>
              <a:buClr>
                <a:schemeClr val="lt2"/>
              </a:buClr>
              <a:buSzPct val="100000"/>
              <a:buNone/>
              <a:defRPr b="1" sz="3000">
                <a:solidFill>
                  <a:schemeClr val="lt2"/>
                </a:solidFill>
              </a:defRPr>
            </a:lvl6pPr>
            <a:lvl7pPr>
              <a:spcBef>
                <a:spcPts val="0"/>
              </a:spcBef>
              <a:buClr>
                <a:schemeClr val="lt2"/>
              </a:buClr>
              <a:buSzPct val="100000"/>
              <a:buNone/>
              <a:defRPr b="1" sz="3000">
                <a:solidFill>
                  <a:schemeClr val="lt2"/>
                </a:solidFill>
              </a:defRPr>
            </a:lvl7pPr>
            <a:lvl8pPr>
              <a:spcBef>
                <a:spcPts val="0"/>
              </a:spcBef>
              <a:buClr>
                <a:schemeClr val="lt2"/>
              </a:buClr>
              <a:buSzPct val="100000"/>
              <a:buNone/>
              <a:defRPr b="1" sz="3000">
                <a:solidFill>
                  <a:schemeClr val="lt2"/>
                </a:solidFill>
              </a:defRPr>
            </a:lvl8pPr>
            <a:lvl9pPr>
              <a:spcBef>
                <a:spcPts val="0"/>
              </a:spcBef>
              <a:buClr>
                <a:schemeClr val="lt2"/>
              </a:buClr>
              <a:buSzPct val="100000"/>
              <a:buNone/>
              <a:defRPr b="1" sz="3000">
                <a:solidFill>
                  <a:schemeClr val="lt2"/>
                </a:solidFill>
              </a:defRPr>
            </a:lvl9pPr>
          </a:lstStyle>
          <a:p/>
        </p:txBody>
      </p:sp>
      <p:sp>
        <p:nvSpPr>
          <p:cNvPr id="12" name="Shape 12"/>
          <p:cNvSpPr txBox="1"/>
          <p:nvPr>
            <p:ph idx="12" type="sldNum"/>
          </p:nvPr>
        </p:nvSpPr>
        <p:spPr>
          <a:xfrm>
            <a:off x="8556791" y="4749850"/>
            <a:ext cx="548699" cy="393600"/>
          </a:xfrm>
          <a:prstGeom prst="rect">
            <a:avLst/>
          </a:prstGeom>
        </p:spPr>
        <p:txBody>
          <a:bodyPr anchorCtr="0" anchor="ctr" bIns="91425" lIns="91425" rIns="91425" tIns="91425">
            <a:noAutofit/>
          </a:bodyPr>
          <a:lstStyle>
            <a:lvl1pPr>
              <a:spcBef>
                <a:spcPts val="0"/>
              </a:spcBef>
              <a:buNone/>
              <a:defRPr/>
            </a:lvl1pPr>
          </a:lstStyle>
          <a:p>
            <a:pPr>
              <a:spcBef>
                <a:spcPts val="0"/>
              </a:spcBef>
              <a:buNone/>
            </a:pPr>
            <a:fld id="{00000000-1234-1234-1234-123412341234}" type="slidenum">
              <a:rPr lang="en"/>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3" name="Shape 13"/>
        <p:cNvGrpSpPr/>
        <p:nvPr/>
      </p:nvGrpSpPr>
      <p:grpSpPr>
        <a:xfrm>
          <a:off x="0" y="0"/>
          <a:ext cx="0" cy="0"/>
          <a:chOff x="0" y="0"/>
          <a:chExt cx="0" cy="0"/>
        </a:xfrm>
      </p:grpSpPr>
      <p:sp>
        <p:nvSpPr>
          <p:cNvPr id="14" name="Shape 14"/>
          <p:cNvSpPr/>
          <p:nvPr/>
        </p:nvSpPr>
        <p:spPr>
          <a:xfrm>
            <a:off x="0" y="205977"/>
            <a:ext cx="8686800" cy="1165500"/>
          </a:xfrm>
          <a:prstGeom prst="rect">
            <a:avLst/>
          </a:prstGeom>
          <a:solidFill>
            <a:schemeClr val="dk2"/>
          </a:solidFill>
          <a:ln>
            <a:noFill/>
          </a:ln>
        </p:spPr>
        <p:txBody>
          <a:bodyPr anchorCtr="0" anchor="ctr" bIns="45700" lIns="91425" rIns="91425" tIns="45700">
            <a:noAutofit/>
          </a:bodyPr>
          <a:lstStyle/>
          <a:p>
            <a:pPr>
              <a:spcBef>
                <a:spcPts val="0"/>
              </a:spcBef>
              <a:buNone/>
            </a:pPr>
            <a:r>
              <a:t/>
            </a:r>
            <a:endParaRPr/>
          </a:p>
        </p:txBody>
      </p:sp>
      <p:sp>
        <p:nvSpPr>
          <p:cNvPr id="15" name="Shape 15"/>
          <p:cNvSpPr txBox="1"/>
          <p:nvPr>
            <p:ph type="title"/>
          </p:nvPr>
        </p:nvSpPr>
        <p:spPr>
          <a:xfrm>
            <a:off x="457200" y="205977"/>
            <a:ext cx="8229600" cy="1141499"/>
          </a:xfrm>
          <a:prstGeom prst="rect">
            <a:avLst/>
          </a:prstGeom>
        </p:spPr>
        <p:txBody>
          <a:bodyPr anchorCtr="0" anchor="b" bIns="91425" lIns="91425" rIns="91425" tIns="91425"/>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16" name="Shape 16"/>
          <p:cNvSpPr txBox="1"/>
          <p:nvPr>
            <p:ph idx="1" type="body"/>
          </p:nvPr>
        </p:nvSpPr>
        <p:spPr>
          <a:xfrm>
            <a:off x="457200" y="1460499"/>
            <a:ext cx="8229600" cy="3465299"/>
          </a:xfrm>
          <a:prstGeom prst="rect">
            <a:avLst/>
          </a:prstGeom>
        </p:spPr>
        <p:txBody>
          <a:bodyPr anchorCtr="0" anchor="t" bIns="91425" lIns="91425" rIns="91425" tIns="91425"/>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17" name="Shape 17"/>
          <p:cNvSpPr txBox="1"/>
          <p:nvPr>
            <p:ph idx="12" type="sldNum"/>
          </p:nvPr>
        </p:nvSpPr>
        <p:spPr>
          <a:xfrm>
            <a:off x="8556791" y="4749850"/>
            <a:ext cx="548699" cy="393600"/>
          </a:xfrm>
          <a:prstGeom prst="rect">
            <a:avLst/>
          </a:prstGeom>
        </p:spPr>
        <p:txBody>
          <a:bodyPr anchorCtr="0" anchor="ctr" bIns="91425" lIns="91425" rIns="91425" tIns="91425">
            <a:noAutofit/>
          </a:bodyPr>
          <a:lstStyle>
            <a:lvl1pPr>
              <a:spcBef>
                <a:spcPts val="0"/>
              </a:spcBef>
              <a:buNone/>
              <a:defRPr/>
            </a:lvl1pPr>
          </a:lstStyle>
          <a:p>
            <a:pPr>
              <a:spcBef>
                <a:spcPts val="0"/>
              </a:spcBef>
              <a:buNone/>
            </a:pPr>
            <a:fld id="{00000000-1234-1234-1234-123412341234}" type="slidenum">
              <a:rPr lang="en"/>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18" name="Shape 18"/>
        <p:cNvGrpSpPr/>
        <p:nvPr/>
      </p:nvGrpSpPr>
      <p:grpSpPr>
        <a:xfrm>
          <a:off x="0" y="0"/>
          <a:ext cx="0" cy="0"/>
          <a:chOff x="0" y="0"/>
          <a:chExt cx="0" cy="0"/>
        </a:xfrm>
      </p:grpSpPr>
      <p:sp>
        <p:nvSpPr>
          <p:cNvPr id="19" name="Shape 19"/>
          <p:cNvSpPr/>
          <p:nvPr/>
        </p:nvSpPr>
        <p:spPr>
          <a:xfrm>
            <a:off x="0" y="205977"/>
            <a:ext cx="8686800" cy="1165500"/>
          </a:xfrm>
          <a:prstGeom prst="rect">
            <a:avLst/>
          </a:prstGeom>
          <a:solidFill>
            <a:schemeClr val="dk2"/>
          </a:solidFill>
          <a:ln>
            <a:noFill/>
          </a:ln>
        </p:spPr>
        <p:txBody>
          <a:bodyPr anchorCtr="0" anchor="ctr" bIns="45700" lIns="91425" rIns="91425" tIns="45700">
            <a:noAutofit/>
          </a:bodyPr>
          <a:lstStyle/>
          <a:p>
            <a:pPr>
              <a:spcBef>
                <a:spcPts val="0"/>
              </a:spcBef>
              <a:buNone/>
            </a:pPr>
            <a:r>
              <a:t/>
            </a:r>
            <a:endParaRPr/>
          </a:p>
        </p:txBody>
      </p:sp>
      <p:sp>
        <p:nvSpPr>
          <p:cNvPr id="20" name="Shape 20"/>
          <p:cNvSpPr txBox="1"/>
          <p:nvPr>
            <p:ph type="title"/>
          </p:nvPr>
        </p:nvSpPr>
        <p:spPr>
          <a:xfrm>
            <a:off x="457200" y="205977"/>
            <a:ext cx="8229600" cy="1141499"/>
          </a:xfrm>
          <a:prstGeom prst="rect">
            <a:avLst/>
          </a:prstGeom>
        </p:spPr>
        <p:txBody>
          <a:bodyPr anchorCtr="0" anchor="b" bIns="91425" lIns="91425" rIns="91425" tIns="91425"/>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21" name="Shape 21"/>
          <p:cNvSpPr txBox="1"/>
          <p:nvPr>
            <p:ph idx="1" type="body"/>
          </p:nvPr>
        </p:nvSpPr>
        <p:spPr>
          <a:xfrm>
            <a:off x="457200" y="1460499"/>
            <a:ext cx="4030200" cy="3465299"/>
          </a:xfrm>
          <a:prstGeom prst="rect">
            <a:avLst/>
          </a:prstGeom>
        </p:spPr>
        <p:txBody>
          <a:bodyPr anchorCtr="0" anchor="t" bIns="91425" lIns="91425" rIns="91425" tIns="91425"/>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22" name="Shape 22"/>
          <p:cNvSpPr txBox="1"/>
          <p:nvPr>
            <p:ph idx="2" type="body"/>
          </p:nvPr>
        </p:nvSpPr>
        <p:spPr>
          <a:xfrm>
            <a:off x="4656667" y="1461908"/>
            <a:ext cx="4030200" cy="3465299"/>
          </a:xfrm>
          <a:prstGeom prst="rect">
            <a:avLst/>
          </a:prstGeom>
        </p:spPr>
        <p:txBody>
          <a:bodyPr anchorCtr="0" anchor="t" bIns="91425" lIns="91425" rIns="91425" tIns="91425"/>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23" name="Shape 23"/>
          <p:cNvSpPr txBox="1"/>
          <p:nvPr>
            <p:ph idx="12" type="sldNum"/>
          </p:nvPr>
        </p:nvSpPr>
        <p:spPr>
          <a:xfrm>
            <a:off x="8556791" y="4749850"/>
            <a:ext cx="548699" cy="393600"/>
          </a:xfrm>
          <a:prstGeom prst="rect">
            <a:avLst/>
          </a:prstGeom>
        </p:spPr>
        <p:txBody>
          <a:bodyPr anchorCtr="0" anchor="ctr" bIns="91425" lIns="91425" rIns="91425" tIns="91425">
            <a:noAutofit/>
          </a:bodyPr>
          <a:lstStyle>
            <a:lvl1pPr>
              <a:spcBef>
                <a:spcPts val="0"/>
              </a:spcBef>
              <a:buNone/>
              <a:defRPr/>
            </a:lvl1pPr>
          </a:lstStyle>
          <a:p>
            <a:pPr>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24" name="Shape 24"/>
        <p:cNvGrpSpPr/>
        <p:nvPr/>
      </p:nvGrpSpPr>
      <p:grpSpPr>
        <a:xfrm>
          <a:off x="0" y="0"/>
          <a:ext cx="0" cy="0"/>
          <a:chOff x="0" y="0"/>
          <a:chExt cx="0" cy="0"/>
        </a:xfrm>
      </p:grpSpPr>
      <p:sp>
        <p:nvSpPr>
          <p:cNvPr id="25" name="Shape 25"/>
          <p:cNvSpPr/>
          <p:nvPr/>
        </p:nvSpPr>
        <p:spPr>
          <a:xfrm>
            <a:off x="0" y="205977"/>
            <a:ext cx="8686800" cy="1165500"/>
          </a:xfrm>
          <a:prstGeom prst="rect">
            <a:avLst/>
          </a:prstGeom>
          <a:solidFill>
            <a:schemeClr val="dk2"/>
          </a:solidFill>
          <a:ln>
            <a:noFill/>
          </a:ln>
        </p:spPr>
        <p:txBody>
          <a:bodyPr anchorCtr="0" anchor="ctr" bIns="45700" lIns="91425" rIns="91425" tIns="45700">
            <a:noAutofit/>
          </a:bodyPr>
          <a:lstStyle/>
          <a:p>
            <a:pPr>
              <a:spcBef>
                <a:spcPts val="0"/>
              </a:spcBef>
              <a:buNone/>
            </a:pPr>
            <a:r>
              <a:t/>
            </a:r>
            <a:endParaRPr/>
          </a:p>
        </p:txBody>
      </p:sp>
      <p:sp>
        <p:nvSpPr>
          <p:cNvPr id="26" name="Shape 26"/>
          <p:cNvSpPr txBox="1"/>
          <p:nvPr>
            <p:ph type="title"/>
          </p:nvPr>
        </p:nvSpPr>
        <p:spPr>
          <a:xfrm>
            <a:off x="457200" y="205977"/>
            <a:ext cx="8229600" cy="1141499"/>
          </a:xfrm>
          <a:prstGeom prst="rect">
            <a:avLst/>
          </a:prstGeom>
        </p:spPr>
        <p:txBody>
          <a:bodyPr anchorCtr="0" anchor="b" bIns="91425" lIns="91425" rIns="91425" tIns="91425"/>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27" name="Shape 27"/>
          <p:cNvSpPr txBox="1"/>
          <p:nvPr>
            <p:ph idx="12" type="sldNum"/>
          </p:nvPr>
        </p:nvSpPr>
        <p:spPr>
          <a:xfrm>
            <a:off x="8556791" y="4749850"/>
            <a:ext cx="548699" cy="393600"/>
          </a:xfrm>
          <a:prstGeom prst="rect">
            <a:avLst/>
          </a:prstGeom>
        </p:spPr>
        <p:txBody>
          <a:bodyPr anchorCtr="0" anchor="ctr" bIns="91425" lIns="91425" rIns="91425" tIns="91425">
            <a:noAutofit/>
          </a:bodyPr>
          <a:lstStyle>
            <a:lvl1pPr>
              <a:spcBef>
                <a:spcPts val="0"/>
              </a:spcBef>
              <a:buNone/>
              <a:defRPr/>
            </a:lvl1pPr>
          </a:lstStyle>
          <a:p>
            <a:pPr>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28" name="Shape 28"/>
        <p:cNvGrpSpPr/>
        <p:nvPr/>
      </p:nvGrpSpPr>
      <p:grpSpPr>
        <a:xfrm>
          <a:off x="0" y="0"/>
          <a:ext cx="0" cy="0"/>
          <a:chOff x="0" y="0"/>
          <a:chExt cx="0" cy="0"/>
        </a:xfrm>
      </p:grpSpPr>
      <p:sp>
        <p:nvSpPr>
          <p:cNvPr id="29" name="Shape 29"/>
          <p:cNvSpPr/>
          <p:nvPr/>
        </p:nvSpPr>
        <p:spPr>
          <a:xfrm>
            <a:off x="0" y="4406309"/>
            <a:ext cx="8686800" cy="519599"/>
          </a:xfrm>
          <a:prstGeom prst="rect">
            <a:avLst/>
          </a:prstGeom>
          <a:solidFill>
            <a:schemeClr val="dk2"/>
          </a:solidFill>
          <a:ln>
            <a:noFill/>
          </a:ln>
        </p:spPr>
        <p:txBody>
          <a:bodyPr anchorCtr="0" anchor="ctr" bIns="45700" lIns="91425" rIns="91425" tIns="45700">
            <a:noAutofit/>
          </a:bodyPr>
          <a:lstStyle/>
          <a:p>
            <a:pPr>
              <a:spcBef>
                <a:spcPts val="0"/>
              </a:spcBef>
              <a:buNone/>
            </a:pPr>
            <a:r>
              <a:t/>
            </a:r>
            <a:endParaRPr/>
          </a:p>
        </p:txBody>
      </p:sp>
      <p:sp>
        <p:nvSpPr>
          <p:cNvPr id="30" name="Shape 30"/>
          <p:cNvSpPr txBox="1"/>
          <p:nvPr>
            <p:ph idx="1" type="body"/>
          </p:nvPr>
        </p:nvSpPr>
        <p:spPr>
          <a:xfrm>
            <a:off x="457200" y="4406309"/>
            <a:ext cx="8229600" cy="519599"/>
          </a:xfrm>
          <a:prstGeom prst="rect">
            <a:avLst/>
          </a:prstGeom>
        </p:spPr>
        <p:txBody>
          <a:bodyPr anchorCtr="0" anchor="ctr" bIns="91425" lIns="91425" rIns="91425" tIns="91425"/>
          <a:lstStyle>
            <a:lvl1pPr>
              <a:spcBef>
                <a:spcPts val="0"/>
              </a:spcBef>
              <a:buClr>
                <a:schemeClr val="lt1"/>
              </a:buClr>
              <a:buSzPct val="100000"/>
              <a:buNone/>
              <a:defRPr b="1" sz="2400">
                <a:solidFill>
                  <a:schemeClr val="lt1"/>
                </a:solidFill>
              </a:defRPr>
            </a:lvl1pPr>
          </a:lstStyle>
          <a:p/>
        </p:txBody>
      </p:sp>
      <p:sp>
        <p:nvSpPr>
          <p:cNvPr id="31" name="Shape 31"/>
          <p:cNvSpPr txBox="1"/>
          <p:nvPr>
            <p:ph idx="12" type="sldNum"/>
          </p:nvPr>
        </p:nvSpPr>
        <p:spPr>
          <a:xfrm>
            <a:off x="8556791" y="4749850"/>
            <a:ext cx="548699" cy="393600"/>
          </a:xfrm>
          <a:prstGeom prst="rect">
            <a:avLst/>
          </a:prstGeom>
        </p:spPr>
        <p:txBody>
          <a:bodyPr anchorCtr="0" anchor="ctr" bIns="91425" lIns="91425" rIns="91425" tIns="91425">
            <a:noAutofit/>
          </a:bodyPr>
          <a:lstStyle>
            <a:lvl1pPr>
              <a:spcBef>
                <a:spcPts val="0"/>
              </a:spcBef>
              <a:buNone/>
              <a:defRPr>
                <a:solidFill>
                  <a:schemeClr val="dk1"/>
                </a:solidFill>
              </a:defRPr>
            </a:lvl1pPr>
          </a:lstStyle>
          <a:p>
            <a:pPr>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32" name="Shape 32"/>
        <p:cNvGrpSpPr/>
        <p:nvPr/>
      </p:nvGrpSpPr>
      <p:grpSpPr>
        <a:xfrm>
          <a:off x="0" y="0"/>
          <a:ext cx="0" cy="0"/>
          <a:chOff x="0" y="0"/>
          <a:chExt cx="0" cy="0"/>
        </a:xfrm>
      </p:grpSpPr>
      <p:sp>
        <p:nvSpPr>
          <p:cNvPr id="33" name="Shape 33"/>
          <p:cNvSpPr txBox="1"/>
          <p:nvPr>
            <p:ph idx="12" type="sldNum"/>
          </p:nvPr>
        </p:nvSpPr>
        <p:spPr>
          <a:xfrm>
            <a:off x="8556791" y="4749850"/>
            <a:ext cx="548699" cy="393600"/>
          </a:xfrm>
          <a:prstGeom prst="rect">
            <a:avLst/>
          </a:prstGeom>
        </p:spPr>
        <p:txBody>
          <a:bodyPr anchorCtr="0" anchor="ctr" bIns="91425" lIns="91425" rIns="91425" tIns="91425">
            <a:noAutofit/>
          </a:bodyPr>
          <a:lstStyle>
            <a:lvl1pPr>
              <a:spcBef>
                <a:spcPts val="0"/>
              </a:spcBef>
              <a:buNone/>
              <a:defRPr/>
            </a:lvl1pPr>
          </a:lstStyle>
          <a:p>
            <a:pPr>
              <a:spcBef>
                <a:spcPts val="0"/>
              </a:spcBef>
              <a:buNone/>
            </a:pPr>
            <a:fld id="{00000000-1234-1234-1234-123412341234}" type="slidenum">
              <a:rPr lang="en"/>
              <a:t>‹#›</a:t>
            </a:fld>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slideLayout" Target="../slideLayouts/slideLayout4.xml"/><Relationship Id="rId3" Type="http://schemas.openxmlformats.org/officeDocument/2006/relationships/slideLayout" Target="../slideLayouts/slideLayout3.xml"/><Relationship Id="rId6" Type="http://schemas.openxmlformats.org/officeDocument/2006/relationships/slideLayout" Target="../slideLayouts/slideLayout6.xml"/><Relationship Id="rId5" Type="http://schemas.openxmlformats.org/officeDocument/2006/relationships/slideLayout" Target="../slideLayouts/slideLayout5.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4" name="Shape 4"/>
        <p:cNvGrpSpPr/>
        <p:nvPr/>
      </p:nvGrpSpPr>
      <p:grpSpPr>
        <a:xfrm>
          <a:off x="0" y="0"/>
          <a:ext cx="0" cy="0"/>
          <a:chOff x="0" y="0"/>
          <a:chExt cx="0" cy="0"/>
        </a:xfrm>
      </p:grpSpPr>
      <p:sp>
        <p:nvSpPr>
          <p:cNvPr id="5" name="Shape 5"/>
          <p:cNvSpPr txBox="1"/>
          <p:nvPr>
            <p:ph type="title"/>
          </p:nvPr>
        </p:nvSpPr>
        <p:spPr>
          <a:xfrm>
            <a:off x="457200" y="205977"/>
            <a:ext cx="8229600" cy="1141499"/>
          </a:xfrm>
          <a:prstGeom prst="rect">
            <a:avLst/>
          </a:prstGeom>
          <a:noFill/>
          <a:ln>
            <a:noFill/>
          </a:ln>
        </p:spPr>
        <p:txBody>
          <a:bodyPr anchorCtr="0" anchor="b" bIns="91425" lIns="91425" rIns="91425" tIns="91425"/>
          <a:lstStyle>
            <a:lvl1pPr>
              <a:spcBef>
                <a:spcPts val="0"/>
              </a:spcBef>
              <a:buClr>
                <a:schemeClr val="lt1"/>
              </a:buClr>
              <a:buSzPct val="100000"/>
              <a:buNone/>
              <a:defRPr b="1" sz="4800">
                <a:solidFill>
                  <a:schemeClr val="lt1"/>
                </a:solidFill>
              </a:defRPr>
            </a:lvl1pPr>
            <a:lvl2pPr>
              <a:spcBef>
                <a:spcPts val="0"/>
              </a:spcBef>
              <a:buClr>
                <a:schemeClr val="lt1"/>
              </a:buClr>
              <a:buSzPct val="100000"/>
              <a:buNone/>
              <a:defRPr b="1" sz="4800">
                <a:solidFill>
                  <a:schemeClr val="lt1"/>
                </a:solidFill>
              </a:defRPr>
            </a:lvl2pPr>
            <a:lvl3pPr>
              <a:spcBef>
                <a:spcPts val="0"/>
              </a:spcBef>
              <a:buClr>
                <a:schemeClr val="lt1"/>
              </a:buClr>
              <a:buSzPct val="100000"/>
              <a:buNone/>
              <a:defRPr b="1" sz="4800">
                <a:solidFill>
                  <a:schemeClr val="lt1"/>
                </a:solidFill>
              </a:defRPr>
            </a:lvl3pPr>
            <a:lvl4pPr>
              <a:spcBef>
                <a:spcPts val="0"/>
              </a:spcBef>
              <a:buClr>
                <a:schemeClr val="lt1"/>
              </a:buClr>
              <a:buSzPct val="100000"/>
              <a:buNone/>
              <a:defRPr b="1" sz="4800">
                <a:solidFill>
                  <a:schemeClr val="lt1"/>
                </a:solidFill>
              </a:defRPr>
            </a:lvl4pPr>
            <a:lvl5pPr>
              <a:spcBef>
                <a:spcPts val="0"/>
              </a:spcBef>
              <a:buClr>
                <a:schemeClr val="lt1"/>
              </a:buClr>
              <a:buSzPct val="100000"/>
              <a:buNone/>
              <a:defRPr b="1" sz="4800">
                <a:solidFill>
                  <a:schemeClr val="lt1"/>
                </a:solidFill>
              </a:defRPr>
            </a:lvl5pPr>
            <a:lvl6pPr>
              <a:spcBef>
                <a:spcPts val="0"/>
              </a:spcBef>
              <a:buClr>
                <a:schemeClr val="lt1"/>
              </a:buClr>
              <a:buSzPct val="100000"/>
              <a:buNone/>
              <a:defRPr b="1" sz="4800">
                <a:solidFill>
                  <a:schemeClr val="lt1"/>
                </a:solidFill>
              </a:defRPr>
            </a:lvl6pPr>
            <a:lvl7pPr>
              <a:spcBef>
                <a:spcPts val="0"/>
              </a:spcBef>
              <a:buClr>
                <a:schemeClr val="lt1"/>
              </a:buClr>
              <a:buSzPct val="100000"/>
              <a:buNone/>
              <a:defRPr b="1" sz="4800">
                <a:solidFill>
                  <a:schemeClr val="lt1"/>
                </a:solidFill>
              </a:defRPr>
            </a:lvl7pPr>
            <a:lvl8pPr>
              <a:spcBef>
                <a:spcPts val="0"/>
              </a:spcBef>
              <a:buClr>
                <a:schemeClr val="lt1"/>
              </a:buClr>
              <a:buSzPct val="100000"/>
              <a:buNone/>
              <a:defRPr b="1" sz="4800">
                <a:solidFill>
                  <a:schemeClr val="lt1"/>
                </a:solidFill>
              </a:defRPr>
            </a:lvl8pPr>
            <a:lvl9pPr>
              <a:spcBef>
                <a:spcPts val="0"/>
              </a:spcBef>
              <a:buClr>
                <a:schemeClr val="lt1"/>
              </a:buClr>
              <a:buSzPct val="100000"/>
              <a:buNone/>
              <a:defRPr b="1" sz="4800">
                <a:solidFill>
                  <a:schemeClr val="lt1"/>
                </a:solidFill>
              </a:defRPr>
            </a:lvl9pPr>
          </a:lstStyle>
          <a:p/>
        </p:txBody>
      </p:sp>
      <p:sp>
        <p:nvSpPr>
          <p:cNvPr id="6" name="Shape 6"/>
          <p:cNvSpPr txBox="1"/>
          <p:nvPr>
            <p:ph idx="1" type="body"/>
          </p:nvPr>
        </p:nvSpPr>
        <p:spPr>
          <a:xfrm>
            <a:off x="457200" y="1460499"/>
            <a:ext cx="8229600" cy="3465299"/>
          </a:xfrm>
          <a:prstGeom prst="rect">
            <a:avLst/>
          </a:prstGeom>
          <a:noFill/>
          <a:ln>
            <a:noFill/>
          </a:ln>
        </p:spPr>
        <p:txBody>
          <a:bodyPr anchorCtr="0" anchor="t" bIns="91425" lIns="91425" rIns="91425" tIns="91425"/>
          <a:lstStyle>
            <a:lvl1pPr>
              <a:spcBef>
                <a:spcPts val="600"/>
              </a:spcBef>
              <a:buClr>
                <a:schemeClr val="dk2"/>
              </a:buClr>
              <a:buSzPct val="100000"/>
              <a:defRPr sz="3000">
                <a:solidFill>
                  <a:schemeClr val="dk2"/>
                </a:solidFill>
              </a:defRPr>
            </a:lvl1pPr>
            <a:lvl2pPr>
              <a:spcBef>
                <a:spcPts val="480"/>
              </a:spcBef>
              <a:buClr>
                <a:schemeClr val="dk2"/>
              </a:buClr>
              <a:buSzPct val="100000"/>
              <a:defRPr sz="2400">
                <a:solidFill>
                  <a:schemeClr val="dk2"/>
                </a:solidFill>
              </a:defRPr>
            </a:lvl2pPr>
            <a:lvl3pPr>
              <a:spcBef>
                <a:spcPts val="480"/>
              </a:spcBef>
              <a:buClr>
                <a:schemeClr val="dk2"/>
              </a:buClr>
              <a:buSzPct val="100000"/>
              <a:defRPr sz="2400">
                <a:solidFill>
                  <a:schemeClr val="dk2"/>
                </a:solidFill>
              </a:defRPr>
            </a:lvl3pPr>
            <a:lvl4pPr>
              <a:spcBef>
                <a:spcPts val="360"/>
              </a:spcBef>
              <a:buClr>
                <a:schemeClr val="dk2"/>
              </a:buClr>
              <a:buSzPct val="100000"/>
              <a:defRPr sz="1800">
                <a:solidFill>
                  <a:schemeClr val="dk2"/>
                </a:solidFill>
              </a:defRPr>
            </a:lvl4pPr>
            <a:lvl5pPr>
              <a:spcBef>
                <a:spcPts val="360"/>
              </a:spcBef>
              <a:buClr>
                <a:schemeClr val="dk2"/>
              </a:buClr>
              <a:buSzPct val="100000"/>
              <a:defRPr sz="1800">
                <a:solidFill>
                  <a:schemeClr val="dk2"/>
                </a:solidFill>
              </a:defRPr>
            </a:lvl5pPr>
            <a:lvl6pPr>
              <a:spcBef>
                <a:spcPts val="360"/>
              </a:spcBef>
              <a:buClr>
                <a:schemeClr val="dk2"/>
              </a:buClr>
              <a:buSzPct val="100000"/>
              <a:defRPr sz="1800">
                <a:solidFill>
                  <a:schemeClr val="dk2"/>
                </a:solidFill>
              </a:defRPr>
            </a:lvl6pPr>
            <a:lvl7pPr>
              <a:spcBef>
                <a:spcPts val="360"/>
              </a:spcBef>
              <a:buClr>
                <a:schemeClr val="dk2"/>
              </a:buClr>
              <a:buSzPct val="100000"/>
              <a:defRPr sz="1800">
                <a:solidFill>
                  <a:schemeClr val="dk2"/>
                </a:solidFill>
              </a:defRPr>
            </a:lvl7pPr>
            <a:lvl8pPr>
              <a:spcBef>
                <a:spcPts val="360"/>
              </a:spcBef>
              <a:buClr>
                <a:schemeClr val="dk2"/>
              </a:buClr>
              <a:buSzPct val="100000"/>
              <a:defRPr sz="1800">
                <a:solidFill>
                  <a:schemeClr val="dk2"/>
                </a:solidFill>
              </a:defRPr>
            </a:lvl8pPr>
            <a:lvl9pPr>
              <a:spcBef>
                <a:spcPts val="360"/>
              </a:spcBef>
              <a:buClr>
                <a:schemeClr val="dk2"/>
              </a:buClr>
              <a:buSzPct val="100000"/>
              <a:defRPr sz="1800">
                <a:solidFill>
                  <a:schemeClr val="dk2"/>
                </a:solidFill>
              </a:defRPr>
            </a:lvl9pPr>
          </a:lstStyle>
          <a:p/>
        </p:txBody>
      </p:sp>
      <p:sp>
        <p:nvSpPr>
          <p:cNvPr id="7" name="Shape 7"/>
          <p:cNvSpPr txBox="1"/>
          <p:nvPr>
            <p:ph idx="12" type="sldNum"/>
          </p:nvPr>
        </p:nvSpPr>
        <p:spPr>
          <a:xfrm>
            <a:off x="8556791" y="4749850"/>
            <a:ext cx="548699" cy="393600"/>
          </a:xfrm>
          <a:prstGeom prst="rect">
            <a:avLst/>
          </a:prstGeom>
          <a:noFill/>
          <a:ln>
            <a:noFill/>
          </a:ln>
        </p:spPr>
        <p:txBody>
          <a:bodyPr anchorCtr="0" anchor="ctr" bIns="91425" lIns="91425" rIns="91425" tIns="91425">
            <a:noAutofit/>
          </a:bodyPr>
          <a:lstStyle>
            <a:lvl1pPr algn="r">
              <a:spcBef>
                <a:spcPts val="0"/>
              </a:spcBef>
              <a:buNone/>
              <a:defRPr sz="1300">
                <a:solidFill>
                  <a:schemeClr val="dk2"/>
                </a:solidFill>
              </a:defRPr>
            </a:lvl1pPr>
          </a:lstStyle>
          <a:p>
            <a:pPr>
              <a:spcBef>
                <a:spcPts val="0"/>
              </a:spcBef>
              <a:buNone/>
            </a:pPr>
            <a:fld id="{00000000-1234-1234-1234-123412341234}" type="slidenum">
              <a:rPr lang="en"/>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marR="0" rtl="0" algn="l">
        <a:lnSpc>
          <a:spcPct val="100000"/>
        </a:lnSpc>
        <a:spcBef>
          <a:spcPts val="0"/>
        </a:spcBef>
        <a:spcAft>
          <a:spcPts val="0"/>
        </a:spcAft>
      </a:defPPr>
      <a:lvl1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1pPr>
      <a:lvl2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2pPr>
    </p:titleStyle>
    <p:bodyStyle>
      <a:defPPr marR="0" rtl="0" algn="l">
        <a:lnSpc>
          <a:spcPct val="100000"/>
        </a:lnSpc>
        <a:spcBef>
          <a:spcPts val="0"/>
        </a:spcBef>
        <a:spcAft>
          <a:spcPts val="0"/>
        </a:spcAft>
      </a:defPPr>
      <a:lvl1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1pPr>
      <a:lvl2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2pPr>
      <a:lvl3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3pPr>
      <a:lvl4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4pPr>
      <a:lvl5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5pPr>
      <a:lvl6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6pPr>
      <a:lvl7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7pPr>
      <a:lvl8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8pPr>
      <a:lvl9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9pPr>
    </p:bodyStyle>
    <p:otherStyle>
      <a:defPPr marR="0" rtl="0" algn="l">
        <a:lnSpc>
          <a:spcPct val="100000"/>
        </a:lnSpc>
        <a:spcBef>
          <a:spcPts val="0"/>
        </a:spcBef>
        <a:spcAft>
          <a:spcPts val="0"/>
        </a:spcAft>
      </a:defPPr>
      <a:lvl1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1pPr>
      <a:lvl2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2pPr>
      <a:lvl3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3pPr>
      <a:lvl4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4pPr>
      <a:lvl5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5pPr>
      <a:lvl6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6pPr>
      <a:lvl7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7pPr>
      <a:lvl8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8pPr>
      <a:lvl9pPr marR="0" rtl="0" algn="l">
        <a:lnSpc>
          <a:spcPct val="100000"/>
        </a:lnSpc>
        <a:spcBef>
          <a:spcPts val="0"/>
        </a:spcBef>
        <a:spcAft>
          <a:spcPts val="0"/>
        </a:spcAft>
        <a:buNone/>
        <a:defRPr b="0" baseline="0" i="0" sz="1400" u="none" cap="none" strike="noStrike">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01.jpg"/><Relationship Id="rId3" Type="http://schemas.openxmlformats.org/officeDocument/2006/relationships/image" Target="../media/image00.jpg"/><Relationship Id="rId5" Type="http://schemas.openxmlformats.org/officeDocument/2006/relationships/image" Target="../media/image02.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 Id="rId3" Type="http://schemas.openxmlformats.org/officeDocument/2006/relationships/image" Target="../media/image0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0.png"/><Relationship Id="rId3" Type="http://schemas.openxmlformats.org/officeDocument/2006/relationships/image" Target="../media/image16.png"/><Relationship Id="rId5" Type="http://schemas.openxmlformats.org/officeDocument/2006/relationships/image" Target="../media/image03.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 Id="rId3" Type="http://schemas.openxmlformats.org/officeDocument/2006/relationships/image" Target="../media/image05.gi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 Id="rId3" Type="http://schemas.openxmlformats.org/officeDocument/2006/relationships/image" Target="../media/image06.gi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09.jpg"/><Relationship Id="rId3" Type="http://schemas.openxmlformats.org/officeDocument/2006/relationships/image" Target="../media/image07.jpg"/><Relationship Id="rId5" Type="http://schemas.openxmlformats.org/officeDocument/2006/relationships/image" Target="../media/image08.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png"/><Relationship Id="rId3" Type="http://schemas.openxmlformats.org/officeDocument/2006/relationships/image" Target="../media/image15.png"/><Relationship Id="rId5"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gif"/><Relationship Id="rId3" Type="http://schemas.openxmlformats.org/officeDocument/2006/relationships/image" Target="../media/image28.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1.png"/><Relationship Id="rId3" Type="http://schemas.openxmlformats.org/officeDocument/2006/relationships/image" Target="../media/image17.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 Id="rId3" Type="http://schemas.openxmlformats.org/officeDocument/2006/relationships/image" Target="../media/image18.gi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 Id="rId3" Type="http://schemas.openxmlformats.org/officeDocument/2006/relationships/image" Target="../media/image26.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9.jpg"/><Relationship Id="rId3" Type="http://schemas.openxmlformats.org/officeDocument/2006/relationships/image" Target="../media/image29.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 Id="rId3" Type="http://schemas.openxmlformats.org/officeDocument/2006/relationships/image" Target="../media/image20.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 Id="rId3" Type="http://schemas.openxmlformats.org/officeDocument/2006/relationships/image" Target="../media/image24.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png"/><Relationship Id="rId3" Type="http://schemas.openxmlformats.org/officeDocument/2006/relationships/image" Target="../media/image2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en.wikipedia.org/wiki/Parallel_communication" TargetMode="External"/><Relationship Id="rId3" Type="http://schemas.openxmlformats.org/officeDocument/2006/relationships/hyperlink" Target="http://en.wikipedia.org/wiki/Computer_hardware" TargetMode="External"/><Relationship Id="rId5" Type="http://schemas.openxmlformats.org/officeDocument/2006/relationships/hyperlink" Target="http://en.wikipedia.org/wiki/Serial_communication"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 Id="rId3" Type="http://schemas.openxmlformats.org/officeDocument/2006/relationships/image" Target="../media/image22.gi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youtube.com/v/Kk-9kImnSa8" TargetMode="External"/><Relationship Id="rId5" Type="http://schemas.openxmlformats.org/officeDocument/2006/relationships/image" Target="../media/image23.jp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5" Type="http://schemas.openxmlformats.org/officeDocument/2006/relationships/hyperlink" Target="http://nguyenmarysci4.tumblr.com/post/45739083253/what-the-led-how-it-does-it-work" TargetMode="External"/><Relationship Id="rId14" Type="http://schemas.openxmlformats.org/officeDocument/2006/relationships/hyperlink" Target="http://www.education.rec.ri.cmu.edu/content/electronics/boe/light_sensor/1.html" TargetMode="External"/><Relationship Id="rId2" Type="http://schemas.openxmlformats.org/officeDocument/2006/relationships/notesSlide" Target="../notesSlides/notesSlide27.xml"/><Relationship Id="rId12" Type="http://schemas.openxmlformats.org/officeDocument/2006/relationships/hyperlink" Target="http://kids.britannica.com/comptons/art-53789/Photoresistor" TargetMode="External"/><Relationship Id="rId13" Type="http://schemas.openxmlformats.org/officeDocument/2006/relationships/hyperlink" Target="http://www.edn.com/design/analog/4368794/Simple-night-light-uses-a-photoresistor-to-detect-dusk" TargetMode="External"/><Relationship Id="rId1" Type="http://schemas.openxmlformats.org/officeDocument/2006/relationships/slideLayout" Target="../slideLayouts/slideLayout2.xml"/><Relationship Id="rId4" Type="http://schemas.openxmlformats.org/officeDocument/2006/relationships/hyperlink" Target="http://www.radio-electronics.com/info/data/semicond/phototransistor/photo_transistor.php" TargetMode="External"/><Relationship Id="rId10" Type="http://schemas.openxmlformats.org/officeDocument/2006/relationships/hyperlink" Target="http://www.radio-electronics.com/info/data/resistor/ldr/light_dependent_resistor.php" TargetMode="External"/><Relationship Id="rId3" Type="http://schemas.openxmlformats.org/officeDocument/2006/relationships/hyperlink" Target="http://www.johnloomis.org/ece445/topics/egginc/pt_app.html" TargetMode="External"/><Relationship Id="rId11" Type="http://schemas.openxmlformats.org/officeDocument/2006/relationships/hyperlink" Target="http://en.wikipedia.org/wiki/Universal_asynchronous_receiver/transmitter" TargetMode="External"/><Relationship Id="rId9" Type="http://schemas.openxmlformats.org/officeDocument/2006/relationships/hyperlink" Target="http://en.wikipedia.org/wiki/Analog-to-digital_converter" TargetMode="External"/><Relationship Id="rId6" Type="http://schemas.openxmlformats.org/officeDocument/2006/relationships/hyperlink" Target="http://www.teccogroup.com/LED-Rope-light-p404.html" TargetMode="External"/><Relationship Id="rId5" Type="http://schemas.openxmlformats.org/officeDocument/2006/relationships/hyperlink" Target="http://en.wikipedia.org/wiki/Photodiode" TargetMode="External"/><Relationship Id="rId8" Type="http://schemas.openxmlformats.org/officeDocument/2006/relationships/hyperlink" Target="http://naturescreationsinc.com/alternative-systems/led-lighting/" TargetMode="External"/><Relationship Id="rId7" Type="http://schemas.openxmlformats.org/officeDocument/2006/relationships/hyperlink" Target="http://en.wikipedia.org/wiki/LED_lamp"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 Id="rId3"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4" name="Shape 34"/>
        <p:cNvGrpSpPr/>
        <p:nvPr/>
      </p:nvGrpSpPr>
      <p:grpSpPr>
        <a:xfrm>
          <a:off x="0" y="0"/>
          <a:ext cx="0" cy="0"/>
          <a:chOff x="0" y="0"/>
          <a:chExt cx="0" cy="0"/>
        </a:xfrm>
      </p:grpSpPr>
      <p:sp>
        <p:nvSpPr>
          <p:cNvPr id="35" name="Shape 35"/>
          <p:cNvSpPr txBox="1"/>
          <p:nvPr>
            <p:ph type="ctrTitle"/>
          </p:nvPr>
        </p:nvSpPr>
        <p:spPr>
          <a:xfrm>
            <a:off x="685800" y="1300757"/>
            <a:ext cx="7772400" cy="1684199"/>
          </a:xfrm>
          <a:prstGeom prst="rect">
            <a:avLst/>
          </a:prstGeom>
        </p:spPr>
        <p:txBody>
          <a:bodyPr anchorCtr="0" anchor="b" bIns="91425" lIns="91425" rIns="91425" tIns="91425">
            <a:noAutofit/>
          </a:bodyPr>
          <a:lstStyle/>
          <a:p>
            <a:pPr rtl="0">
              <a:spcBef>
                <a:spcPts val="0"/>
              </a:spcBef>
              <a:buNone/>
            </a:pPr>
            <a:r>
              <a:rPr lang="en" sz="4800"/>
              <a:t>Sensors and </a:t>
            </a:r>
          </a:p>
          <a:p>
            <a:pPr>
              <a:spcBef>
                <a:spcPts val="0"/>
              </a:spcBef>
              <a:buNone/>
            </a:pPr>
            <a:r>
              <a:rPr lang="en" sz="4800"/>
              <a:t>Wireless Communication</a:t>
            </a:r>
          </a:p>
        </p:txBody>
      </p:sp>
      <p:sp>
        <p:nvSpPr>
          <p:cNvPr id="36" name="Shape 36"/>
          <p:cNvSpPr txBox="1"/>
          <p:nvPr>
            <p:ph idx="1" type="subTitle"/>
          </p:nvPr>
        </p:nvSpPr>
        <p:spPr>
          <a:xfrm>
            <a:off x="685800" y="3093357"/>
            <a:ext cx="7772400" cy="712499"/>
          </a:xfrm>
          <a:prstGeom prst="rect">
            <a:avLst/>
          </a:prstGeom>
        </p:spPr>
        <p:txBody>
          <a:bodyPr anchorCtr="0" anchor="ctr" bIns="91425" lIns="91425" rIns="91425" tIns="91425">
            <a:noAutofit/>
          </a:bodyPr>
          <a:lstStyle/>
          <a:p>
            <a:pPr>
              <a:spcBef>
                <a:spcPts val="0"/>
              </a:spcBef>
              <a:buNone/>
            </a:pPr>
            <a:r>
              <a:rPr lang="en" sz="2400"/>
              <a:t>Daniel Sun, Connor Grossman, Gao Xin, Hong Yi Shen, Daniel Gomez</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0" name="Shape 40"/>
        <p:cNvGrpSpPr/>
        <p:nvPr/>
      </p:nvGrpSpPr>
      <p:grpSpPr>
        <a:xfrm>
          <a:off x="0" y="0"/>
          <a:ext cx="0" cy="0"/>
          <a:chOff x="0" y="0"/>
          <a:chExt cx="0" cy="0"/>
        </a:xfrm>
      </p:grpSpPr>
      <p:sp>
        <p:nvSpPr>
          <p:cNvPr id="41" name="Shape 41"/>
          <p:cNvSpPr txBox="1"/>
          <p:nvPr>
            <p:ph type="title"/>
          </p:nvPr>
        </p:nvSpPr>
        <p:spPr>
          <a:xfrm>
            <a:off x="457200" y="205977"/>
            <a:ext cx="8229600" cy="1141499"/>
          </a:xfrm>
          <a:prstGeom prst="rect">
            <a:avLst/>
          </a:prstGeom>
        </p:spPr>
        <p:txBody>
          <a:bodyPr anchorCtr="0" anchor="b" bIns="91425" lIns="91425" rIns="91425" tIns="91425">
            <a:noAutofit/>
          </a:bodyPr>
          <a:lstStyle/>
          <a:p>
            <a:pPr algn="ctr">
              <a:spcBef>
                <a:spcPts val="0"/>
              </a:spcBef>
              <a:buNone/>
            </a:pPr>
            <a:r>
              <a:rPr lang="en"/>
              <a:t>Outline</a:t>
            </a:r>
          </a:p>
        </p:txBody>
      </p:sp>
      <p:sp>
        <p:nvSpPr>
          <p:cNvPr id="42" name="Shape 42"/>
          <p:cNvSpPr txBox="1"/>
          <p:nvPr>
            <p:ph idx="1" type="body"/>
          </p:nvPr>
        </p:nvSpPr>
        <p:spPr>
          <a:xfrm>
            <a:off x="457200" y="1768224"/>
            <a:ext cx="8229600" cy="2787299"/>
          </a:xfrm>
          <a:prstGeom prst="rect">
            <a:avLst/>
          </a:prstGeom>
        </p:spPr>
        <p:txBody>
          <a:bodyPr anchorCtr="0" anchor="t" bIns="91425" lIns="91425" rIns="91425" tIns="91425">
            <a:noAutofit/>
          </a:bodyPr>
          <a:lstStyle/>
          <a:p>
            <a:pPr indent="-419100" lvl="0" marL="457200" rtl="0">
              <a:spcBef>
                <a:spcPts val="0"/>
              </a:spcBef>
              <a:buClr>
                <a:schemeClr val="dk2"/>
              </a:buClr>
              <a:buSzPct val="100000"/>
              <a:buFont typeface="Arial"/>
              <a:buAutoNum type="arabicPeriod"/>
            </a:pPr>
            <a:r>
              <a:rPr lang="en"/>
              <a:t>LED</a:t>
            </a:r>
          </a:p>
          <a:p>
            <a:pPr lvl="0" rtl="0">
              <a:spcBef>
                <a:spcPts val="0"/>
              </a:spcBef>
              <a:buNone/>
            </a:pPr>
            <a:r>
              <a:t/>
            </a:r>
            <a:endParaRPr/>
          </a:p>
          <a:p>
            <a:pPr indent="-419100" lvl="0" marL="457200" rtl="0">
              <a:spcBef>
                <a:spcPts val="0"/>
              </a:spcBef>
              <a:buClr>
                <a:schemeClr val="dk2"/>
              </a:buClr>
              <a:buSzPct val="100000"/>
              <a:buFont typeface="Arial"/>
              <a:buAutoNum type="arabicPeriod"/>
            </a:pPr>
            <a:r>
              <a:rPr lang="en"/>
              <a:t>Sensors</a:t>
            </a:r>
          </a:p>
          <a:p>
            <a:pPr lvl="0" rtl="0">
              <a:spcBef>
                <a:spcPts val="0"/>
              </a:spcBef>
              <a:buNone/>
            </a:pPr>
            <a:r>
              <a:t/>
            </a:r>
            <a:endParaRPr/>
          </a:p>
          <a:p>
            <a:pPr indent="-419100" lvl="0" marL="457200" rtl="0">
              <a:spcBef>
                <a:spcPts val="0"/>
              </a:spcBef>
              <a:buClr>
                <a:schemeClr val="dk2"/>
              </a:buClr>
              <a:buSzPct val="100000"/>
              <a:buFont typeface="Arial"/>
              <a:buAutoNum type="arabicPeriod"/>
            </a:pPr>
            <a:r>
              <a:rPr lang="en"/>
              <a:t>Wireless Communication</a:t>
            </a:r>
          </a:p>
          <a:p>
            <a:pPr lvl="0">
              <a:spcBef>
                <a:spcPts val="0"/>
              </a:spcBef>
              <a:buNone/>
            </a:pPr>
            <a:r>
              <a:t/>
            </a:r>
            <a:endParaRP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6" name="Shape 46"/>
        <p:cNvGrpSpPr/>
        <p:nvPr/>
      </p:nvGrpSpPr>
      <p:grpSpPr>
        <a:xfrm>
          <a:off x="0" y="0"/>
          <a:ext cx="0" cy="0"/>
          <a:chOff x="0" y="0"/>
          <a:chExt cx="0" cy="0"/>
        </a:xfrm>
      </p:grpSpPr>
      <p:sp>
        <p:nvSpPr>
          <p:cNvPr id="47" name="Shape 47"/>
          <p:cNvSpPr txBox="1"/>
          <p:nvPr>
            <p:ph type="title"/>
          </p:nvPr>
        </p:nvSpPr>
        <p:spPr>
          <a:xfrm>
            <a:off x="457200" y="205977"/>
            <a:ext cx="8229600" cy="1141499"/>
          </a:xfrm>
          <a:prstGeom prst="rect">
            <a:avLst/>
          </a:prstGeom>
        </p:spPr>
        <p:txBody>
          <a:bodyPr anchorCtr="0" anchor="b" bIns="91425" lIns="91425" rIns="91425" tIns="91425">
            <a:noAutofit/>
          </a:bodyPr>
          <a:lstStyle/>
          <a:p>
            <a:pPr>
              <a:spcBef>
                <a:spcPts val="0"/>
              </a:spcBef>
              <a:buNone/>
            </a:pPr>
            <a:r>
              <a:rPr lang="en"/>
              <a:t>LED</a:t>
            </a:r>
          </a:p>
        </p:txBody>
      </p:sp>
      <p:pic>
        <p:nvPicPr>
          <p:cNvPr id="48" name="Shape 48"/>
          <p:cNvPicPr preferRelativeResize="0"/>
          <p:nvPr/>
        </p:nvPicPr>
        <p:blipFill>
          <a:blip r:embed="rId3">
            <a:alphaModFix/>
          </a:blip>
          <a:stretch>
            <a:fillRect/>
          </a:stretch>
        </p:blipFill>
        <p:spPr>
          <a:xfrm>
            <a:off x="176312" y="1503475"/>
            <a:ext cx="2466975" cy="1847850"/>
          </a:xfrm>
          <a:prstGeom prst="rect">
            <a:avLst/>
          </a:prstGeom>
          <a:noFill/>
          <a:ln>
            <a:noFill/>
          </a:ln>
        </p:spPr>
      </p:pic>
      <p:sp>
        <p:nvSpPr>
          <p:cNvPr id="49" name="Shape 49"/>
          <p:cNvSpPr txBox="1"/>
          <p:nvPr/>
        </p:nvSpPr>
        <p:spPr>
          <a:xfrm>
            <a:off x="3831375" y="2834175"/>
            <a:ext cx="800399" cy="301799"/>
          </a:xfrm>
          <a:prstGeom prst="rect">
            <a:avLst/>
          </a:prstGeom>
          <a:noFill/>
          <a:ln>
            <a:noFill/>
          </a:ln>
        </p:spPr>
        <p:txBody>
          <a:bodyPr anchorCtr="0" anchor="t" bIns="91425" lIns="91425" rIns="91425" tIns="91425">
            <a:noAutofit/>
          </a:bodyPr>
          <a:lstStyle/>
          <a:p>
            <a:pPr>
              <a:spcBef>
                <a:spcPts val="0"/>
              </a:spcBef>
              <a:buNone/>
            </a:pPr>
            <a:r>
              <a:t/>
            </a:r>
            <a:endParaRPr/>
          </a:p>
        </p:txBody>
      </p:sp>
      <p:pic>
        <p:nvPicPr>
          <p:cNvPr id="50" name="Shape 50"/>
          <p:cNvPicPr preferRelativeResize="0"/>
          <p:nvPr/>
        </p:nvPicPr>
        <p:blipFill>
          <a:blip r:embed="rId4">
            <a:alphaModFix/>
          </a:blip>
          <a:stretch>
            <a:fillRect/>
          </a:stretch>
        </p:blipFill>
        <p:spPr>
          <a:xfrm>
            <a:off x="6023250" y="3373237"/>
            <a:ext cx="2838450" cy="1609725"/>
          </a:xfrm>
          <a:prstGeom prst="rect">
            <a:avLst/>
          </a:prstGeom>
          <a:noFill/>
          <a:ln>
            <a:noFill/>
          </a:ln>
        </p:spPr>
      </p:pic>
      <p:sp>
        <p:nvSpPr>
          <p:cNvPr id="51" name="Shape 51"/>
          <p:cNvSpPr txBox="1"/>
          <p:nvPr/>
        </p:nvSpPr>
        <p:spPr>
          <a:xfrm>
            <a:off x="176325" y="4441150"/>
            <a:ext cx="3307199" cy="386400"/>
          </a:xfrm>
          <a:prstGeom prst="rect">
            <a:avLst/>
          </a:prstGeom>
          <a:noFill/>
          <a:ln>
            <a:noFill/>
          </a:ln>
        </p:spPr>
        <p:txBody>
          <a:bodyPr anchorCtr="0" anchor="t" bIns="91425" lIns="91425" rIns="91425" tIns="91425">
            <a:noAutofit/>
          </a:bodyPr>
          <a:lstStyle/>
          <a:p>
            <a:pPr indent="-330200" lvl="0" marL="457200" rtl="0">
              <a:lnSpc>
                <a:spcPct val="150000"/>
              </a:lnSpc>
              <a:spcBef>
                <a:spcPts val="0"/>
              </a:spcBef>
              <a:buClr>
                <a:srgbClr val="000000"/>
              </a:buClr>
              <a:buSzPct val="100000"/>
              <a:buFont typeface="Arial"/>
              <a:buChar char="●"/>
            </a:pPr>
            <a:r>
              <a:rPr lang="en" sz="1600"/>
              <a:t>Light-emitting-diode</a:t>
            </a:r>
          </a:p>
        </p:txBody>
      </p:sp>
      <p:pic>
        <p:nvPicPr>
          <p:cNvPr id="52" name="Shape 52"/>
          <p:cNvPicPr preferRelativeResize="0"/>
          <p:nvPr/>
        </p:nvPicPr>
        <p:blipFill>
          <a:blip r:embed="rId5">
            <a:alphaModFix/>
          </a:blip>
          <a:stretch>
            <a:fillRect/>
          </a:stretch>
        </p:blipFill>
        <p:spPr>
          <a:xfrm>
            <a:off x="3161700" y="2194787"/>
            <a:ext cx="2343150" cy="1952625"/>
          </a:xfrm>
          <a:prstGeom prst="rect">
            <a:avLst/>
          </a:prstGeom>
          <a:noFill/>
          <a:ln>
            <a:noFill/>
          </a:ln>
        </p:spPr>
      </p:pic>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6" name="Shape 56"/>
        <p:cNvGrpSpPr/>
        <p:nvPr/>
      </p:nvGrpSpPr>
      <p:grpSpPr>
        <a:xfrm>
          <a:off x="0" y="0"/>
          <a:ext cx="0" cy="0"/>
          <a:chOff x="0" y="0"/>
          <a:chExt cx="0" cy="0"/>
        </a:xfrm>
      </p:grpSpPr>
      <p:sp>
        <p:nvSpPr>
          <p:cNvPr id="57" name="Shape 57"/>
          <p:cNvSpPr txBox="1"/>
          <p:nvPr>
            <p:ph type="title"/>
          </p:nvPr>
        </p:nvSpPr>
        <p:spPr>
          <a:xfrm>
            <a:off x="457200" y="205977"/>
            <a:ext cx="8229600" cy="1141499"/>
          </a:xfrm>
          <a:prstGeom prst="rect">
            <a:avLst/>
          </a:prstGeom>
        </p:spPr>
        <p:txBody>
          <a:bodyPr anchorCtr="0" anchor="b" bIns="91425" lIns="91425" rIns="91425" tIns="91425">
            <a:noAutofit/>
          </a:bodyPr>
          <a:lstStyle/>
          <a:p>
            <a:pPr>
              <a:spcBef>
                <a:spcPts val="0"/>
              </a:spcBef>
              <a:buNone/>
            </a:pPr>
            <a:r>
              <a:rPr lang="en"/>
              <a:t>How does LED work?</a:t>
            </a:r>
          </a:p>
        </p:txBody>
      </p:sp>
      <p:pic>
        <p:nvPicPr>
          <p:cNvPr id="58" name="Shape 58"/>
          <p:cNvPicPr preferRelativeResize="0"/>
          <p:nvPr/>
        </p:nvPicPr>
        <p:blipFill>
          <a:blip r:embed="rId3">
            <a:alphaModFix/>
          </a:blip>
          <a:stretch>
            <a:fillRect/>
          </a:stretch>
        </p:blipFill>
        <p:spPr>
          <a:xfrm>
            <a:off x="289725" y="1472350"/>
            <a:ext cx="4474825" cy="3467550"/>
          </a:xfrm>
          <a:prstGeom prst="rect">
            <a:avLst/>
          </a:prstGeom>
          <a:noFill/>
          <a:ln>
            <a:noFill/>
          </a:ln>
        </p:spPr>
      </p:pic>
      <p:sp>
        <p:nvSpPr>
          <p:cNvPr id="59" name="Shape 59"/>
          <p:cNvSpPr txBox="1"/>
          <p:nvPr/>
        </p:nvSpPr>
        <p:spPr>
          <a:xfrm>
            <a:off x="5169900" y="2332375"/>
            <a:ext cx="3516899" cy="1747499"/>
          </a:xfrm>
          <a:prstGeom prst="rect">
            <a:avLst/>
          </a:prstGeom>
          <a:noFill/>
          <a:ln>
            <a:noFill/>
          </a:ln>
        </p:spPr>
        <p:txBody>
          <a:bodyPr anchorCtr="0" anchor="t" bIns="91425" lIns="91425" rIns="91425" tIns="91425">
            <a:noAutofit/>
          </a:bodyPr>
          <a:lstStyle/>
          <a:p>
            <a:pPr indent="-317500" lvl="0" marL="457200" rtl="0">
              <a:lnSpc>
                <a:spcPct val="200000"/>
              </a:lnSpc>
              <a:spcBef>
                <a:spcPts val="0"/>
              </a:spcBef>
              <a:buClr>
                <a:srgbClr val="000000"/>
              </a:buClr>
              <a:buSzPct val="100000"/>
              <a:buFont typeface="Arial"/>
              <a:buChar char="●"/>
            </a:pPr>
            <a:r>
              <a:rPr lang="en"/>
              <a:t>Movement of electricity</a:t>
            </a:r>
          </a:p>
          <a:p>
            <a:pPr indent="-317500" lvl="0" marL="457200" rtl="0">
              <a:lnSpc>
                <a:spcPct val="200000"/>
              </a:lnSpc>
              <a:spcBef>
                <a:spcPts val="0"/>
              </a:spcBef>
              <a:buClr>
                <a:srgbClr val="000000"/>
              </a:buClr>
              <a:buSzPct val="100000"/>
              <a:buFont typeface="Arial"/>
              <a:buChar char="●"/>
            </a:pPr>
            <a:r>
              <a:rPr lang="en"/>
              <a:t>Electrons recombination</a:t>
            </a:r>
          </a:p>
          <a:p>
            <a:pPr indent="-317500" lvl="0" marL="457200" rtl="0">
              <a:lnSpc>
                <a:spcPct val="200000"/>
              </a:lnSpc>
              <a:spcBef>
                <a:spcPts val="0"/>
              </a:spcBef>
              <a:buClr>
                <a:srgbClr val="000000"/>
              </a:buClr>
              <a:buSzPct val="100000"/>
              <a:buFont typeface="Arial"/>
              <a:buChar char="●"/>
            </a:pPr>
            <a:r>
              <a:rPr lang="en"/>
              <a:t>Releasing energy</a:t>
            </a:r>
          </a:p>
          <a:p>
            <a:pPr indent="-317500" lvl="0" marL="457200">
              <a:lnSpc>
                <a:spcPct val="200000"/>
              </a:lnSpc>
              <a:spcBef>
                <a:spcPts val="0"/>
              </a:spcBef>
              <a:buClr>
                <a:srgbClr val="000000"/>
              </a:buClr>
              <a:buSzPct val="100000"/>
              <a:buFont typeface="Arial"/>
              <a:buChar char="●"/>
            </a:pPr>
            <a:r>
              <a:rPr lang="en"/>
              <a:t>Electromagnetic radiation</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3" name="Shape 63"/>
        <p:cNvGrpSpPr/>
        <p:nvPr/>
      </p:nvGrpSpPr>
      <p:grpSpPr>
        <a:xfrm>
          <a:off x="0" y="0"/>
          <a:ext cx="0" cy="0"/>
          <a:chOff x="0" y="0"/>
          <a:chExt cx="0" cy="0"/>
        </a:xfrm>
      </p:grpSpPr>
      <p:sp>
        <p:nvSpPr>
          <p:cNvPr id="64" name="Shape 64"/>
          <p:cNvSpPr txBox="1"/>
          <p:nvPr>
            <p:ph type="title"/>
          </p:nvPr>
        </p:nvSpPr>
        <p:spPr>
          <a:xfrm>
            <a:off x="457200" y="205977"/>
            <a:ext cx="8229600" cy="1141499"/>
          </a:xfrm>
          <a:prstGeom prst="rect">
            <a:avLst/>
          </a:prstGeom>
        </p:spPr>
        <p:txBody>
          <a:bodyPr anchorCtr="0" anchor="b" bIns="91425" lIns="91425" rIns="91425" tIns="91425">
            <a:noAutofit/>
          </a:bodyPr>
          <a:lstStyle/>
          <a:p>
            <a:pPr>
              <a:spcBef>
                <a:spcPts val="0"/>
              </a:spcBef>
              <a:buNone/>
            </a:pPr>
            <a:r>
              <a:rPr lang="en"/>
              <a:t>Electro-Optical Sensor</a:t>
            </a:r>
          </a:p>
        </p:txBody>
      </p:sp>
      <p:sp>
        <p:nvSpPr>
          <p:cNvPr id="65" name="Shape 65"/>
          <p:cNvSpPr txBox="1"/>
          <p:nvPr>
            <p:ph idx="1" type="body"/>
          </p:nvPr>
        </p:nvSpPr>
        <p:spPr>
          <a:xfrm>
            <a:off x="5293675" y="1460500"/>
            <a:ext cx="3393000" cy="3465299"/>
          </a:xfrm>
          <a:prstGeom prst="rect">
            <a:avLst/>
          </a:prstGeom>
        </p:spPr>
        <p:txBody>
          <a:bodyPr anchorCtr="0" anchor="t" bIns="91425" lIns="91425" rIns="91425" tIns="91425">
            <a:noAutofit/>
          </a:bodyPr>
          <a:lstStyle/>
          <a:p>
            <a:pPr indent="-323850" lvl="0" marL="457200" rtl="0">
              <a:spcBef>
                <a:spcPts val="0"/>
              </a:spcBef>
              <a:buClr>
                <a:schemeClr val="dk2"/>
              </a:buClr>
              <a:buSzPct val="100000"/>
              <a:buFont typeface="Arial"/>
              <a:buChar char="●"/>
            </a:pPr>
            <a:r>
              <a:rPr lang="en" sz="1500"/>
              <a:t>Light is turned into readable data</a:t>
            </a:r>
          </a:p>
          <a:p>
            <a:pPr indent="-323850" lvl="1" marL="914400" rtl="0">
              <a:spcBef>
                <a:spcPts val="0"/>
              </a:spcBef>
              <a:buClr>
                <a:schemeClr val="dk2"/>
              </a:buClr>
              <a:buSzPct val="100000"/>
              <a:buFont typeface="Courier New"/>
              <a:buChar char="o"/>
            </a:pPr>
            <a:r>
              <a:rPr lang="en" sz="1500"/>
              <a:t>the quantity of light is what is being measured</a:t>
            </a:r>
          </a:p>
          <a:p>
            <a:pPr indent="-323850" lvl="0" marL="457200" rtl="0">
              <a:spcBef>
                <a:spcPts val="0"/>
              </a:spcBef>
              <a:buClr>
                <a:schemeClr val="dk2"/>
              </a:buClr>
              <a:buSzPct val="100000"/>
              <a:buFont typeface="Arial"/>
              <a:buChar char="●"/>
            </a:pPr>
            <a:r>
              <a:rPr lang="en" sz="1500"/>
              <a:t>The sensor consist of an optical sensor, a light source, measuring device and an electric trigger</a:t>
            </a:r>
          </a:p>
          <a:p>
            <a:pPr indent="-323850" lvl="1" marL="914400" rtl="0">
              <a:spcBef>
                <a:spcPts val="0"/>
              </a:spcBef>
              <a:buClr>
                <a:schemeClr val="dk2"/>
              </a:buClr>
              <a:buSzPct val="100000"/>
              <a:buFont typeface="Courier New"/>
              <a:buChar char="o"/>
            </a:pPr>
            <a:r>
              <a:rPr lang="en" sz="1500"/>
              <a:t>electric trigger in our case is a microcontroller</a:t>
            </a:r>
          </a:p>
          <a:p>
            <a:pPr indent="-323850" lvl="0" marL="457200" rtl="0">
              <a:spcBef>
                <a:spcPts val="0"/>
              </a:spcBef>
              <a:buClr>
                <a:schemeClr val="dk2"/>
              </a:buClr>
              <a:buSzPct val="100000"/>
              <a:buFont typeface="Arial"/>
              <a:buChar char="●"/>
            </a:pPr>
            <a:r>
              <a:rPr lang="en" sz="1500"/>
              <a:t>Common uses</a:t>
            </a:r>
          </a:p>
          <a:p>
            <a:pPr indent="-323850" lvl="1" marL="914400" rtl="0">
              <a:spcBef>
                <a:spcPts val="0"/>
              </a:spcBef>
              <a:buClr>
                <a:schemeClr val="dk2"/>
              </a:buClr>
              <a:buSzPct val="100000"/>
              <a:buFont typeface="Courier New"/>
              <a:buChar char="o"/>
            </a:pPr>
            <a:r>
              <a:rPr lang="en" sz="1500"/>
              <a:t>Lamps</a:t>
            </a:r>
          </a:p>
          <a:p>
            <a:pPr indent="-323850" lvl="1" marL="914400" rtl="0">
              <a:spcBef>
                <a:spcPts val="0"/>
              </a:spcBef>
              <a:buClr>
                <a:schemeClr val="dk2"/>
              </a:buClr>
              <a:buSzPct val="100000"/>
              <a:buFont typeface="Courier New"/>
              <a:buChar char="o"/>
            </a:pPr>
            <a:r>
              <a:rPr lang="en" sz="1500"/>
              <a:t>position sensors</a:t>
            </a:r>
          </a:p>
          <a:p>
            <a:pPr indent="-323850" lvl="1" marL="914400">
              <a:spcBef>
                <a:spcPts val="0"/>
              </a:spcBef>
              <a:buClr>
                <a:schemeClr val="dk2"/>
              </a:buClr>
              <a:buSzPct val="100000"/>
              <a:buFont typeface="Courier New"/>
              <a:buChar char="o"/>
            </a:pPr>
            <a:r>
              <a:rPr lang="en" sz="1500"/>
              <a:t>speed sensors</a:t>
            </a:r>
          </a:p>
        </p:txBody>
      </p:sp>
      <p:pic>
        <p:nvPicPr>
          <p:cNvPr id="66" name="Shape 66"/>
          <p:cNvPicPr preferRelativeResize="0"/>
          <p:nvPr/>
        </p:nvPicPr>
        <p:blipFill>
          <a:blip r:embed="rId3">
            <a:alphaModFix/>
          </a:blip>
          <a:stretch>
            <a:fillRect/>
          </a:stretch>
        </p:blipFill>
        <p:spPr>
          <a:xfrm>
            <a:off x="114875" y="1460500"/>
            <a:ext cx="2397899" cy="1798424"/>
          </a:xfrm>
          <a:prstGeom prst="rect">
            <a:avLst/>
          </a:prstGeom>
          <a:noFill/>
          <a:ln>
            <a:noFill/>
          </a:ln>
        </p:spPr>
      </p:pic>
      <p:pic>
        <p:nvPicPr>
          <p:cNvPr id="67" name="Shape 67"/>
          <p:cNvPicPr preferRelativeResize="0"/>
          <p:nvPr/>
        </p:nvPicPr>
        <p:blipFill>
          <a:blip r:embed="rId4">
            <a:alphaModFix/>
          </a:blip>
          <a:stretch>
            <a:fillRect/>
          </a:stretch>
        </p:blipFill>
        <p:spPr>
          <a:xfrm>
            <a:off x="2684914" y="1469747"/>
            <a:ext cx="2277185" cy="1666874"/>
          </a:xfrm>
          <a:prstGeom prst="rect">
            <a:avLst/>
          </a:prstGeom>
          <a:noFill/>
          <a:ln>
            <a:noFill/>
          </a:ln>
        </p:spPr>
      </p:pic>
      <p:pic>
        <p:nvPicPr>
          <p:cNvPr id="68" name="Shape 68"/>
          <p:cNvPicPr preferRelativeResize="0"/>
          <p:nvPr/>
        </p:nvPicPr>
        <p:blipFill>
          <a:blip r:embed="rId5">
            <a:alphaModFix/>
          </a:blip>
          <a:stretch>
            <a:fillRect/>
          </a:stretch>
        </p:blipFill>
        <p:spPr>
          <a:xfrm>
            <a:off x="1629150" y="3371950"/>
            <a:ext cx="1905000" cy="1666875"/>
          </a:xfrm>
          <a:prstGeom prst="rect">
            <a:avLst/>
          </a:prstGeom>
          <a:noFill/>
          <a:ln>
            <a:noFill/>
          </a:ln>
        </p:spPr>
      </p:pic>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2" name="Shape 72"/>
        <p:cNvGrpSpPr/>
        <p:nvPr/>
      </p:nvGrpSpPr>
      <p:grpSpPr>
        <a:xfrm>
          <a:off x="0" y="0"/>
          <a:ext cx="0" cy="0"/>
          <a:chOff x="0" y="0"/>
          <a:chExt cx="0" cy="0"/>
        </a:xfrm>
      </p:grpSpPr>
      <p:sp>
        <p:nvSpPr>
          <p:cNvPr id="73" name="Shape 73"/>
          <p:cNvSpPr txBox="1"/>
          <p:nvPr>
            <p:ph type="title"/>
          </p:nvPr>
        </p:nvSpPr>
        <p:spPr>
          <a:xfrm>
            <a:off x="457200" y="205977"/>
            <a:ext cx="8229600" cy="1141499"/>
          </a:xfrm>
          <a:prstGeom prst="rect">
            <a:avLst/>
          </a:prstGeom>
        </p:spPr>
        <p:txBody>
          <a:bodyPr anchorCtr="0" anchor="b" bIns="91425" lIns="91425" rIns="91425" tIns="91425">
            <a:noAutofit/>
          </a:bodyPr>
          <a:lstStyle/>
          <a:p>
            <a:pPr>
              <a:spcBef>
                <a:spcPts val="0"/>
              </a:spcBef>
              <a:buNone/>
            </a:pPr>
            <a:r>
              <a:rPr lang="en"/>
              <a:t>How it Works</a:t>
            </a:r>
          </a:p>
        </p:txBody>
      </p:sp>
      <p:sp>
        <p:nvSpPr>
          <p:cNvPr id="74" name="Shape 74"/>
          <p:cNvSpPr txBox="1"/>
          <p:nvPr>
            <p:ph idx="1" type="body"/>
          </p:nvPr>
        </p:nvSpPr>
        <p:spPr>
          <a:xfrm>
            <a:off x="457200" y="1460500"/>
            <a:ext cx="4423499" cy="3465299"/>
          </a:xfrm>
          <a:prstGeom prst="rect">
            <a:avLst/>
          </a:prstGeom>
        </p:spPr>
        <p:txBody>
          <a:bodyPr anchorCtr="0" anchor="t" bIns="91425" lIns="91425" rIns="91425" tIns="91425">
            <a:noAutofit/>
          </a:bodyPr>
          <a:lstStyle/>
          <a:p>
            <a:pPr indent="-304800" lvl="0" marL="457200" rtl="0">
              <a:spcBef>
                <a:spcPts val="0"/>
              </a:spcBef>
              <a:buClr>
                <a:schemeClr val="dk2"/>
              </a:buClr>
              <a:buSzPct val="100000"/>
              <a:buFont typeface="Arial"/>
              <a:buChar char="●"/>
            </a:pPr>
            <a:r>
              <a:rPr lang="en" sz="1200"/>
              <a:t>Optical sensor</a:t>
            </a:r>
          </a:p>
          <a:p>
            <a:pPr indent="-304800" lvl="1" marL="914400" rtl="0">
              <a:spcBef>
                <a:spcPts val="0"/>
              </a:spcBef>
              <a:buClr>
                <a:schemeClr val="dk2"/>
              </a:buClr>
              <a:buSzPct val="100000"/>
              <a:buFont typeface="Courier New"/>
              <a:buChar char="o"/>
            </a:pPr>
            <a:r>
              <a:rPr lang="en" sz="1200"/>
              <a:t>phototransistor base current changes by the intensity of light. The modified current then changes the logic value  </a:t>
            </a:r>
          </a:p>
          <a:p>
            <a:pPr indent="-304800" lvl="0" marL="457200" rtl="0">
              <a:spcBef>
                <a:spcPts val="0"/>
              </a:spcBef>
              <a:buClr>
                <a:schemeClr val="dk2"/>
              </a:buClr>
              <a:buSzPct val="100000"/>
              <a:buFont typeface="Arial"/>
              <a:buChar char="●"/>
            </a:pPr>
            <a:r>
              <a:rPr lang="en" sz="1200"/>
              <a:t>Light source</a:t>
            </a:r>
          </a:p>
          <a:p>
            <a:pPr indent="-304800" lvl="1" marL="914400" rtl="0">
              <a:spcBef>
                <a:spcPts val="0"/>
              </a:spcBef>
              <a:buClr>
                <a:schemeClr val="dk2"/>
              </a:buClr>
              <a:buSzPct val="100000"/>
              <a:buFont typeface="Courier New"/>
              <a:buChar char="o"/>
            </a:pPr>
            <a:r>
              <a:rPr lang="en" sz="1200"/>
              <a:t>LED is usually light source</a:t>
            </a:r>
          </a:p>
          <a:p>
            <a:pPr indent="-304800" lvl="1" marL="914400" rtl="0">
              <a:spcBef>
                <a:spcPts val="0"/>
              </a:spcBef>
              <a:buClr>
                <a:schemeClr val="dk2"/>
              </a:buClr>
              <a:buSzPct val="100000"/>
              <a:buFont typeface="Courier New"/>
              <a:buChar char="o"/>
            </a:pPr>
            <a:r>
              <a:rPr lang="en" sz="1200"/>
              <a:t>CTR (current transfer ratio)</a:t>
            </a:r>
          </a:p>
          <a:p>
            <a:pPr indent="-304800" lvl="2" marL="1371600" rtl="0">
              <a:spcBef>
                <a:spcPts val="0"/>
              </a:spcBef>
              <a:buClr>
                <a:schemeClr val="dk2"/>
              </a:buClr>
              <a:buSzPct val="100000"/>
              <a:buFont typeface="Wingdings"/>
              <a:buChar char="§"/>
            </a:pPr>
            <a:r>
              <a:rPr lang="en" sz="1200"/>
              <a:t>fixed current through the LED is crucial this determines the value of the pull up resistor</a:t>
            </a:r>
          </a:p>
          <a:p>
            <a:pPr indent="-304800" lvl="0" marL="457200" rtl="0">
              <a:spcBef>
                <a:spcPts val="0"/>
              </a:spcBef>
              <a:buClr>
                <a:schemeClr val="dk2"/>
              </a:buClr>
              <a:buSzPct val="100000"/>
              <a:buFont typeface="Arial"/>
              <a:buChar char="●"/>
            </a:pPr>
            <a:r>
              <a:rPr lang="en" sz="1200"/>
              <a:t>Electronic trigger</a:t>
            </a:r>
          </a:p>
          <a:p>
            <a:pPr indent="-304800" lvl="1" marL="914400" rtl="0">
              <a:spcBef>
                <a:spcPts val="0"/>
              </a:spcBef>
              <a:buClr>
                <a:schemeClr val="dk2"/>
              </a:buClr>
              <a:buSzPct val="100000"/>
              <a:buFont typeface="Courier New"/>
              <a:buChar char="o"/>
            </a:pPr>
            <a:r>
              <a:rPr lang="en" sz="1200"/>
              <a:t>microcontroller can serves as a measuring device</a:t>
            </a:r>
          </a:p>
          <a:p>
            <a:pPr indent="-304800" lvl="1" marL="914400" rtl="0">
              <a:spcBef>
                <a:spcPts val="0"/>
              </a:spcBef>
              <a:buClr>
                <a:schemeClr val="dk2"/>
              </a:buClr>
              <a:buSzPct val="100000"/>
              <a:buFont typeface="Courier New"/>
              <a:buChar char="o"/>
            </a:pPr>
            <a:r>
              <a:rPr lang="en" sz="1200"/>
              <a:t>Microcontroller monitors the current through the pull up resistor</a:t>
            </a:r>
          </a:p>
          <a:p>
            <a:pPr indent="-304800" lvl="1" marL="914400" rtl="0">
              <a:spcBef>
                <a:spcPts val="0"/>
              </a:spcBef>
              <a:buClr>
                <a:schemeClr val="dk2"/>
              </a:buClr>
              <a:buSzPct val="100000"/>
              <a:buFont typeface="Courier New"/>
              <a:buChar char="o"/>
            </a:pPr>
            <a:r>
              <a:rPr lang="en" sz="1200"/>
              <a:t>current values will trigger a logic 0 or 1</a:t>
            </a:r>
          </a:p>
          <a:p>
            <a:pPr lvl="0">
              <a:spcBef>
                <a:spcPts val="0"/>
              </a:spcBef>
              <a:buNone/>
            </a:pPr>
            <a:r>
              <a:t/>
            </a:r>
            <a:endParaRPr sz="1200"/>
          </a:p>
        </p:txBody>
      </p:sp>
      <p:pic>
        <p:nvPicPr>
          <p:cNvPr id="75" name="Shape 75"/>
          <p:cNvPicPr preferRelativeResize="0"/>
          <p:nvPr/>
        </p:nvPicPr>
        <p:blipFill>
          <a:blip r:embed="rId3">
            <a:alphaModFix/>
          </a:blip>
          <a:stretch>
            <a:fillRect/>
          </a:stretch>
        </p:blipFill>
        <p:spPr>
          <a:xfrm>
            <a:off x="5245850" y="1861062"/>
            <a:ext cx="3250950" cy="2664175"/>
          </a:xfrm>
          <a:prstGeom prst="rect">
            <a:avLst/>
          </a:prstGeom>
          <a:noFill/>
          <a:ln>
            <a:noFill/>
          </a:ln>
        </p:spPr>
      </p:pic>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9" name="Shape 79"/>
        <p:cNvGrpSpPr/>
        <p:nvPr/>
      </p:nvGrpSpPr>
      <p:grpSpPr>
        <a:xfrm>
          <a:off x="0" y="0"/>
          <a:ext cx="0" cy="0"/>
          <a:chOff x="0" y="0"/>
          <a:chExt cx="0" cy="0"/>
        </a:xfrm>
      </p:grpSpPr>
      <p:sp>
        <p:nvSpPr>
          <p:cNvPr id="80" name="Shape 80"/>
          <p:cNvSpPr txBox="1"/>
          <p:nvPr>
            <p:ph type="title"/>
          </p:nvPr>
        </p:nvSpPr>
        <p:spPr>
          <a:xfrm>
            <a:off x="457200" y="205977"/>
            <a:ext cx="8229600" cy="1141499"/>
          </a:xfrm>
          <a:prstGeom prst="rect">
            <a:avLst/>
          </a:prstGeom>
        </p:spPr>
        <p:txBody>
          <a:bodyPr anchorCtr="0" anchor="b" bIns="91425" lIns="91425" rIns="91425" tIns="91425">
            <a:noAutofit/>
          </a:bodyPr>
          <a:lstStyle/>
          <a:p>
            <a:pPr>
              <a:spcBef>
                <a:spcPts val="0"/>
              </a:spcBef>
              <a:buNone/>
            </a:pPr>
            <a:r>
              <a:rPr lang="en" sz="3600"/>
              <a:t>To Implement or Not?</a:t>
            </a:r>
          </a:p>
        </p:txBody>
      </p:sp>
      <p:sp>
        <p:nvSpPr>
          <p:cNvPr id="81" name="Shape 81"/>
          <p:cNvSpPr txBox="1"/>
          <p:nvPr>
            <p:ph idx="1" type="body"/>
          </p:nvPr>
        </p:nvSpPr>
        <p:spPr>
          <a:xfrm>
            <a:off x="457200" y="1460500"/>
            <a:ext cx="3873000" cy="3465299"/>
          </a:xfrm>
          <a:prstGeom prst="rect">
            <a:avLst/>
          </a:prstGeom>
        </p:spPr>
        <p:txBody>
          <a:bodyPr anchorCtr="0" anchor="t" bIns="91425" lIns="91425" rIns="91425" tIns="91425">
            <a:noAutofit/>
          </a:bodyPr>
          <a:lstStyle/>
          <a:p>
            <a:pPr indent="-330200" lvl="0" marL="457200" rtl="0">
              <a:spcBef>
                <a:spcPts val="0"/>
              </a:spcBef>
              <a:buClr>
                <a:schemeClr val="dk2"/>
              </a:buClr>
              <a:buSzPct val="100000"/>
              <a:buFont typeface="Arial"/>
              <a:buChar char="●"/>
            </a:pPr>
            <a:r>
              <a:rPr lang="en" sz="1600"/>
              <a:t>extrinsic vs. intrinsic </a:t>
            </a:r>
          </a:p>
          <a:p>
            <a:pPr indent="-330200" lvl="0" marL="457200" rtl="0">
              <a:spcBef>
                <a:spcPts val="0"/>
              </a:spcBef>
              <a:buClr>
                <a:schemeClr val="dk2"/>
              </a:buClr>
              <a:buSzPct val="100000"/>
              <a:buFont typeface="Arial"/>
              <a:buChar char="●"/>
            </a:pPr>
            <a:r>
              <a:rPr lang="en" sz="1600"/>
              <a:t>On the bottom and top of the dispenser cup is where the LED and phototransistor are placed</a:t>
            </a:r>
          </a:p>
          <a:p>
            <a:pPr indent="-330200" lvl="0" marL="457200" rtl="0">
              <a:spcBef>
                <a:spcPts val="0"/>
              </a:spcBef>
              <a:buClr>
                <a:schemeClr val="dk2"/>
              </a:buClr>
              <a:buSzPct val="100000"/>
              <a:buFont typeface="Arial"/>
              <a:buChar char="●"/>
            </a:pPr>
            <a:r>
              <a:rPr lang="en" sz="1600"/>
              <a:t>Microcontroller will monitor current through the pull-up resistor</a:t>
            </a:r>
          </a:p>
          <a:p>
            <a:pPr indent="-330200" lvl="0" marL="457200" rtl="0">
              <a:spcBef>
                <a:spcPts val="0"/>
              </a:spcBef>
              <a:buClr>
                <a:schemeClr val="dk2"/>
              </a:buClr>
              <a:buSzPct val="100000"/>
              <a:buFont typeface="Arial"/>
              <a:buChar char="●"/>
            </a:pPr>
            <a:r>
              <a:rPr lang="en" sz="1600"/>
              <a:t>Detergent/fabric softener/bleach will affect the intensity of light received by the phototransistor</a:t>
            </a:r>
          </a:p>
          <a:p>
            <a:pPr indent="-330200" lvl="1" marL="914400">
              <a:spcBef>
                <a:spcPts val="0"/>
              </a:spcBef>
              <a:buClr>
                <a:schemeClr val="dk2"/>
              </a:buClr>
              <a:buSzPct val="100000"/>
              <a:buFont typeface="Courier New"/>
              <a:buChar char="o"/>
            </a:pPr>
            <a:r>
              <a:rPr lang="en" sz="1600"/>
              <a:t>this new intensity of light must significantly change the base current of the transistor</a:t>
            </a:r>
          </a:p>
        </p:txBody>
      </p:sp>
      <p:sp>
        <p:nvSpPr>
          <p:cNvPr id="82" name="Shape 82"/>
          <p:cNvSpPr txBox="1"/>
          <p:nvPr>
            <p:ph idx="2" type="body"/>
          </p:nvPr>
        </p:nvSpPr>
        <p:spPr>
          <a:xfrm>
            <a:off x="4813800" y="1460500"/>
            <a:ext cx="3873000" cy="3465299"/>
          </a:xfrm>
          <a:prstGeom prst="rect">
            <a:avLst/>
          </a:prstGeom>
        </p:spPr>
        <p:txBody>
          <a:bodyPr anchorCtr="0" anchor="t" bIns="91425" lIns="91425" rIns="91425" tIns="91425">
            <a:noAutofit/>
          </a:bodyPr>
          <a:lstStyle/>
          <a:p>
            <a:pPr indent="-317500" lvl="0" marL="457200" marR="0" rtl="0" algn="l">
              <a:lnSpc>
                <a:spcPct val="100000"/>
              </a:lnSpc>
              <a:spcBef>
                <a:spcPts val="600"/>
              </a:spcBef>
              <a:spcAft>
                <a:spcPts val="0"/>
              </a:spcAft>
              <a:buClr>
                <a:schemeClr val="dk2"/>
              </a:buClr>
              <a:buSzPct val="100000"/>
              <a:buFont typeface="Arial"/>
              <a:buChar char="●"/>
            </a:pPr>
            <a:r>
              <a:rPr lang="en" sz="1400"/>
              <a:t>Pros</a:t>
            </a:r>
          </a:p>
          <a:p>
            <a:pPr indent="-317500" lvl="1" marL="914400" marR="0" rtl="0" algn="l">
              <a:lnSpc>
                <a:spcPct val="100000"/>
              </a:lnSpc>
              <a:spcBef>
                <a:spcPts val="600"/>
              </a:spcBef>
              <a:spcAft>
                <a:spcPts val="0"/>
              </a:spcAft>
              <a:buClr>
                <a:schemeClr val="dk2"/>
              </a:buClr>
              <a:buSzPct val="100000"/>
              <a:buFont typeface="Courier New"/>
              <a:buChar char="o"/>
            </a:pPr>
            <a:r>
              <a:rPr lang="en" sz="1400"/>
              <a:t>can give very accurate logic highs and lows</a:t>
            </a:r>
          </a:p>
          <a:p>
            <a:pPr indent="-317500" lvl="1" marL="914400" marR="0" rtl="0" algn="l">
              <a:lnSpc>
                <a:spcPct val="100000"/>
              </a:lnSpc>
              <a:spcBef>
                <a:spcPts val="600"/>
              </a:spcBef>
              <a:spcAft>
                <a:spcPts val="0"/>
              </a:spcAft>
              <a:buClr>
                <a:schemeClr val="dk2"/>
              </a:buClr>
              <a:buSzPct val="100000"/>
              <a:buFont typeface="Courier New"/>
              <a:buChar char="o"/>
            </a:pPr>
            <a:r>
              <a:rPr lang="en" sz="1400"/>
              <a:t>inexpensive</a:t>
            </a:r>
          </a:p>
          <a:p>
            <a:pPr indent="-317500" lvl="1" marL="914400" marR="0" rtl="0" algn="l">
              <a:lnSpc>
                <a:spcPct val="100000"/>
              </a:lnSpc>
              <a:spcBef>
                <a:spcPts val="600"/>
              </a:spcBef>
              <a:spcAft>
                <a:spcPts val="0"/>
              </a:spcAft>
              <a:buClr>
                <a:schemeClr val="dk2"/>
              </a:buClr>
              <a:buSzPct val="100000"/>
              <a:buFont typeface="Courier New"/>
              <a:buChar char="o"/>
            </a:pPr>
            <a:r>
              <a:rPr lang="en" sz="1400"/>
              <a:t>easy to implement</a:t>
            </a:r>
          </a:p>
          <a:p>
            <a:pPr indent="-317500" lvl="0" marL="457200" marR="0" rtl="0" algn="l">
              <a:lnSpc>
                <a:spcPct val="100000"/>
              </a:lnSpc>
              <a:spcBef>
                <a:spcPts val="600"/>
              </a:spcBef>
              <a:spcAft>
                <a:spcPts val="0"/>
              </a:spcAft>
              <a:buClr>
                <a:schemeClr val="dk2"/>
              </a:buClr>
              <a:buSzPct val="100000"/>
              <a:buFont typeface="Arial"/>
              <a:buChar char="●"/>
            </a:pPr>
            <a:r>
              <a:rPr lang="en" sz="1400"/>
              <a:t>Cons</a:t>
            </a:r>
          </a:p>
          <a:p>
            <a:pPr indent="-317500" lvl="1" marL="914400" marR="0" rtl="0" algn="l">
              <a:lnSpc>
                <a:spcPct val="100000"/>
              </a:lnSpc>
              <a:spcBef>
                <a:spcPts val="600"/>
              </a:spcBef>
              <a:spcAft>
                <a:spcPts val="0"/>
              </a:spcAft>
              <a:buClr>
                <a:schemeClr val="dk2"/>
              </a:buClr>
              <a:buSzPct val="100000"/>
              <a:buFont typeface="Courier New"/>
              <a:buChar char="o"/>
            </a:pPr>
            <a:r>
              <a:rPr lang="en" sz="1400"/>
              <a:t>the current and resistors values need to be very specific</a:t>
            </a:r>
          </a:p>
          <a:p>
            <a:pPr indent="-317500" lvl="1" marL="914400" marR="0" rtl="0" algn="l">
              <a:lnSpc>
                <a:spcPct val="100000"/>
              </a:lnSpc>
              <a:spcBef>
                <a:spcPts val="600"/>
              </a:spcBef>
              <a:spcAft>
                <a:spcPts val="0"/>
              </a:spcAft>
              <a:buClr>
                <a:schemeClr val="dk2"/>
              </a:buClr>
              <a:buSzPct val="100000"/>
              <a:buFont typeface="Courier New"/>
              <a:buChar char="o"/>
            </a:pPr>
            <a:r>
              <a:rPr lang="en" sz="1400"/>
              <a:t>LED brightness will need to be strong to get a very specific current</a:t>
            </a:r>
          </a:p>
          <a:p>
            <a:pPr indent="-317500" lvl="1" marL="914400" marR="0" rtl="0" algn="l">
              <a:lnSpc>
                <a:spcPct val="100000"/>
              </a:lnSpc>
              <a:spcBef>
                <a:spcPts val="600"/>
              </a:spcBef>
              <a:spcAft>
                <a:spcPts val="0"/>
              </a:spcAft>
              <a:buClr>
                <a:schemeClr val="dk2"/>
              </a:buClr>
              <a:buSzPct val="100000"/>
              <a:buFont typeface="Courier New"/>
              <a:buChar char="o"/>
            </a:pPr>
            <a:r>
              <a:rPr lang="en" sz="1400"/>
              <a:t>failed LED will cause the system to fail</a:t>
            </a:r>
          </a:p>
          <a:p>
            <a:pPr indent="0" lvl="0" marL="457200" marR="0" rtl="0" algn="l">
              <a:lnSpc>
                <a:spcPct val="100000"/>
              </a:lnSpc>
              <a:spcBef>
                <a:spcPts val="600"/>
              </a:spcBef>
              <a:spcAft>
                <a:spcPts val="0"/>
              </a:spcAft>
              <a:buNone/>
            </a:pPr>
            <a:r>
              <a:t/>
            </a:r>
            <a:endParaRPr sz="1800"/>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6" name="Shape 86"/>
        <p:cNvGrpSpPr/>
        <p:nvPr/>
      </p:nvGrpSpPr>
      <p:grpSpPr>
        <a:xfrm>
          <a:off x="0" y="0"/>
          <a:ext cx="0" cy="0"/>
          <a:chOff x="0" y="0"/>
          <a:chExt cx="0" cy="0"/>
        </a:xfrm>
      </p:grpSpPr>
      <p:sp>
        <p:nvSpPr>
          <p:cNvPr id="87" name="Shape 87"/>
          <p:cNvSpPr txBox="1"/>
          <p:nvPr>
            <p:ph type="title"/>
          </p:nvPr>
        </p:nvSpPr>
        <p:spPr>
          <a:xfrm>
            <a:off x="457200" y="238402"/>
            <a:ext cx="8229600" cy="1141499"/>
          </a:xfrm>
          <a:prstGeom prst="rect">
            <a:avLst/>
          </a:prstGeom>
        </p:spPr>
        <p:txBody>
          <a:bodyPr anchorCtr="0" anchor="b" bIns="91425" lIns="91425" rIns="91425" tIns="91425">
            <a:noAutofit/>
          </a:bodyPr>
          <a:lstStyle/>
          <a:p>
            <a:pPr>
              <a:spcBef>
                <a:spcPts val="0"/>
              </a:spcBef>
              <a:buNone/>
            </a:pPr>
            <a:r>
              <a:rPr lang="en"/>
              <a:t>Chemiresistor</a:t>
            </a:r>
          </a:p>
        </p:txBody>
      </p:sp>
      <p:sp>
        <p:nvSpPr>
          <p:cNvPr id="88" name="Shape 88"/>
          <p:cNvSpPr txBox="1"/>
          <p:nvPr>
            <p:ph idx="1" type="body"/>
          </p:nvPr>
        </p:nvSpPr>
        <p:spPr>
          <a:xfrm>
            <a:off x="5419100" y="2044250"/>
            <a:ext cx="3518699" cy="3465299"/>
          </a:xfrm>
          <a:prstGeom prst="rect">
            <a:avLst/>
          </a:prstGeom>
        </p:spPr>
        <p:txBody>
          <a:bodyPr anchorCtr="0" anchor="t" bIns="91425" lIns="91425" rIns="91425" tIns="91425">
            <a:noAutofit/>
          </a:bodyPr>
          <a:lstStyle/>
          <a:p>
            <a:pPr indent="-317500" lvl="0" marL="457200" rtl="0">
              <a:spcBef>
                <a:spcPts val="0"/>
              </a:spcBef>
              <a:buClr>
                <a:schemeClr val="dk2"/>
              </a:buClr>
              <a:buSzPct val="100000"/>
              <a:buFont typeface="Arial"/>
              <a:buChar char="●"/>
            </a:pPr>
            <a:r>
              <a:rPr lang="en" sz="1400"/>
              <a:t>Measures Chemical Material</a:t>
            </a:r>
          </a:p>
          <a:p>
            <a:pPr indent="-317500" lvl="1" marL="914400" rtl="0">
              <a:spcBef>
                <a:spcPts val="0"/>
              </a:spcBef>
              <a:buClr>
                <a:schemeClr val="dk2"/>
              </a:buClr>
              <a:buSzPct val="100000"/>
              <a:buFont typeface="Arial"/>
              <a:buChar char="○"/>
            </a:pPr>
            <a:r>
              <a:rPr lang="en" sz="1400"/>
              <a:t>changes to electrical resistance </a:t>
            </a:r>
          </a:p>
          <a:p>
            <a:pPr indent="-317500" lvl="0" marL="457200" rtl="0">
              <a:spcBef>
                <a:spcPts val="0"/>
              </a:spcBef>
              <a:buClr>
                <a:schemeClr val="dk2"/>
              </a:buClr>
              <a:buSzPct val="100000"/>
              <a:buFont typeface="Arial"/>
              <a:buChar char="●"/>
            </a:pPr>
            <a:r>
              <a:rPr lang="en" sz="1400"/>
              <a:t>Most Common Chemiresistor</a:t>
            </a:r>
          </a:p>
          <a:p>
            <a:pPr indent="-317500" lvl="1" marL="914400" rtl="0">
              <a:spcBef>
                <a:spcPts val="0"/>
              </a:spcBef>
              <a:buClr>
                <a:schemeClr val="dk2"/>
              </a:buClr>
              <a:buSzPct val="100000"/>
              <a:buFont typeface="Arial"/>
              <a:buChar char="○"/>
            </a:pPr>
            <a:r>
              <a:rPr lang="en" sz="1400"/>
              <a:t>refer to Table 1</a:t>
            </a:r>
          </a:p>
          <a:p>
            <a:pPr indent="-317500" lvl="0" marL="457200" rtl="0">
              <a:spcBef>
                <a:spcPts val="0"/>
              </a:spcBef>
              <a:buClr>
                <a:schemeClr val="dk2"/>
              </a:buClr>
              <a:buSzPct val="100000"/>
              <a:buFont typeface="Arial"/>
              <a:buChar char="●"/>
            </a:pPr>
            <a:r>
              <a:rPr lang="en" sz="1400"/>
              <a:t>First commercialized 1970 </a:t>
            </a:r>
          </a:p>
          <a:p>
            <a:pPr indent="-317500" lvl="1" marL="914400" rtl="0">
              <a:spcBef>
                <a:spcPts val="0"/>
              </a:spcBef>
              <a:buClr>
                <a:schemeClr val="dk2"/>
              </a:buClr>
              <a:buSzPct val="100000"/>
              <a:buFont typeface="Arial"/>
              <a:buChar char="○"/>
            </a:pPr>
            <a:r>
              <a:rPr lang="en" sz="1400"/>
              <a:t>detected carbon monoxide </a:t>
            </a:r>
          </a:p>
          <a:p>
            <a:pPr lvl="0" rtl="0">
              <a:spcBef>
                <a:spcPts val="0"/>
              </a:spcBef>
              <a:buNone/>
            </a:pPr>
            <a:r>
              <a:t/>
            </a:r>
            <a:endParaRPr sz="1400"/>
          </a:p>
        </p:txBody>
      </p:sp>
      <p:graphicFrame>
        <p:nvGraphicFramePr>
          <p:cNvPr id="89" name="Shape 89"/>
          <p:cNvGraphicFramePr/>
          <p:nvPr/>
        </p:nvGraphicFramePr>
        <p:xfrm>
          <a:off x="326600" y="1421575"/>
          <a:ext cx="3000000" cy="3000000"/>
        </p:xfrm>
        <a:graphic>
          <a:graphicData uri="http://schemas.openxmlformats.org/drawingml/2006/table">
            <a:tbl>
              <a:tblPr>
                <a:noFill/>
                <a:tableStyleId>{6BDFEC9B-0688-4FE9-B5C5-B2F469B6F8F4}</a:tableStyleId>
              </a:tblPr>
              <a:tblGrid>
                <a:gridCol w="2482800"/>
                <a:gridCol w="2482800"/>
              </a:tblGrid>
              <a:tr h="235475">
                <a:tc>
                  <a:txBody>
                    <a:bodyPr>
                      <a:noAutofit/>
                    </a:bodyPr>
                    <a:lstStyle/>
                    <a:p>
                      <a:pPr algn="ctr">
                        <a:spcBef>
                          <a:spcPts val="0"/>
                        </a:spcBef>
                        <a:buNone/>
                      </a:pPr>
                      <a:r>
                        <a:rPr lang="en"/>
                        <a:t>Metal Oxide</a:t>
                      </a:r>
                    </a:p>
                  </a:txBody>
                  <a:tcPr marT="91425" marB="91425" marR="91425" marL="91425"/>
                </a:tc>
                <a:tc>
                  <a:txBody>
                    <a:bodyPr>
                      <a:noAutofit/>
                    </a:bodyPr>
                    <a:lstStyle/>
                    <a:p>
                      <a:pPr algn="ctr">
                        <a:spcBef>
                          <a:spcPts val="0"/>
                        </a:spcBef>
                        <a:buNone/>
                      </a:pPr>
                      <a:r>
                        <a:rPr lang="en"/>
                        <a:t>Vapours </a:t>
                      </a:r>
                    </a:p>
                  </a:txBody>
                  <a:tcPr marT="91425" marB="91425" marR="91425" marL="91425"/>
                </a:tc>
              </a:tr>
              <a:tr h="235475">
                <a:tc>
                  <a:txBody>
                    <a:bodyPr>
                      <a:noAutofit/>
                    </a:bodyPr>
                    <a:lstStyle/>
                    <a:p>
                      <a:pPr algn="ctr">
                        <a:spcBef>
                          <a:spcPts val="0"/>
                        </a:spcBef>
                        <a:buNone/>
                      </a:pPr>
                      <a:r>
                        <a:rPr lang="en"/>
                        <a:t>Chromium Titanium Oxide </a:t>
                      </a:r>
                    </a:p>
                  </a:txBody>
                  <a:tcPr marT="91425" marB="91425" marR="91425" marL="91425"/>
                </a:tc>
                <a:tc>
                  <a:txBody>
                    <a:bodyPr>
                      <a:noAutofit/>
                    </a:bodyPr>
                    <a:lstStyle/>
                    <a:p>
                      <a:pPr algn="ctr">
                        <a:spcBef>
                          <a:spcPts val="0"/>
                        </a:spcBef>
                        <a:buNone/>
                      </a:pPr>
                      <a:r>
                        <a:rPr lang="en" sz="1100">
                          <a:solidFill>
                            <a:schemeClr val="dk1"/>
                          </a:solidFill>
                        </a:rPr>
                        <a:t>H</a:t>
                      </a:r>
                      <a:r>
                        <a:rPr baseline="-25000" lang="en" sz="1300">
                          <a:solidFill>
                            <a:schemeClr val="dk1"/>
                          </a:solidFill>
                        </a:rPr>
                        <a:t>2</a:t>
                      </a:r>
                      <a:r>
                        <a:rPr lang="en" sz="1100">
                          <a:solidFill>
                            <a:schemeClr val="dk1"/>
                          </a:solidFill>
                        </a:rPr>
                        <a:t>S</a:t>
                      </a:r>
                    </a:p>
                  </a:txBody>
                  <a:tcPr marT="91425" marB="91425" marR="91425" marL="91425"/>
                </a:tc>
              </a:tr>
              <a:tr h="235475">
                <a:tc>
                  <a:txBody>
                    <a:bodyPr>
                      <a:noAutofit/>
                    </a:bodyPr>
                    <a:lstStyle/>
                    <a:p>
                      <a:pPr algn="ctr">
                        <a:spcBef>
                          <a:spcPts val="0"/>
                        </a:spcBef>
                        <a:buNone/>
                      </a:pPr>
                      <a:r>
                        <a:rPr lang="en"/>
                        <a:t>Gallium Oxide</a:t>
                      </a:r>
                    </a:p>
                  </a:txBody>
                  <a:tcPr marT="91425" marB="91425" marR="91425" marL="91425"/>
                </a:tc>
                <a:tc>
                  <a:txBody>
                    <a:bodyPr>
                      <a:noAutofit/>
                    </a:bodyPr>
                    <a:lstStyle/>
                    <a:p>
                      <a:pPr algn="ctr">
                        <a:spcBef>
                          <a:spcPts val="0"/>
                        </a:spcBef>
                        <a:buNone/>
                      </a:pPr>
                      <a:r>
                        <a:rPr lang="en" sz="1100">
                          <a:solidFill>
                            <a:schemeClr val="dk1"/>
                          </a:solidFill>
                        </a:rPr>
                        <a:t>O</a:t>
                      </a:r>
                      <a:r>
                        <a:rPr baseline="-25000" lang="en" sz="1300">
                          <a:solidFill>
                            <a:schemeClr val="dk1"/>
                          </a:solidFill>
                        </a:rPr>
                        <a:t>2</a:t>
                      </a:r>
                      <a:r>
                        <a:rPr lang="en" sz="1100">
                          <a:solidFill>
                            <a:schemeClr val="dk1"/>
                          </a:solidFill>
                        </a:rPr>
                        <a:t>, CO</a:t>
                      </a:r>
                    </a:p>
                  </a:txBody>
                  <a:tcPr marT="91425" marB="91425" marR="91425" marL="91425"/>
                </a:tc>
              </a:tr>
              <a:tr h="235475">
                <a:tc>
                  <a:txBody>
                    <a:bodyPr>
                      <a:noAutofit/>
                    </a:bodyPr>
                    <a:lstStyle/>
                    <a:p>
                      <a:pPr algn="ctr">
                        <a:spcBef>
                          <a:spcPts val="0"/>
                        </a:spcBef>
                        <a:buNone/>
                      </a:pPr>
                      <a:r>
                        <a:rPr lang="en"/>
                        <a:t>Indium Oxide</a:t>
                      </a:r>
                    </a:p>
                  </a:txBody>
                  <a:tcPr marT="91425" marB="91425" marR="91425" marL="91425"/>
                </a:tc>
                <a:tc>
                  <a:txBody>
                    <a:bodyPr>
                      <a:noAutofit/>
                    </a:bodyPr>
                    <a:lstStyle/>
                    <a:p>
                      <a:pPr algn="ctr">
                        <a:spcBef>
                          <a:spcPts val="0"/>
                        </a:spcBef>
                        <a:buNone/>
                      </a:pPr>
                      <a:r>
                        <a:rPr lang="en" sz="1100">
                          <a:solidFill>
                            <a:schemeClr val="dk1"/>
                          </a:solidFill>
                        </a:rPr>
                        <a:t>O</a:t>
                      </a:r>
                      <a:r>
                        <a:rPr baseline="-25000" lang="en" sz="1300">
                          <a:solidFill>
                            <a:schemeClr val="dk1"/>
                          </a:solidFill>
                        </a:rPr>
                        <a:t>3</a:t>
                      </a:r>
                    </a:p>
                  </a:txBody>
                  <a:tcPr marT="91425" marB="91425" marR="91425" marL="91425"/>
                </a:tc>
              </a:tr>
              <a:tr h="235475">
                <a:tc>
                  <a:txBody>
                    <a:bodyPr>
                      <a:noAutofit/>
                    </a:bodyPr>
                    <a:lstStyle/>
                    <a:p>
                      <a:pPr algn="ctr">
                        <a:spcBef>
                          <a:spcPts val="0"/>
                        </a:spcBef>
                        <a:buNone/>
                      </a:pPr>
                      <a:r>
                        <a:rPr lang="en"/>
                        <a:t>Molybdenum Oxide</a:t>
                      </a:r>
                    </a:p>
                  </a:txBody>
                  <a:tcPr marT="91425" marB="91425" marR="91425" marL="91425"/>
                </a:tc>
                <a:tc>
                  <a:txBody>
                    <a:bodyPr>
                      <a:noAutofit/>
                    </a:bodyPr>
                    <a:lstStyle/>
                    <a:p>
                      <a:pPr algn="ctr">
                        <a:spcBef>
                          <a:spcPts val="0"/>
                        </a:spcBef>
                        <a:buNone/>
                      </a:pPr>
                      <a:r>
                        <a:rPr lang="en" sz="1100">
                          <a:solidFill>
                            <a:schemeClr val="dk1"/>
                          </a:solidFill>
                        </a:rPr>
                        <a:t>NH</a:t>
                      </a:r>
                      <a:r>
                        <a:rPr baseline="-25000" lang="en" sz="1300">
                          <a:solidFill>
                            <a:schemeClr val="dk1"/>
                          </a:solidFill>
                        </a:rPr>
                        <a:t>3</a:t>
                      </a:r>
                    </a:p>
                  </a:txBody>
                  <a:tcPr marT="91425" marB="91425" marR="91425" marL="91425"/>
                </a:tc>
              </a:tr>
              <a:tr h="235475">
                <a:tc>
                  <a:txBody>
                    <a:bodyPr>
                      <a:noAutofit/>
                    </a:bodyPr>
                    <a:lstStyle/>
                    <a:p>
                      <a:pPr algn="ctr">
                        <a:spcBef>
                          <a:spcPts val="0"/>
                        </a:spcBef>
                        <a:buNone/>
                      </a:pPr>
                      <a:r>
                        <a:rPr lang="en"/>
                        <a:t>Tin Oxide</a:t>
                      </a:r>
                    </a:p>
                  </a:txBody>
                  <a:tcPr marT="91425" marB="91425" marR="91425" marL="91425"/>
                </a:tc>
                <a:tc>
                  <a:txBody>
                    <a:bodyPr>
                      <a:noAutofit/>
                    </a:bodyPr>
                    <a:lstStyle/>
                    <a:p>
                      <a:pPr algn="ctr">
                        <a:spcBef>
                          <a:spcPts val="0"/>
                        </a:spcBef>
                        <a:buNone/>
                      </a:pPr>
                      <a:r>
                        <a:rPr lang="en"/>
                        <a:t>Reducing Gases</a:t>
                      </a:r>
                    </a:p>
                  </a:txBody>
                  <a:tcPr marT="91425" marB="91425" marR="91425" marL="91425"/>
                </a:tc>
              </a:tr>
              <a:tr h="235475">
                <a:tc>
                  <a:txBody>
                    <a:bodyPr>
                      <a:noAutofit/>
                    </a:bodyPr>
                    <a:lstStyle/>
                    <a:p>
                      <a:pPr algn="ctr">
                        <a:spcBef>
                          <a:spcPts val="0"/>
                        </a:spcBef>
                        <a:buNone/>
                      </a:pPr>
                      <a:r>
                        <a:rPr lang="en"/>
                        <a:t>Tungsten Oxide</a:t>
                      </a:r>
                    </a:p>
                  </a:txBody>
                  <a:tcPr marT="91425" marB="91425" marR="91425" marL="91425"/>
                </a:tc>
                <a:tc>
                  <a:txBody>
                    <a:bodyPr>
                      <a:noAutofit/>
                    </a:bodyPr>
                    <a:lstStyle/>
                    <a:p>
                      <a:pPr algn="ctr">
                        <a:spcBef>
                          <a:spcPts val="0"/>
                        </a:spcBef>
                        <a:buNone/>
                      </a:pPr>
                      <a:r>
                        <a:rPr lang="en" sz="1100">
                          <a:solidFill>
                            <a:schemeClr val="dk1"/>
                          </a:solidFill>
                        </a:rPr>
                        <a:t>NO</a:t>
                      </a:r>
                      <a:r>
                        <a:rPr baseline="-25000" lang="en" sz="1300">
                          <a:solidFill>
                            <a:schemeClr val="dk1"/>
                          </a:solidFill>
                        </a:rPr>
                        <a:t>2</a:t>
                      </a:r>
                    </a:p>
                  </a:txBody>
                  <a:tcPr marT="91425" marB="91425" marR="91425" marL="91425"/>
                </a:tc>
              </a:tr>
              <a:tr h="235475">
                <a:tc>
                  <a:txBody>
                    <a:bodyPr>
                      <a:noAutofit/>
                    </a:bodyPr>
                    <a:lstStyle/>
                    <a:p>
                      <a:pPr algn="ctr">
                        <a:spcBef>
                          <a:spcPts val="0"/>
                        </a:spcBef>
                        <a:buNone/>
                      </a:pPr>
                      <a:r>
                        <a:rPr lang="en"/>
                        <a:t>Zinc Oxide </a:t>
                      </a:r>
                    </a:p>
                  </a:txBody>
                  <a:tcPr marT="91425" marB="91425" marR="91425" marL="91425"/>
                </a:tc>
                <a:tc>
                  <a:txBody>
                    <a:bodyPr>
                      <a:noAutofit/>
                    </a:bodyPr>
                    <a:lstStyle/>
                    <a:p>
                      <a:pPr algn="ctr">
                        <a:spcBef>
                          <a:spcPts val="0"/>
                        </a:spcBef>
                        <a:buNone/>
                      </a:pPr>
                      <a:r>
                        <a:rPr lang="en" sz="1100">
                          <a:solidFill>
                            <a:schemeClr val="dk1"/>
                          </a:solidFill>
                        </a:rPr>
                        <a:t>hydrocarbons, O</a:t>
                      </a:r>
                      <a:r>
                        <a:rPr baseline="-25000" lang="en" sz="1300">
                          <a:solidFill>
                            <a:schemeClr val="dk1"/>
                          </a:solidFill>
                        </a:rPr>
                        <a:t>2</a:t>
                      </a:r>
                    </a:p>
                  </a:txBody>
                  <a:tcPr marT="91425" marB="91425" marR="91425" marL="91425"/>
                </a:tc>
              </a:tr>
            </a:tbl>
          </a:graphicData>
        </a:graphic>
      </p:graphicFrame>
      <p:sp>
        <p:nvSpPr>
          <p:cNvPr id="90" name="Shape 90"/>
          <p:cNvSpPr txBox="1"/>
          <p:nvPr/>
        </p:nvSpPr>
        <p:spPr>
          <a:xfrm>
            <a:off x="908050" y="4592175"/>
            <a:ext cx="4014899" cy="467099"/>
          </a:xfrm>
          <a:prstGeom prst="rect">
            <a:avLst/>
          </a:prstGeom>
          <a:noFill/>
          <a:ln>
            <a:noFill/>
          </a:ln>
        </p:spPr>
        <p:txBody>
          <a:bodyPr anchorCtr="0" anchor="t" bIns="91425" lIns="91425" rIns="91425" tIns="91425">
            <a:noAutofit/>
          </a:bodyPr>
          <a:lstStyle/>
          <a:p>
            <a:pPr lvl="0" rtl="0">
              <a:spcBef>
                <a:spcPts val="0"/>
              </a:spcBef>
              <a:buNone/>
            </a:pPr>
            <a:r>
              <a:rPr lang="en"/>
              <a:t>Table 1: Metal Oxide Materials and purposes</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4" name="Shape 94"/>
        <p:cNvGrpSpPr/>
        <p:nvPr/>
      </p:nvGrpSpPr>
      <p:grpSpPr>
        <a:xfrm>
          <a:off x="0" y="0"/>
          <a:ext cx="0" cy="0"/>
          <a:chOff x="0" y="0"/>
          <a:chExt cx="0" cy="0"/>
        </a:xfrm>
      </p:grpSpPr>
      <p:sp>
        <p:nvSpPr>
          <p:cNvPr id="95" name="Shape 95"/>
          <p:cNvSpPr txBox="1"/>
          <p:nvPr>
            <p:ph type="title"/>
          </p:nvPr>
        </p:nvSpPr>
        <p:spPr>
          <a:xfrm>
            <a:off x="457200" y="205977"/>
            <a:ext cx="8229600" cy="1141499"/>
          </a:xfrm>
          <a:prstGeom prst="rect">
            <a:avLst/>
          </a:prstGeom>
        </p:spPr>
        <p:txBody>
          <a:bodyPr anchorCtr="0" anchor="b" bIns="91425" lIns="91425" rIns="91425" tIns="91425">
            <a:noAutofit/>
          </a:bodyPr>
          <a:lstStyle/>
          <a:p>
            <a:pPr>
              <a:spcBef>
                <a:spcPts val="0"/>
              </a:spcBef>
              <a:buNone/>
            </a:pPr>
            <a:r>
              <a:rPr lang="en"/>
              <a:t>Chemiresistor Operations</a:t>
            </a:r>
          </a:p>
        </p:txBody>
      </p:sp>
      <p:sp>
        <p:nvSpPr>
          <p:cNvPr id="96" name="Shape 96"/>
          <p:cNvSpPr txBox="1"/>
          <p:nvPr>
            <p:ph idx="1" type="body"/>
          </p:nvPr>
        </p:nvSpPr>
        <p:spPr>
          <a:xfrm>
            <a:off x="457200" y="1454025"/>
            <a:ext cx="2986799" cy="3465299"/>
          </a:xfrm>
          <a:prstGeom prst="rect">
            <a:avLst/>
          </a:prstGeom>
        </p:spPr>
        <p:txBody>
          <a:bodyPr anchorCtr="0" anchor="t" bIns="91425" lIns="91425" rIns="91425" tIns="91425">
            <a:noAutofit/>
          </a:bodyPr>
          <a:lstStyle/>
          <a:p>
            <a:pPr indent="-317500" lvl="0" marL="457200" rtl="0">
              <a:spcBef>
                <a:spcPts val="0"/>
              </a:spcBef>
              <a:buClr>
                <a:schemeClr val="dk2"/>
              </a:buClr>
              <a:buSzPct val="100000"/>
              <a:buFont typeface="Arial"/>
              <a:buChar char="●"/>
            </a:pPr>
            <a:r>
              <a:rPr lang="en" sz="1400"/>
              <a:t>Molecules adsorbed on surface </a:t>
            </a:r>
          </a:p>
          <a:p>
            <a:pPr indent="-317500" lvl="1" marL="914400" rtl="0">
              <a:spcBef>
                <a:spcPts val="0"/>
              </a:spcBef>
              <a:buClr>
                <a:schemeClr val="dk2"/>
              </a:buClr>
              <a:buSzPct val="100000"/>
              <a:buFont typeface="Courier New"/>
              <a:buChar char="o"/>
            </a:pPr>
            <a:r>
              <a:rPr lang="en" sz="1400"/>
              <a:t>creates electrical resistance</a:t>
            </a:r>
          </a:p>
          <a:p>
            <a:pPr indent="-317500" lvl="1" marL="914400" rtl="0">
              <a:spcBef>
                <a:spcPts val="0"/>
              </a:spcBef>
              <a:buClr>
                <a:schemeClr val="dk2"/>
              </a:buClr>
              <a:buSzPct val="100000"/>
              <a:buFont typeface="Courier New"/>
              <a:buChar char="o"/>
            </a:pPr>
            <a:r>
              <a:rPr lang="en" sz="1400"/>
              <a:t>modulate the change in resistance</a:t>
            </a:r>
          </a:p>
          <a:p>
            <a:pPr indent="-317500" lvl="0" marL="457200" rtl="0">
              <a:spcBef>
                <a:spcPts val="0"/>
              </a:spcBef>
              <a:buClr>
                <a:schemeClr val="dk2"/>
              </a:buClr>
              <a:buSzPct val="100000"/>
              <a:buFont typeface="Arial"/>
              <a:buChar char="●"/>
            </a:pPr>
            <a:r>
              <a:rPr lang="en" sz="1400"/>
              <a:t>Resistance change proportional to pressure </a:t>
            </a:r>
          </a:p>
          <a:p>
            <a:pPr indent="-317500" lvl="0" marL="457200" rtl="0">
              <a:spcBef>
                <a:spcPts val="0"/>
              </a:spcBef>
              <a:buClr>
                <a:schemeClr val="dk2"/>
              </a:buClr>
              <a:buSzPct val="100000"/>
              <a:buFont typeface="Arial"/>
              <a:buChar char="●"/>
            </a:pPr>
            <a:r>
              <a:rPr lang="en" sz="1400"/>
              <a:t>Converts concentration of chemicals into measurable electrical signal</a:t>
            </a:r>
          </a:p>
          <a:p>
            <a:pPr indent="-317500" lvl="0" marL="457200" rtl="0">
              <a:spcBef>
                <a:spcPts val="0"/>
              </a:spcBef>
              <a:buClr>
                <a:schemeClr val="dk2"/>
              </a:buClr>
              <a:buSzPct val="100000"/>
              <a:buFont typeface="Arial"/>
              <a:buChar char="●"/>
            </a:pPr>
            <a:r>
              <a:rPr lang="en" sz="1400"/>
              <a:t>Different Materials create different sensitivity </a:t>
            </a:r>
          </a:p>
        </p:txBody>
      </p:sp>
      <p:pic>
        <p:nvPicPr>
          <p:cNvPr id="97" name="Shape 97"/>
          <p:cNvPicPr preferRelativeResize="0"/>
          <p:nvPr/>
        </p:nvPicPr>
        <p:blipFill>
          <a:blip r:embed="rId3">
            <a:alphaModFix/>
          </a:blip>
          <a:stretch>
            <a:fillRect/>
          </a:stretch>
        </p:blipFill>
        <p:spPr>
          <a:xfrm>
            <a:off x="4125200" y="1853075"/>
            <a:ext cx="4157799" cy="2375875"/>
          </a:xfrm>
          <a:prstGeom prst="rect">
            <a:avLst/>
          </a:prstGeom>
          <a:noFill/>
          <a:ln>
            <a:noFill/>
          </a:ln>
        </p:spPr>
      </p:pic>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1" name="Shape 101"/>
        <p:cNvGrpSpPr/>
        <p:nvPr/>
      </p:nvGrpSpPr>
      <p:grpSpPr>
        <a:xfrm>
          <a:off x="0" y="0"/>
          <a:ext cx="0" cy="0"/>
          <a:chOff x="0" y="0"/>
          <a:chExt cx="0" cy="0"/>
        </a:xfrm>
      </p:grpSpPr>
      <p:sp>
        <p:nvSpPr>
          <p:cNvPr id="102" name="Shape 102"/>
          <p:cNvSpPr txBox="1"/>
          <p:nvPr>
            <p:ph type="title"/>
          </p:nvPr>
        </p:nvSpPr>
        <p:spPr>
          <a:xfrm>
            <a:off x="457200" y="205977"/>
            <a:ext cx="8229600" cy="1141499"/>
          </a:xfrm>
          <a:prstGeom prst="rect">
            <a:avLst/>
          </a:prstGeom>
        </p:spPr>
        <p:txBody>
          <a:bodyPr anchorCtr="0" anchor="b" bIns="91425" lIns="91425" rIns="91425" tIns="91425">
            <a:noAutofit/>
          </a:bodyPr>
          <a:lstStyle/>
          <a:p>
            <a:pPr>
              <a:spcBef>
                <a:spcPts val="0"/>
              </a:spcBef>
              <a:buNone/>
            </a:pPr>
            <a:r>
              <a:rPr lang="en"/>
              <a:t>Chemiresistor Examples</a:t>
            </a:r>
          </a:p>
        </p:txBody>
      </p:sp>
      <p:sp>
        <p:nvSpPr>
          <p:cNvPr id="103" name="Shape 103"/>
          <p:cNvSpPr txBox="1"/>
          <p:nvPr>
            <p:ph idx="1" type="body"/>
          </p:nvPr>
        </p:nvSpPr>
        <p:spPr>
          <a:xfrm>
            <a:off x="42100" y="1402100"/>
            <a:ext cx="3616199" cy="848700"/>
          </a:xfrm>
          <a:prstGeom prst="rect">
            <a:avLst/>
          </a:prstGeom>
        </p:spPr>
        <p:txBody>
          <a:bodyPr anchorCtr="0" anchor="t" bIns="91425" lIns="91425" rIns="91425" tIns="91425">
            <a:noAutofit/>
          </a:bodyPr>
          <a:lstStyle/>
          <a:p>
            <a:pPr indent="-304800" lvl="0" marL="457200" rtl="0">
              <a:spcBef>
                <a:spcPts val="0"/>
              </a:spcBef>
              <a:buClr>
                <a:schemeClr val="dk2"/>
              </a:buClr>
              <a:buSzPct val="100000"/>
              <a:buFont typeface="Arial"/>
              <a:buChar char="●"/>
            </a:pPr>
            <a:r>
              <a:rPr lang="en" sz="1200"/>
              <a:t>Synkera Technologies </a:t>
            </a:r>
          </a:p>
          <a:p>
            <a:pPr indent="-304800" lvl="1" marL="914400" rtl="0">
              <a:spcBef>
                <a:spcPts val="0"/>
              </a:spcBef>
              <a:buClr>
                <a:schemeClr val="dk2"/>
              </a:buClr>
              <a:buSzPct val="100000"/>
              <a:buFont typeface="Courier New"/>
              <a:buChar char="o"/>
            </a:pPr>
            <a:r>
              <a:rPr lang="en" sz="1200"/>
              <a:t>Chemiresistors we have today</a:t>
            </a:r>
          </a:p>
          <a:p>
            <a:pPr indent="0" lvl="0" marL="0">
              <a:spcBef>
                <a:spcPts val="0"/>
              </a:spcBef>
              <a:buNone/>
            </a:pPr>
            <a:r>
              <a:t/>
            </a:r>
            <a:endParaRPr sz="1200"/>
          </a:p>
        </p:txBody>
      </p:sp>
      <p:sp>
        <p:nvSpPr>
          <p:cNvPr id="104" name="Shape 104"/>
          <p:cNvSpPr txBox="1"/>
          <p:nvPr/>
        </p:nvSpPr>
        <p:spPr>
          <a:xfrm>
            <a:off x="3658300" y="1347475"/>
            <a:ext cx="4449599" cy="1821600"/>
          </a:xfrm>
          <a:prstGeom prst="rect">
            <a:avLst/>
          </a:prstGeom>
          <a:noFill/>
          <a:ln>
            <a:noFill/>
          </a:ln>
        </p:spPr>
        <p:txBody>
          <a:bodyPr anchorCtr="0" anchor="t" bIns="91425" lIns="91425" rIns="91425" tIns="91425">
            <a:noAutofit/>
          </a:bodyPr>
          <a:lstStyle/>
          <a:p>
            <a:pPr lvl="0" rtl="0">
              <a:lnSpc>
                <a:spcPct val="115000"/>
              </a:lnSpc>
              <a:spcBef>
                <a:spcPts val="1200"/>
              </a:spcBef>
              <a:spcAft>
                <a:spcPts val="200"/>
              </a:spcAft>
              <a:buClr>
                <a:schemeClr val="dk1"/>
              </a:buClr>
              <a:buSzPct val="100000"/>
              <a:buFont typeface="Arial"/>
              <a:buNone/>
            </a:pPr>
            <a:r>
              <a:rPr b="1" lang="en" sz="1100">
                <a:solidFill>
                  <a:schemeClr val="dk1"/>
                </a:solidFill>
                <a:latin typeface="Verdana"/>
                <a:ea typeface="Verdana"/>
                <a:cs typeface="Verdana"/>
                <a:sym typeface="Verdana"/>
              </a:rPr>
              <a:t>MOS Sensor Operating Principles:</a:t>
            </a:r>
          </a:p>
          <a:p>
            <a:pPr lvl="0" rtl="0">
              <a:lnSpc>
                <a:spcPct val="160000"/>
              </a:lnSpc>
              <a:spcBef>
                <a:spcPts val="0"/>
              </a:spcBef>
              <a:buClr>
                <a:schemeClr val="dk1"/>
              </a:buClr>
              <a:buSzPct val="122222"/>
              <a:buFont typeface="Arial"/>
              <a:buNone/>
            </a:pPr>
            <a:r>
              <a:rPr lang="en" sz="900">
                <a:solidFill>
                  <a:schemeClr val="dk1"/>
                </a:solidFill>
                <a:latin typeface="Verdana"/>
                <a:ea typeface="Verdana"/>
                <a:cs typeface="Verdana"/>
                <a:sym typeface="Verdana"/>
              </a:rPr>
              <a:t>• Gas adsorption on surface of the metal oxide changes electrical resistance.</a:t>
            </a:r>
          </a:p>
          <a:p>
            <a:pPr lvl="0" rtl="0">
              <a:lnSpc>
                <a:spcPct val="160000"/>
              </a:lnSpc>
              <a:spcBef>
                <a:spcPts val="0"/>
              </a:spcBef>
              <a:buClr>
                <a:schemeClr val="dk1"/>
              </a:buClr>
              <a:buSzPct val="122222"/>
              <a:buFont typeface="Arial"/>
              <a:buNone/>
            </a:pPr>
            <a:r>
              <a:rPr lang="en" sz="900">
                <a:solidFill>
                  <a:schemeClr val="dk1"/>
                </a:solidFill>
                <a:latin typeface="Verdana"/>
                <a:ea typeface="Verdana"/>
                <a:cs typeface="Verdana"/>
                <a:sym typeface="Verdana"/>
              </a:rPr>
              <a:t>• Reducing gas donates electrons and oxidizing gas "grabs" electrons.</a:t>
            </a:r>
          </a:p>
          <a:p>
            <a:pPr lvl="0" rtl="0">
              <a:lnSpc>
                <a:spcPct val="160000"/>
              </a:lnSpc>
              <a:spcBef>
                <a:spcPts val="0"/>
              </a:spcBef>
              <a:buClr>
                <a:schemeClr val="dk1"/>
              </a:buClr>
              <a:buSzPct val="122222"/>
              <a:buFont typeface="Arial"/>
              <a:buNone/>
            </a:pPr>
            <a:r>
              <a:rPr lang="en" sz="900">
                <a:solidFill>
                  <a:schemeClr val="dk1"/>
                </a:solidFill>
                <a:latin typeface="Verdana"/>
                <a:ea typeface="Verdana"/>
                <a:cs typeface="Verdana"/>
                <a:sym typeface="Verdana"/>
              </a:rPr>
              <a:t>• Change in resistance is a surface reaction and dependent upon the amount of surface area.</a:t>
            </a:r>
          </a:p>
          <a:p>
            <a:pPr lvl="0" rtl="0">
              <a:lnSpc>
                <a:spcPct val="160000"/>
              </a:lnSpc>
              <a:spcBef>
                <a:spcPts val="0"/>
              </a:spcBef>
              <a:buClr>
                <a:schemeClr val="dk1"/>
              </a:buClr>
              <a:buSzPct val="122222"/>
              <a:buFont typeface="Arial"/>
              <a:buNone/>
            </a:pPr>
            <a:r>
              <a:rPr lang="en" sz="900">
                <a:solidFill>
                  <a:schemeClr val="dk1"/>
                </a:solidFill>
                <a:latin typeface="Verdana"/>
                <a:ea typeface="Verdana"/>
                <a:cs typeface="Verdana"/>
                <a:sym typeface="Verdana"/>
              </a:rPr>
              <a:t>• Surface interactions occur at elevated temperatures.</a:t>
            </a:r>
          </a:p>
          <a:p>
            <a:pPr>
              <a:spcBef>
                <a:spcPts val="0"/>
              </a:spcBef>
              <a:buNone/>
            </a:pPr>
            <a:r>
              <a:t/>
            </a:r>
            <a:endParaRPr/>
          </a:p>
        </p:txBody>
      </p:sp>
      <p:pic>
        <p:nvPicPr>
          <p:cNvPr id="105" name="Shape 105"/>
          <p:cNvPicPr preferRelativeResize="0"/>
          <p:nvPr/>
        </p:nvPicPr>
        <p:blipFill>
          <a:blip r:embed="rId3">
            <a:alphaModFix/>
          </a:blip>
          <a:stretch>
            <a:fillRect/>
          </a:stretch>
        </p:blipFill>
        <p:spPr>
          <a:xfrm>
            <a:off x="7803950" y="1489175"/>
            <a:ext cx="1340050" cy="1172543"/>
          </a:xfrm>
          <a:prstGeom prst="rect">
            <a:avLst/>
          </a:prstGeom>
          <a:noFill/>
          <a:ln>
            <a:noFill/>
          </a:ln>
        </p:spPr>
      </p:pic>
      <p:pic>
        <p:nvPicPr>
          <p:cNvPr id="106" name="Shape 106"/>
          <p:cNvPicPr preferRelativeResize="0"/>
          <p:nvPr/>
        </p:nvPicPr>
        <p:blipFill>
          <a:blip r:embed="rId4">
            <a:alphaModFix/>
          </a:blip>
          <a:stretch>
            <a:fillRect/>
          </a:stretch>
        </p:blipFill>
        <p:spPr>
          <a:xfrm>
            <a:off x="1367050" y="3379287"/>
            <a:ext cx="2038499" cy="1703274"/>
          </a:xfrm>
          <a:prstGeom prst="rect">
            <a:avLst/>
          </a:prstGeom>
          <a:noFill/>
          <a:ln>
            <a:noFill/>
          </a:ln>
        </p:spPr>
      </p:pic>
      <p:sp>
        <p:nvSpPr>
          <p:cNvPr id="107" name="Shape 107"/>
          <p:cNvSpPr txBox="1"/>
          <p:nvPr/>
        </p:nvSpPr>
        <p:spPr>
          <a:xfrm>
            <a:off x="0" y="1874475"/>
            <a:ext cx="5042999" cy="1703100"/>
          </a:xfrm>
          <a:prstGeom prst="rect">
            <a:avLst/>
          </a:prstGeom>
          <a:noFill/>
          <a:ln>
            <a:noFill/>
          </a:ln>
        </p:spPr>
        <p:txBody>
          <a:bodyPr anchorCtr="0" anchor="t" bIns="91425" lIns="91425" rIns="91425" tIns="91425">
            <a:noAutofit/>
          </a:bodyPr>
          <a:lstStyle/>
          <a:p>
            <a:pPr lvl="0" rtl="0">
              <a:lnSpc>
                <a:spcPct val="115000"/>
              </a:lnSpc>
              <a:spcBef>
                <a:spcPts val="1200"/>
              </a:spcBef>
              <a:spcAft>
                <a:spcPts val="200"/>
              </a:spcAft>
              <a:buClr>
                <a:schemeClr val="dk1"/>
              </a:buClr>
              <a:buSzPct val="110000"/>
              <a:buFont typeface="Arial"/>
              <a:buNone/>
            </a:pPr>
            <a:r>
              <a:rPr b="1" lang="en" sz="1000">
                <a:solidFill>
                  <a:schemeClr val="dk1"/>
                </a:solidFill>
              </a:rPr>
              <a:t>Synkera NanoMOS™ sensors features/benefits</a:t>
            </a:r>
          </a:p>
          <a:p>
            <a:pPr lvl="0" rtl="0">
              <a:lnSpc>
                <a:spcPct val="160000"/>
              </a:lnSpc>
              <a:spcBef>
                <a:spcPts val="0"/>
              </a:spcBef>
              <a:buClr>
                <a:schemeClr val="dk1"/>
              </a:buClr>
              <a:buSzPct val="110000"/>
              <a:buFont typeface="Arial"/>
              <a:buNone/>
            </a:pPr>
            <a:r>
              <a:rPr lang="en" sz="1000">
                <a:solidFill>
                  <a:schemeClr val="dk1"/>
                </a:solidFill>
              </a:rPr>
              <a:t>• Three unique sensor architectures:</a:t>
            </a:r>
          </a:p>
          <a:p>
            <a:pPr lvl="0" rtl="0">
              <a:lnSpc>
                <a:spcPct val="160000"/>
              </a:lnSpc>
              <a:spcBef>
                <a:spcPts val="0"/>
              </a:spcBef>
              <a:buClr>
                <a:schemeClr val="dk1"/>
              </a:buClr>
              <a:buSzPct val="110000"/>
              <a:buFont typeface="Arial"/>
              <a:buNone/>
            </a:pPr>
            <a:r>
              <a:rPr b="1" lang="en" sz="1000">
                <a:solidFill>
                  <a:schemeClr val="dk1"/>
                </a:solidFill>
              </a:rPr>
              <a:t>• Planar</a:t>
            </a:r>
            <a:r>
              <a:rPr lang="en" sz="1000">
                <a:solidFill>
                  <a:schemeClr val="dk1"/>
                </a:solidFill>
              </a:rPr>
              <a:t> sensors prepared via a thick film screen printing process</a:t>
            </a:r>
          </a:p>
          <a:p>
            <a:pPr lvl="0" rtl="0">
              <a:lnSpc>
                <a:spcPct val="160000"/>
              </a:lnSpc>
              <a:spcBef>
                <a:spcPts val="0"/>
              </a:spcBef>
              <a:buClr>
                <a:schemeClr val="dk1"/>
              </a:buClr>
              <a:buSzPct val="110000"/>
              <a:buFont typeface="Arial"/>
              <a:buNone/>
            </a:pPr>
            <a:r>
              <a:rPr b="1" lang="en" sz="1000">
                <a:solidFill>
                  <a:schemeClr val="dk1"/>
                </a:solidFill>
              </a:rPr>
              <a:t>• Multilayer</a:t>
            </a:r>
            <a:r>
              <a:rPr lang="en" sz="1000">
                <a:solidFill>
                  <a:schemeClr val="dk1"/>
                </a:solidFill>
              </a:rPr>
              <a:t> sensors</a:t>
            </a:r>
          </a:p>
          <a:p>
            <a:pPr lvl="0" rtl="0">
              <a:lnSpc>
                <a:spcPct val="160000"/>
              </a:lnSpc>
              <a:spcBef>
                <a:spcPts val="0"/>
              </a:spcBef>
              <a:buClr>
                <a:schemeClr val="dk1"/>
              </a:buClr>
              <a:buSzPct val="110000"/>
              <a:buFont typeface="Arial"/>
              <a:buNone/>
            </a:pPr>
            <a:r>
              <a:rPr b="1" lang="en" sz="1000">
                <a:solidFill>
                  <a:schemeClr val="dk1"/>
                </a:solidFill>
              </a:rPr>
              <a:t>• MEMS</a:t>
            </a:r>
            <a:r>
              <a:rPr lang="en" sz="1000">
                <a:solidFill>
                  <a:schemeClr val="dk1"/>
                </a:solidFill>
              </a:rPr>
              <a:t> sensors for low power and advanced operating modes</a:t>
            </a:r>
          </a:p>
          <a:p>
            <a:pPr lvl="0" rtl="0">
              <a:lnSpc>
                <a:spcPct val="160000"/>
              </a:lnSpc>
              <a:spcBef>
                <a:spcPts val="0"/>
              </a:spcBef>
              <a:buClr>
                <a:schemeClr val="dk1"/>
              </a:buClr>
              <a:buSzPct val="110000"/>
              <a:buFont typeface="Arial"/>
              <a:buNone/>
            </a:pPr>
            <a:r>
              <a:rPr lang="en" sz="1000">
                <a:solidFill>
                  <a:schemeClr val="dk1"/>
                </a:solidFill>
              </a:rPr>
              <a:t>• Small size</a:t>
            </a:r>
          </a:p>
          <a:p>
            <a:pPr lvl="0" rtl="0">
              <a:lnSpc>
                <a:spcPct val="160000"/>
              </a:lnSpc>
              <a:spcBef>
                <a:spcPts val="0"/>
              </a:spcBef>
              <a:buClr>
                <a:schemeClr val="dk1"/>
              </a:buClr>
              <a:buSzPct val="110000"/>
              <a:buFont typeface="Arial"/>
              <a:buNone/>
            </a:pPr>
            <a:r>
              <a:rPr lang="en" sz="1000">
                <a:solidFill>
                  <a:schemeClr val="dk1"/>
                </a:solidFill>
              </a:rPr>
              <a:t>• Improved sensitivity</a:t>
            </a:r>
          </a:p>
          <a:p>
            <a:pPr lvl="0" rtl="0">
              <a:lnSpc>
                <a:spcPct val="160000"/>
              </a:lnSpc>
              <a:spcBef>
                <a:spcPts val="0"/>
              </a:spcBef>
              <a:buClr>
                <a:schemeClr val="dk1"/>
              </a:buClr>
              <a:buSzPct val="110000"/>
              <a:buFont typeface="Arial"/>
              <a:buNone/>
            </a:pPr>
            <a:r>
              <a:rPr lang="en" sz="1000">
                <a:solidFill>
                  <a:schemeClr val="dk1"/>
                </a:solidFill>
              </a:rPr>
              <a:t>• Low cost</a:t>
            </a:r>
          </a:p>
          <a:p>
            <a:pPr lvl="0" rtl="0">
              <a:lnSpc>
                <a:spcPct val="160000"/>
              </a:lnSpc>
              <a:spcBef>
                <a:spcPts val="0"/>
              </a:spcBef>
              <a:buClr>
                <a:schemeClr val="dk1"/>
              </a:buClr>
              <a:buSzPct val="110000"/>
              <a:buFont typeface="Arial"/>
              <a:buNone/>
            </a:pPr>
            <a:r>
              <a:rPr lang="en" sz="1000">
                <a:solidFill>
                  <a:schemeClr val="dk1"/>
                </a:solidFill>
              </a:rPr>
              <a:t>• Fast Response</a:t>
            </a:r>
          </a:p>
          <a:p>
            <a:pPr>
              <a:spcBef>
                <a:spcPts val="0"/>
              </a:spcBef>
              <a:buNone/>
            </a:pPr>
            <a:r>
              <a:t/>
            </a:r>
            <a:endParaRPr sz="1000"/>
          </a:p>
        </p:txBody>
      </p:sp>
      <p:sp>
        <p:nvSpPr>
          <p:cNvPr id="108" name="Shape 108"/>
          <p:cNvSpPr txBox="1"/>
          <p:nvPr/>
        </p:nvSpPr>
        <p:spPr>
          <a:xfrm>
            <a:off x="3658300" y="3048475"/>
            <a:ext cx="5072100" cy="940499"/>
          </a:xfrm>
          <a:prstGeom prst="rect">
            <a:avLst/>
          </a:prstGeom>
          <a:noFill/>
          <a:ln>
            <a:noFill/>
          </a:ln>
        </p:spPr>
        <p:txBody>
          <a:bodyPr anchorCtr="0" anchor="t" bIns="91425" lIns="91425" rIns="91425" tIns="91425">
            <a:noAutofit/>
          </a:bodyPr>
          <a:lstStyle/>
          <a:p>
            <a:pPr lvl="0" rtl="0">
              <a:lnSpc>
                <a:spcPct val="115000"/>
              </a:lnSpc>
              <a:spcBef>
                <a:spcPts val="1200"/>
              </a:spcBef>
              <a:spcAft>
                <a:spcPts val="200"/>
              </a:spcAft>
              <a:buClr>
                <a:schemeClr val="dk1"/>
              </a:buClr>
              <a:buSzPct val="100000"/>
              <a:buFont typeface="Arial"/>
              <a:buNone/>
            </a:pPr>
            <a:r>
              <a:rPr b="1" lang="en" sz="1100">
                <a:solidFill>
                  <a:schemeClr val="dk1"/>
                </a:solidFill>
                <a:latin typeface="Verdana"/>
                <a:ea typeface="Verdana"/>
                <a:cs typeface="Verdana"/>
                <a:sym typeface="Verdana"/>
              </a:rPr>
              <a:t>Operation of Planar and Multilayer MOS Sensors</a:t>
            </a:r>
          </a:p>
          <a:p>
            <a:pPr lvl="0" rtl="0">
              <a:lnSpc>
                <a:spcPct val="160000"/>
              </a:lnSpc>
              <a:spcBef>
                <a:spcPts val="0"/>
              </a:spcBef>
              <a:buClr>
                <a:schemeClr val="dk1"/>
              </a:buClr>
              <a:buSzPct val="122222"/>
              <a:buFont typeface="Arial"/>
              <a:buNone/>
            </a:pPr>
            <a:r>
              <a:rPr lang="en" sz="900">
                <a:solidFill>
                  <a:schemeClr val="dk1"/>
                </a:solidFill>
                <a:latin typeface="Verdana"/>
                <a:ea typeface="Verdana"/>
                <a:cs typeface="Verdana"/>
                <a:sym typeface="Verdana"/>
              </a:rPr>
              <a:t>• Sensor Resistance is a function of analyte concentration</a:t>
            </a:r>
          </a:p>
          <a:p>
            <a:pPr lvl="0" rtl="0">
              <a:lnSpc>
                <a:spcPct val="160000"/>
              </a:lnSpc>
              <a:spcBef>
                <a:spcPts val="0"/>
              </a:spcBef>
              <a:buClr>
                <a:schemeClr val="dk1"/>
              </a:buClr>
              <a:buSzPct val="122222"/>
              <a:buFont typeface="Arial"/>
              <a:buNone/>
            </a:pPr>
            <a:r>
              <a:rPr lang="en" sz="900">
                <a:solidFill>
                  <a:schemeClr val="dk1"/>
                </a:solidFill>
                <a:latin typeface="Verdana"/>
                <a:ea typeface="Verdana"/>
                <a:cs typeface="Verdana"/>
                <a:sym typeface="Verdana"/>
              </a:rPr>
              <a:t>• Log (resistance) is proportional to Log (concentration)</a:t>
            </a:r>
          </a:p>
          <a:p>
            <a:pPr lvl="0" rtl="0">
              <a:lnSpc>
                <a:spcPct val="160000"/>
              </a:lnSpc>
              <a:spcBef>
                <a:spcPts val="0"/>
              </a:spcBef>
              <a:buClr>
                <a:schemeClr val="dk1"/>
              </a:buClr>
              <a:buSzPct val="122222"/>
              <a:buFont typeface="Arial"/>
              <a:buNone/>
            </a:pPr>
            <a:r>
              <a:rPr lang="en" sz="900">
                <a:solidFill>
                  <a:schemeClr val="dk1"/>
                </a:solidFill>
                <a:latin typeface="Verdana"/>
                <a:ea typeface="Verdana"/>
                <a:cs typeface="Verdana"/>
                <a:sym typeface="Verdana"/>
              </a:rPr>
              <a:t>• Power required for heater operation of 100 mW to 1W.</a:t>
            </a:r>
          </a:p>
          <a:p>
            <a:pPr>
              <a:spcBef>
                <a:spcPts val="0"/>
              </a:spcBef>
              <a:buNone/>
            </a:pPr>
            <a:r>
              <a:t/>
            </a:r>
            <a:endParaRPr/>
          </a:p>
        </p:txBody>
      </p:sp>
      <p:pic>
        <p:nvPicPr>
          <p:cNvPr id="109" name="Shape 109"/>
          <p:cNvPicPr preferRelativeResize="0"/>
          <p:nvPr/>
        </p:nvPicPr>
        <p:blipFill>
          <a:blip r:embed="rId5">
            <a:alphaModFix/>
          </a:blip>
          <a:stretch>
            <a:fillRect/>
          </a:stretch>
        </p:blipFill>
        <p:spPr>
          <a:xfrm>
            <a:off x="7617950" y="3495050"/>
            <a:ext cx="1460500" cy="1587500"/>
          </a:xfrm>
          <a:prstGeom prst="rect">
            <a:avLst/>
          </a:prstGeom>
          <a:noFill/>
          <a:ln>
            <a:noFill/>
          </a:ln>
        </p:spPr>
      </p:pic>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3" name="Shape 113"/>
        <p:cNvGrpSpPr/>
        <p:nvPr/>
      </p:nvGrpSpPr>
      <p:grpSpPr>
        <a:xfrm>
          <a:off x="0" y="0"/>
          <a:ext cx="0" cy="0"/>
          <a:chOff x="0" y="0"/>
          <a:chExt cx="0" cy="0"/>
        </a:xfrm>
      </p:grpSpPr>
      <p:sp>
        <p:nvSpPr>
          <p:cNvPr id="114" name="Shape 114"/>
          <p:cNvSpPr txBox="1"/>
          <p:nvPr>
            <p:ph type="title"/>
          </p:nvPr>
        </p:nvSpPr>
        <p:spPr>
          <a:xfrm>
            <a:off x="457200" y="205977"/>
            <a:ext cx="8229600" cy="1141499"/>
          </a:xfrm>
          <a:prstGeom prst="rect">
            <a:avLst/>
          </a:prstGeom>
        </p:spPr>
        <p:txBody>
          <a:bodyPr anchorCtr="0" anchor="b" bIns="91425" lIns="91425" rIns="91425" tIns="91425">
            <a:noAutofit/>
          </a:bodyPr>
          <a:lstStyle/>
          <a:p>
            <a:pPr>
              <a:spcBef>
                <a:spcPts val="0"/>
              </a:spcBef>
              <a:buNone/>
            </a:pPr>
            <a:r>
              <a:rPr lang="en"/>
              <a:t>Phototransistors</a:t>
            </a:r>
          </a:p>
        </p:txBody>
      </p:sp>
      <p:sp>
        <p:nvSpPr>
          <p:cNvPr id="115" name="Shape 115"/>
          <p:cNvSpPr txBox="1"/>
          <p:nvPr>
            <p:ph idx="1" type="body"/>
          </p:nvPr>
        </p:nvSpPr>
        <p:spPr>
          <a:xfrm>
            <a:off x="4592175" y="1460500"/>
            <a:ext cx="4094699" cy="3465299"/>
          </a:xfrm>
          <a:prstGeom prst="rect">
            <a:avLst/>
          </a:prstGeom>
        </p:spPr>
        <p:txBody>
          <a:bodyPr anchorCtr="0" anchor="t" bIns="91425" lIns="91425" rIns="91425" tIns="91425">
            <a:noAutofit/>
          </a:bodyPr>
          <a:lstStyle/>
          <a:p>
            <a:pPr indent="-323850" lvl="0" marL="457200" rtl="0">
              <a:spcBef>
                <a:spcPts val="0"/>
              </a:spcBef>
              <a:buClr>
                <a:schemeClr val="dk2"/>
              </a:buClr>
              <a:buSzPct val="100000"/>
              <a:buFont typeface="Arial"/>
              <a:buChar char="●"/>
            </a:pPr>
            <a:r>
              <a:rPr lang="en" sz="1500"/>
              <a:t>A semiconductor Light Sensor</a:t>
            </a:r>
          </a:p>
          <a:p>
            <a:pPr indent="-323850" lvl="0" marL="457200" rtl="0">
              <a:spcBef>
                <a:spcPts val="0"/>
              </a:spcBef>
              <a:buClr>
                <a:schemeClr val="dk2"/>
              </a:buClr>
              <a:buSzPct val="100000"/>
              <a:buFont typeface="Arial"/>
              <a:buChar char="●"/>
            </a:pPr>
            <a:r>
              <a:rPr lang="en" sz="1500"/>
              <a:t>Larger base and collector areas than a normal Transistor, made by diffusion or ion implementation</a:t>
            </a:r>
          </a:p>
          <a:p>
            <a:pPr indent="-323850" lvl="0" marL="457200" rtl="0">
              <a:spcBef>
                <a:spcPts val="0"/>
              </a:spcBef>
              <a:buClr>
                <a:schemeClr val="dk2"/>
              </a:buClr>
              <a:buSzPct val="100000"/>
              <a:buFont typeface="Arial"/>
              <a:buChar char="●"/>
            </a:pPr>
            <a:r>
              <a:rPr lang="en" sz="1500"/>
              <a:t>Contains</a:t>
            </a:r>
          </a:p>
          <a:p>
            <a:pPr indent="-323850" lvl="1" marL="914400" rtl="0">
              <a:spcBef>
                <a:spcPts val="0"/>
              </a:spcBef>
              <a:buClr>
                <a:schemeClr val="dk2"/>
              </a:buClr>
              <a:buSzPct val="100000"/>
              <a:buFont typeface="Courier New"/>
              <a:buChar char="o"/>
            </a:pPr>
            <a:r>
              <a:rPr lang="en" sz="1500"/>
              <a:t>basic transistor with a transparent cover that has better sensitivity</a:t>
            </a:r>
          </a:p>
          <a:p>
            <a:pPr indent="-323850" lvl="0" marL="457200" rtl="0">
              <a:spcBef>
                <a:spcPts val="0"/>
              </a:spcBef>
              <a:buClr>
                <a:schemeClr val="dk2"/>
              </a:buClr>
              <a:buSzPct val="100000"/>
              <a:buFont typeface="Arial"/>
              <a:buChar char="●"/>
            </a:pPr>
            <a:r>
              <a:rPr lang="en" sz="1500"/>
              <a:t>Real Environment Uses</a:t>
            </a:r>
          </a:p>
          <a:p>
            <a:pPr indent="-323850" lvl="1" marL="914400" rtl="0">
              <a:spcBef>
                <a:spcPts val="0"/>
              </a:spcBef>
              <a:buClr>
                <a:schemeClr val="dk2"/>
              </a:buClr>
              <a:buSzPct val="100000"/>
              <a:buFont typeface="Courier New"/>
              <a:buChar char="o"/>
            </a:pPr>
            <a:r>
              <a:rPr lang="en" sz="1500"/>
              <a:t>reading finger positioning - touch screen</a:t>
            </a:r>
          </a:p>
          <a:p>
            <a:pPr indent="-323850" lvl="1" marL="914400" rtl="0">
              <a:spcBef>
                <a:spcPts val="0"/>
              </a:spcBef>
              <a:buClr>
                <a:schemeClr val="dk2"/>
              </a:buClr>
              <a:buSzPct val="100000"/>
              <a:buFont typeface="Courier New"/>
              <a:buChar char="o"/>
            </a:pPr>
            <a:r>
              <a:rPr lang="en" sz="1500"/>
              <a:t>monitoring paper positionings - printers/scanners </a:t>
            </a:r>
          </a:p>
          <a:p>
            <a:pPr indent="-323850" lvl="1" marL="914400" rtl="0">
              <a:spcBef>
                <a:spcPts val="0"/>
              </a:spcBef>
              <a:buClr>
                <a:schemeClr val="dk2"/>
              </a:buClr>
              <a:buSzPct val="100000"/>
              <a:buFont typeface="Courier New"/>
              <a:buChar char="o"/>
            </a:pPr>
            <a:r>
              <a:rPr lang="en" sz="1500"/>
              <a:t>Position Sensors </a:t>
            </a:r>
          </a:p>
          <a:p>
            <a:pPr indent="-323850" lvl="1" marL="914400" rtl="0">
              <a:spcBef>
                <a:spcPts val="0"/>
              </a:spcBef>
              <a:buClr>
                <a:schemeClr val="dk2"/>
              </a:buClr>
              <a:buSzPct val="100000"/>
              <a:buFont typeface="Courier New"/>
              <a:buChar char="o"/>
            </a:pPr>
            <a:r>
              <a:rPr lang="en" sz="1500"/>
              <a:t>remote controllers - audio visual equipments</a:t>
            </a:r>
          </a:p>
          <a:p>
            <a:pPr indent="0" lvl="0" marL="457200">
              <a:spcBef>
                <a:spcPts val="0"/>
              </a:spcBef>
              <a:buNone/>
            </a:pPr>
            <a:r>
              <a:t/>
            </a:r>
            <a:endParaRPr sz="1500"/>
          </a:p>
        </p:txBody>
      </p:sp>
      <p:pic>
        <p:nvPicPr>
          <p:cNvPr id="116" name="Shape 116"/>
          <p:cNvPicPr preferRelativeResize="0"/>
          <p:nvPr/>
        </p:nvPicPr>
        <p:blipFill>
          <a:blip r:embed="rId3">
            <a:alphaModFix/>
          </a:blip>
          <a:stretch>
            <a:fillRect/>
          </a:stretch>
        </p:blipFill>
        <p:spPr>
          <a:xfrm>
            <a:off x="90800" y="1460500"/>
            <a:ext cx="1952325" cy="2347799"/>
          </a:xfrm>
          <a:prstGeom prst="rect">
            <a:avLst/>
          </a:prstGeom>
          <a:noFill/>
          <a:ln>
            <a:noFill/>
          </a:ln>
        </p:spPr>
      </p:pic>
      <p:pic>
        <p:nvPicPr>
          <p:cNvPr id="117" name="Shape 117"/>
          <p:cNvPicPr preferRelativeResize="0"/>
          <p:nvPr/>
        </p:nvPicPr>
        <p:blipFill>
          <a:blip r:embed="rId4">
            <a:alphaModFix/>
          </a:blip>
          <a:stretch>
            <a:fillRect/>
          </a:stretch>
        </p:blipFill>
        <p:spPr>
          <a:xfrm>
            <a:off x="2095050" y="3547900"/>
            <a:ext cx="1479174" cy="1479174"/>
          </a:xfrm>
          <a:prstGeom prst="rect">
            <a:avLst/>
          </a:prstGeom>
          <a:noFill/>
          <a:ln>
            <a:noFill/>
          </a:ln>
        </p:spPr>
      </p:pic>
      <p:pic>
        <p:nvPicPr>
          <p:cNvPr id="118" name="Shape 118"/>
          <p:cNvPicPr preferRelativeResize="0"/>
          <p:nvPr/>
        </p:nvPicPr>
        <p:blipFill>
          <a:blip r:embed="rId5">
            <a:alphaModFix/>
          </a:blip>
          <a:stretch>
            <a:fillRect/>
          </a:stretch>
        </p:blipFill>
        <p:spPr>
          <a:xfrm>
            <a:off x="2283125" y="1583075"/>
            <a:ext cx="2129274" cy="1575675"/>
          </a:xfrm>
          <a:prstGeom prst="rect">
            <a:avLst/>
          </a:prstGeom>
          <a:noFill/>
          <a:ln>
            <a:noFill/>
          </a:ln>
        </p:spPr>
      </p:pic>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2" name="Shape 122"/>
        <p:cNvGrpSpPr/>
        <p:nvPr/>
      </p:nvGrpSpPr>
      <p:grpSpPr>
        <a:xfrm>
          <a:off x="0" y="0"/>
          <a:ext cx="0" cy="0"/>
          <a:chOff x="0" y="0"/>
          <a:chExt cx="0" cy="0"/>
        </a:xfrm>
      </p:grpSpPr>
      <p:sp>
        <p:nvSpPr>
          <p:cNvPr id="123" name="Shape 123"/>
          <p:cNvSpPr txBox="1"/>
          <p:nvPr>
            <p:ph type="title"/>
          </p:nvPr>
        </p:nvSpPr>
        <p:spPr>
          <a:xfrm>
            <a:off x="457200" y="205977"/>
            <a:ext cx="8229600" cy="1141499"/>
          </a:xfrm>
          <a:prstGeom prst="rect">
            <a:avLst/>
          </a:prstGeom>
        </p:spPr>
        <p:txBody>
          <a:bodyPr anchorCtr="0" anchor="b" bIns="91425" lIns="91425" rIns="91425" tIns="91425">
            <a:noAutofit/>
          </a:bodyPr>
          <a:lstStyle/>
          <a:p>
            <a:pPr>
              <a:spcBef>
                <a:spcPts val="0"/>
              </a:spcBef>
              <a:buNone/>
            </a:pPr>
            <a:r>
              <a:rPr lang="en"/>
              <a:t>Operation Details	</a:t>
            </a:r>
          </a:p>
        </p:txBody>
      </p:sp>
      <p:sp>
        <p:nvSpPr>
          <p:cNvPr id="124" name="Shape 124"/>
          <p:cNvSpPr txBox="1"/>
          <p:nvPr>
            <p:ph idx="1" type="body"/>
          </p:nvPr>
        </p:nvSpPr>
        <p:spPr>
          <a:xfrm>
            <a:off x="94425" y="1402200"/>
            <a:ext cx="3882899" cy="3465299"/>
          </a:xfrm>
          <a:prstGeom prst="rect">
            <a:avLst/>
          </a:prstGeom>
        </p:spPr>
        <p:txBody>
          <a:bodyPr anchorCtr="0" anchor="t" bIns="91425" lIns="91425" rIns="91425" tIns="91425">
            <a:noAutofit/>
          </a:bodyPr>
          <a:lstStyle/>
          <a:p>
            <a:pPr indent="-317500" lvl="0" marL="457200" rtl="0">
              <a:spcBef>
                <a:spcPts val="0"/>
              </a:spcBef>
              <a:buClr>
                <a:schemeClr val="dk2"/>
              </a:buClr>
              <a:buSzPct val="100000"/>
              <a:buFont typeface="Arial"/>
              <a:buChar char="●"/>
            </a:pPr>
            <a:r>
              <a:rPr lang="en" sz="1400"/>
              <a:t>Operation</a:t>
            </a:r>
          </a:p>
          <a:p>
            <a:pPr indent="-317500" lvl="1" marL="914400" rtl="0">
              <a:spcBef>
                <a:spcPts val="0"/>
              </a:spcBef>
              <a:buClr>
                <a:schemeClr val="dk2"/>
              </a:buClr>
              <a:buSzPct val="100000"/>
              <a:buFont typeface="Courier New"/>
              <a:buChar char="o"/>
            </a:pPr>
            <a:r>
              <a:rPr lang="en" sz="1400"/>
              <a:t>light enters the base region </a:t>
            </a:r>
          </a:p>
          <a:p>
            <a:pPr indent="-317500" lvl="1" marL="914400" rtl="0">
              <a:spcBef>
                <a:spcPts val="0"/>
              </a:spcBef>
              <a:buClr>
                <a:schemeClr val="dk2"/>
              </a:buClr>
              <a:buSzPct val="100000"/>
              <a:buFont typeface="Courier New"/>
              <a:buChar char="o"/>
            </a:pPr>
            <a:r>
              <a:rPr lang="en" sz="1400"/>
              <a:t>electron pairs move due to electric field</a:t>
            </a:r>
          </a:p>
          <a:p>
            <a:pPr indent="-317500" lvl="2" marL="1371600" rtl="0">
              <a:spcBef>
                <a:spcPts val="0"/>
              </a:spcBef>
              <a:buClr>
                <a:schemeClr val="dk2"/>
              </a:buClr>
              <a:buSzPct val="100000"/>
              <a:buFont typeface="Wingdings"/>
              <a:buChar char="§"/>
            </a:pPr>
            <a:r>
              <a:rPr lang="en" sz="1400"/>
              <a:t>provides the base current</a:t>
            </a:r>
          </a:p>
          <a:p>
            <a:pPr indent="-317500" lvl="1" marL="914400" rtl="0">
              <a:spcBef>
                <a:spcPts val="0"/>
              </a:spcBef>
              <a:buClr>
                <a:schemeClr val="dk2"/>
              </a:buClr>
              <a:buSzPct val="100000"/>
              <a:buFont typeface="Courier New"/>
              <a:buChar char="o"/>
            </a:pPr>
            <a:r>
              <a:rPr lang="en" sz="1400"/>
              <a:t>electrons injected into emitter </a:t>
            </a:r>
          </a:p>
          <a:p>
            <a:pPr indent="-317500" lvl="0" marL="457200" rtl="0">
              <a:spcBef>
                <a:spcPts val="0"/>
              </a:spcBef>
              <a:buClr>
                <a:schemeClr val="dk2"/>
              </a:buClr>
              <a:buSzPct val="100000"/>
              <a:buFont typeface="Arial"/>
              <a:buChar char="●"/>
            </a:pPr>
            <a:r>
              <a:rPr lang="en" sz="1400"/>
              <a:t>Applications</a:t>
            </a:r>
          </a:p>
          <a:p>
            <a:pPr indent="-317500" lvl="1" marL="914400" rtl="0">
              <a:spcBef>
                <a:spcPts val="0"/>
              </a:spcBef>
              <a:buClr>
                <a:schemeClr val="dk2"/>
              </a:buClr>
              <a:buSzPct val="100000"/>
              <a:buFont typeface="Courier New"/>
              <a:buChar char="o"/>
            </a:pPr>
            <a:r>
              <a:rPr lang="en" sz="1400"/>
              <a:t>Optical Switch </a:t>
            </a:r>
          </a:p>
          <a:p>
            <a:pPr indent="-317500" lvl="2" marL="1371600" rtl="0">
              <a:spcBef>
                <a:spcPts val="0"/>
              </a:spcBef>
              <a:buClr>
                <a:schemeClr val="dk2"/>
              </a:buClr>
              <a:buSzPct val="100000"/>
              <a:buFont typeface="Wingdings"/>
              <a:buChar char="§"/>
            </a:pPr>
            <a:r>
              <a:rPr lang="en" sz="1400"/>
              <a:t>detecting objects when light source is blocked from detector</a:t>
            </a:r>
          </a:p>
          <a:p>
            <a:pPr indent="-317500" lvl="1" marL="914400" rtl="0">
              <a:spcBef>
                <a:spcPts val="0"/>
              </a:spcBef>
              <a:buClr>
                <a:schemeClr val="dk2"/>
              </a:buClr>
              <a:buSzPct val="100000"/>
              <a:buFont typeface="Courier New"/>
              <a:buChar char="o"/>
            </a:pPr>
            <a:r>
              <a:rPr lang="en" sz="1400"/>
              <a:t>Retro Sensor</a:t>
            </a:r>
          </a:p>
          <a:p>
            <a:pPr indent="-317500" lvl="2" marL="1371600" rtl="0">
              <a:spcBef>
                <a:spcPts val="0"/>
              </a:spcBef>
              <a:buClr>
                <a:schemeClr val="dk2"/>
              </a:buClr>
              <a:buSzPct val="100000"/>
              <a:buFont typeface="Wingdings"/>
              <a:buChar char="§"/>
            </a:pPr>
            <a:r>
              <a:rPr lang="en" sz="1400"/>
              <a:t>Senses reflection of object after light shines upon it</a:t>
            </a:r>
          </a:p>
        </p:txBody>
      </p:sp>
      <p:sp>
        <p:nvSpPr>
          <p:cNvPr id="125" name="Shape 125"/>
          <p:cNvSpPr txBox="1"/>
          <p:nvPr/>
        </p:nvSpPr>
        <p:spPr>
          <a:xfrm>
            <a:off x="3944925" y="1402200"/>
            <a:ext cx="4806900" cy="3161099"/>
          </a:xfrm>
          <a:prstGeom prst="rect">
            <a:avLst/>
          </a:prstGeom>
          <a:noFill/>
          <a:ln>
            <a:noFill/>
          </a:ln>
        </p:spPr>
        <p:txBody>
          <a:bodyPr anchorCtr="0" anchor="t" bIns="91425" lIns="91425" rIns="91425" tIns="91425">
            <a:noAutofit/>
          </a:bodyPr>
          <a:lstStyle/>
          <a:p>
            <a:pPr indent="-317500" lvl="0" marL="457200" rtl="0">
              <a:spcBef>
                <a:spcPts val="0"/>
              </a:spcBef>
              <a:buClr>
                <a:srgbClr val="000000"/>
              </a:buClr>
              <a:buSzPct val="100000"/>
              <a:buFont typeface="Arial"/>
              <a:buChar char="●"/>
            </a:pPr>
            <a:r>
              <a:rPr lang="en"/>
              <a:t>Why use Phototransistors? </a:t>
            </a:r>
          </a:p>
          <a:p>
            <a:pPr indent="-317500" lvl="1" marL="914400" rtl="0">
              <a:spcBef>
                <a:spcPts val="0"/>
              </a:spcBef>
              <a:buClr>
                <a:srgbClr val="000000"/>
              </a:buClr>
              <a:buSzPct val="100000"/>
              <a:buFont typeface="Arial"/>
              <a:buChar char="○"/>
            </a:pPr>
            <a:r>
              <a:rPr lang="en"/>
              <a:t>Low cost</a:t>
            </a:r>
          </a:p>
          <a:p>
            <a:pPr indent="-317500" lvl="1" marL="914400" rtl="0">
              <a:spcBef>
                <a:spcPts val="0"/>
              </a:spcBef>
              <a:buClr>
                <a:srgbClr val="000000"/>
              </a:buClr>
              <a:buSzPct val="100000"/>
              <a:buFont typeface="Arial"/>
              <a:buChar char="○"/>
            </a:pPr>
            <a:r>
              <a:rPr lang="en"/>
              <a:t>Available for Gains from 100 to over 100,000</a:t>
            </a:r>
          </a:p>
          <a:p>
            <a:pPr indent="-317500" lvl="1" marL="914400" rtl="0">
              <a:spcBef>
                <a:spcPts val="0"/>
              </a:spcBef>
              <a:buClr>
                <a:srgbClr val="000000"/>
              </a:buClr>
              <a:buSzPct val="100000"/>
              <a:buFont typeface="Arial"/>
              <a:buChar char="○"/>
            </a:pPr>
            <a:r>
              <a:rPr lang="en"/>
              <a:t>Moderately Fast Response times</a:t>
            </a:r>
          </a:p>
          <a:p>
            <a:pPr indent="-317500" lvl="1" marL="914400" rtl="0">
              <a:spcBef>
                <a:spcPts val="0"/>
              </a:spcBef>
              <a:buClr>
                <a:srgbClr val="000000"/>
              </a:buClr>
              <a:buSzPct val="100000"/>
              <a:buFont typeface="Arial"/>
              <a:buChar char="○"/>
            </a:pPr>
            <a:r>
              <a:rPr lang="en"/>
              <a:t>Available in many chip form </a:t>
            </a:r>
          </a:p>
          <a:p>
            <a:pPr indent="-317500" lvl="1" marL="914400" rtl="0">
              <a:spcBef>
                <a:spcPts val="0"/>
              </a:spcBef>
              <a:buClr>
                <a:srgbClr val="000000"/>
              </a:buClr>
              <a:buSzPct val="100000"/>
              <a:buFont typeface="Arial"/>
              <a:buChar char="○"/>
            </a:pPr>
            <a:r>
              <a:rPr lang="en"/>
              <a:t>Usable in many light sources, Most specifically ambient light sources</a:t>
            </a:r>
          </a:p>
          <a:p>
            <a:pPr indent="-317500" lvl="1" marL="914400">
              <a:spcBef>
                <a:spcPts val="0"/>
              </a:spcBef>
              <a:buClr>
                <a:srgbClr val="000000"/>
              </a:buClr>
              <a:buSzPct val="100000"/>
              <a:buFont typeface="Arial"/>
              <a:buChar char="○"/>
            </a:pPr>
            <a:r>
              <a:rPr lang="en"/>
              <a:t>Can be selected to have best fit in to your objective</a:t>
            </a:r>
          </a:p>
        </p:txBody>
      </p:sp>
      <p:pic>
        <p:nvPicPr>
          <p:cNvPr id="126" name="Shape 126"/>
          <p:cNvPicPr preferRelativeResize="0"/>
          <p:nvPr/>
        </p:nvPicPr>
        <p:blipFill>
          <a:blip r:embed="rId3">
            <a:alphaModFix/>
          </a:blip>
          <a:stretch>
            <a:fillRect/>
          </a:stretch>
        </p:blipFill>
        <p:spPr>
          <a:xfrm>
            <a:off x="4197525" y="3490275"/>
            <a:ext cx="1333874" cy="1653224"/>
          </a:xfrm>
          <a:prstGeom prst="rect">
            <a:avLst/>
          </a:prstGeom>
          <a:noFill/>
          <a:ln>
            <a:noFill/>
          </a:ln>
        </p:spPr>
      </p:pic>
      <p:pic>
        <p:nvPicPr>
          <p:cNvPr id="127" name="Shape 127"/>
          <p:cNvPicPr preferRelativeResize="0"/>
          <p:nvPr/>
        </p:nvPicPr>
        <p:blipFill>
          <a:blip r:embed="rId4">
            <a:alphaModFix/>
          </a:blip>
          <a:stretch>
            <a:fillRect/>
          </a:stretch>
        </p:blipFill>
        <p:spPr>
          <a:xfrm>
            <a:off x="5722600" y="3602412"/>
            <a:ext cx="1045049" cy="1428949"/>
          </a:xfrm>
          <a:prstGeom prst="rect">
            <a:avLst/>
          </a:prstGeom>
          <a:noFill/>
          <a:ln>
            <a:noFill/>
          </a:ln>
        </p:spPr>
      </p:pic>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1" name="Shape 131"/>
        <p:cNvGrpSpPr/>
        <p:nvPr/>
      </p:nvGrpSpPr>
      <p:grpSpPr>
        <a:xfrm>
          <a:off x="0" y="0"/>
          <a:ext cx="0" cy="0"/>
          <a:chOff x="0" y="0"/>
          <a:chExt cx="0" cy="0"/>
        </a:xfrm>
      </p:grpSpPr>
      <p:sp>
        <p:nvSpPr>
          <p:cNvPr id="132" name="Shape 132"/>
          <p:cNvSpPr txBox="1"/>
          <p:nvPr>
            <p:ph type="title"/>
          </p:nvPr>
        </p:nvSpPr>
        <p:spPr>
          <a:xfrm>
            <a:off x="457200" y="205977"/>
            <a:ext cx="8229600" cy="1141499"/>
          </a:xfrm>
          <a:prstGeom prst="rect">
            <a:avLst/>
          </a:prstGeom>
        </p:spPr>
        <p:txBody>
          <a:bodyPr anchorCtr="0" anchor="b" bIns="91425" lIns="91425" rIns="91425" tIns="91425">
            <a:noAutofit/>
          </a:bodyPr>
          <a:lstStyle/>
          <a:p>
            <a:pPr>
              <a:spcBef>
                <a:spcPts val="0"/>
              </a:spcBef>
              <a:buNone/>
            </a:pPr>
            <a:r>
              <a:rPr lang="en"/>
              <a:t>Photoresistor</a:t>
            </a:r>
          </a:p>
        </p:txBody>
      </p:sp>
      <p:sp>
        <p:nvSpPr>
          <p:cNvPr id="133" name="Shape 133"/>
          <p:cNvSpPr txBox="1"/>
          <p:nvPr>
            <p:ph idx="1" type="body"/>
          </p:nvPr>
        </p:nvSpPr>
        <p:spPr>
          <a:xfrm>
            <a:off x="4921800" y="1551900"/>
            <a:ext cx="3764999" cy="2070300"/>
          </a:xfrm>
          <a:prstGeom prst="rect">
            <a:avLst/>
          </a:prstGeom>
        </p:spPr>
        <p:txBody>
          <a:bodyPr anchorCtr="0" anchor="t" bIns="91425" lIns="91425" rIns="91425" tIns="91425">
            <a:noAutofit/>
          </a:bodyPr>
          <a:lstStyle/>
          <a:p>
            <a:pPr indent="-317500" lvl="0" marL="457200" rtl="0">
              <a:lnSpc>
                <a:spcPct val="150000"/>
              </a:lnSpc>
              <a:spcBef>
                <a:spcPts val="0"/>
              </a:spcBef>
              <a:buClr>
                <a:schemeClr val="dk2"/>
              </a:buClr>
              <a:buSzPct val="100000"/>
              <a:buFont typeface="Arial"/>
              <a:buChar char="●"/>
            </a:pPr>
            <a:r>
              <a:rPr lang="en" sz="1400"/>
              <a:t>Light-controlled variable resistor.</a:t>
            </a:r>
          </a:p>
          <a:p>
            <a:pPr indent="-317500" lvl="0" marL="457200" rtl="0">
              <a:lnSpc>
                <a:spcPct val="150000"/>
              </a:lnSpc>
              <a:spcBef>
                <a:spcPts val="0"/>
              </a:spcBef>
              <a:buClr>
                <a:schemeClr val="dk2"/>
              </a:buClr>
              <a:buSzPct val="100000"/>
              <a:buFont typeface="Arial"/>
              <a:buChar char="●"/>
            </a:pPr>
            <a:r>
              <a:rPr lang="en" sz="1400"/>
              <a:t>Photoconductivity </a:t>
            </a:r>
          </a:p>
          <a:p>
            <a:pPr indent="-317500" lvl="1" marL="914400" rtl="0">
              <a:lnSpc>
                <a:spcPct val="150000"/>
              </a:lnSpc>
              <a:spcBef>
                <a:spcPts val="0"/>
              </a:spcBef>
              <a:buClr>
                <a:schemeClr val="dk2"/>
              </a:buClr>
              <a:buSzPct val="100000"/>
              <a:buFont typeface="Courier New"/>
              <a:buChar char="o"/>
            </a:pPr>
            <a:r>
              <a:rPr lang="en" sz="1400"/>
              <a:t>The resistance of a photoresistor decreases with increasing incident light intensity.</a:t>
            </a:r>
          </a:p>
        </p:txBody>
      </p:sp>
      <p:pic>
        <p:nvPicPr>
          <p:cNvPr id="134" name="Shape 134"/>
          <p:cNvPicPr preferRelativeResize="0"/>
          <p:nvPr/>
        </p:nvPicPr>
        <p:blipFill>
          <a:blip r:embed="rId3">
            <a:alphaModFix/>
          </a:blip>
          <a:stretch>
            <a:fillRect/>
          </a:stretch>
        </p:blipFill>
        <p:spPr>
          <a:xfrm>
            <a:off x="212027" y="1551902"/>
            <a:ext cx="4418903" cy="3304525"/>
          </a:xfrm>
          <a:prstGeom prst="rect">
            <a:avLst/>
          </a:prstGeom>
          <a:noFill/>
          <a:ln>
            <a:noFill/>
          </a:ln>
        </p:spPr>
      </p:pic>
      <p:pic>
        <p:nvPicPr>
          <p:cNvPr id="135" name="Shape 135"/>
          <p:cNvPicPr preferRelativeResize="0"/>
          <p:nvPr/>
        </p:nvPicPr>
        <p:blipFill>
          <a:blip r:embed="rId4">
            <a:alphaModFix/>
          </a:blip>
          <a:stretch>
            <a:fillRect/>
          </a:stretch>
        </p:blipFill>
        <p:spPr>
          <a:xfrm>
            <a:off x="5702209" y="3622075"/>
            <a:ext cx="2204174" cy="1234349"/>
          </a:xfrm>
          <a:prstGeom prst="rect">
            <a:avLst/>
          </a:prstGeom>
          <a:noFill/>
          <a:ln>
            <a:noFill/>
          </a:ln>
        </p:spPr>
      </p:pic>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9" name="Shape 139"/>
        <p:cNvGrpSpPr/>
        <p:nvPr/>
      </p:nvGrpSpPr>
      <p:grpSpPr>
        <a:xfrm>
          <a:off x="0" y="0"/>
          <a:ext cx="0" cy="0"/>
          <a:chOff x="0" y="0"/>
          <a:chExt cx="0" cy="0"/>
        </a:xfrm>
      </p:grpSpPr>
      <p:sp>
        <p:nvSpPr>
          <p:cNvPr id="140" name="Shape 140"/>
          <p:cNvSpPr txBox="1"/>
          <p:nvPr>
            <p:ph type="title"/>
          </p:nvPr>
        </p:nvSpPr>
        <p:spPr>
          <a:xfrm>
            <a:off x="457200" y="205977"/>
            <a:ext cx="8229600" cy="1141499"/>
          </a:xfrm>
          <a:prstGeom prst="rect">
            <a:avLst/>
          </a:prstGeom>
        </p:spPr>
        <p:txBody>
          <a:bodyPr anchorCtr="0" anchor="b" bIns="91425" lIns="91425" rIns="91425" tIns="91425">
            <a:noAutofit/>
          </a:bodyPr>
          <a:lstStyle/>
          <a:p>
            <a:pPr>
              <a:spcBef>
                <a:spcPts val="0"/>
              </a:spcBef>
              <a:buNone/>
            </a:pPr>
            <a:r>
              <a:rPr lang="en"/>
              <a:t>Cadmium Sulfide (CdS)</a:t>
            </a:r>
          </a:p>
        </p:txBody>
      </p:sp>
      <p:sp>
        <p:nvSpPr>
          <p:cNvPr id="141" name="Shape 141"/>
          <p:cNvSpPr txBox="1"/>
          <p:nvPr>
            <p:ph idx="1" type="body"/>
          </p:nvPr>
        </p:nvSpPr>
        <p:spPr>
          <a:xfrm>
            <a:off x="457200" y="1460500"/>
            <a:ext cx="5168400" cy="3397200"/>
          </a:xfrm>
          <a:prstGeom prst="rect">
            <a:avLst/>
          </a:prstGeom>
        </p:spPr>
        <p:txBody>
          <a:bodyPr anchorCtr="0" anchor="t" bIns="91425" lIns="91425" rIns="91425" tIns="91425">
            <a:noAutofit/>
          </a:bodyPr>
          <a:lstStyle/>
          <a:p>
            <a:pPr indent="-304800" lvl="0" marL="457200" rtl="0">
              <a:spcBef>
                <a:spcPts val="0"/>
              </a:spcBef>
              <a:buClr>
                <a:schemeClr val="dk2"/>
              </a:buClr>
              <a:buSzPct val="100000"/>
              <a:buFont typeface="Arial"/>
              <a:buChar char="●"/>
            </a:pPr>
            <a:r>
              <a:rPr lang="en" sz="1200"/>
              <a:t>inorganic compound</a:t>
            </a:r>
          </a:p>
          <a:p>
            <a:pPr indent="-304800" lvl="0" marL="457200" rtl="0">
              <a:spcBef>
                <a:spcPts val="0"/>
              </a:spcBef>
              <a:buClr>
                <a:schemeClr val="dk2"/>
              </a:buClr>
              <a:buSzPct val="100000"/>
              <a:buFont typeface="Arial"/>
              <a:buChar char="●"/>
            </a:pPr>
            <a:r>
              <a:rPr lang="en" sz="1200"/>
              <a:t>intrinsic material (undoped) </a:t>
            </a:r>
          </a:p>
          <a:p>
            <a:pPr indent="-304800" lvl="0" marL="457200" rtl="0">
              <a:spcBef>
                <a:spcPts val="0"/>
              </a:spcBef>
              <a:buClr>
                <a:schemeClr val="dk1"/>
              </a:buClr>
              <a:buSzPct val="100000"/>
              <a:buFont typeface="Arial"/>
              <a:buChar char="●"/>
            </a:pPr>
            <a:r>
              <a:rPr lang="en" sz="1200">
                <a:solidFill>
                  <a:schemeClr val="dk1"/>
                </a:solidFill>
              </a:rPr>
              <a:t>Production of an electron hole pair</a:t>
            </a:r>
          </a:p>
          <a:p>
            <a:pPr indent="-304800" lvl="1" marL="914400" rtl="0">
              <a:spcBef>
                <a:spcPts val="0"/>
              </a:spcBef>
              <a:buClr>
                <a:schemeClr val="dk1"/>
              </a:buClr>
              <a:buSzPct val="100000"/>
              <a:buFont typeface="Courier New"/>
              <a:buChar char="o"/>
            </a:pPr>
            <a:r>
              <a:rPr lang="en" sz="1200">
                <a:solidFill>
                  <a:schemeClr val="dk1"/>
                </a:solidFill>
              </a:rPr>
              <a:t>CdS + </a:t>
            </a:r>
            <a:r>
              <a:rPr i="1" lang="en" sz="1200">
                <a:solidFill>
                  <a:schemeClr val="dk1"/>
                </a:solidFill>
              </a:rPr>
              <a:t>hν</a:t>
            </a:r>
            <a:r>
              <a:rPr lang="en" sz="1200">
                <a:solidFill>
                  <a:schemeClr val="dk1"/>
                </a:solidFill>
              </a:rPr>
              <a:t> → e</a:t>
            </a:r>
            <a:r>
              <a:rPr baseline="30000" lang="en" sz="1200">
                <a:solidFill>
                  <a:schemeClr val="dk1"/>
                </a:solidFill>
              </a:rPr>
              <a:t>−</a:t>
            </a:r>
            <a:r>
              <a:rPr lang="en" sz="1200">
                <a:solidFill>
                  <a:schemeClr val="dk1"/>
                </a:solidFill>
              </a:rPr>
              <a:t> + hole(+)</a:t>
            </a:r>
          </a:p>
          <a:p>
            <a:pPr indent="-304800" lvl="1" marL="914400" rtl="0">
              <a:spcBef>
                <a:spcPts val="0"/>
              </a:spcBef>
              <a:buClr>
                <a:schemeClr val="dk1"/>
              </a:buClr>
              <a:buSzPct val="100000"/>
              <a:buFont typeface="Courier New"/>
              <a:buChar char="o"/>
            </a:pPr>
            <a:r>
              <a:rPr lang="en" sz="1200">
                <a:solidFill>
                  <a:schemeClr val="dk1"/>
                </a:solidFill>
              </a:rPr>
              <a:t>this increase conductivity when irradiated with light because of free moving electrons</a:t>
            </a:r>
          </a:p>
          <a:p>
            <a:pPr indent="-304800" lvl="0" marL="457200" rtl="0">
              <a:spcBef>
                <a:spcPts val="0"/>
              </a:spcBef>
              <a:buClr>
                <a:schemeClr val="dk1"/>
              </a:buClr>
              <a:buSzPct val="100000"/>
              <a:buFont typeface="Arial"/>
              <a:buChar char="●"/>
            </a:pPr>
            <a:r>
              <a:rPr lang="en" sz="1200">
                <a:solidFill>
                  <a:schemeClr val="dk1"/>
                </a:solidFill>
              </a:rPr>
              <a:t>direct band gap of 2.4 eV</a:t>
            </a:r>
          </a:p>
          <a:p>
            <a:pPr indent="-304800" lvl="0" marL="457200" rtl="0">
              <a:spcBef>
                <a:spcPts val="0"/>
              </a:spcBef>
              <a:buClr>
                <a:schemeClr val="dk1"/>
              </a:buClr>
              <a:buSzPct val="100000"/>
              <a:buFont typeface="Arial"/>
              <a:buChar char="●"/>
            </a:pPr>
            <a:r>
              <a:rPr lang="en" sz="1200"/>
              <a:t>works best in the visible light range</a:t>
            </a:r>
          </a:p>
          <a:p>
            <a:pPr indent="-304800" lvl="0" marL="457200" rtl="0">
              <a:spcBef>
                <a:spcPts val="0"/>
              </a:spcBef>
              <a:buClr>
                <a:schemeClr val="dk1"/>
              </a:buClr>
              <a:buSzPct val="100000"/>
              <a:buFont typeface="Arial"/>
              <a:buChar char="●"/>
            </a:pPr>
            <a:r>
              <a:rPr lang="en" sz="1200">
                <a:solidFill>
                  <a:schemeClr val="dk1"/>
                </a:solidFill>
              </a:rPr>
              <a:t>peak sensitivity 560-600 nm</a:t>
            </a:r>
          </a:p>
          <a:p>
            <a:pPr lvl="0" rtl="0">
              <a:spcBef>
                <a:spcPts val="0"/>
              </a:spcBef>
              <a:buNone/>
            </a:pPr>
            <a:r>
              <a:t/>
            </a:r>
            <a:endParaRPr sz="1200">
              <a:solidFill>
                <a:schemeClr val="dk1"/>
              </a:solidFill>
            </a:endParaRPr>
          </a:p>
          <a:p>
            <a:pPr indent="0" lvl="0" marL="457200" rtl="0">
              <a:spcBef>
                <a:spcPts val="0"/>
              </a:spcBef>
              <a:buNone/>
            </a:pPr>
            <a:r>
              <a:t/>
            </a:r>
            <a:endParaRPr baseline="30000" sz="1200">
              <a:solidFill>
                <a:schemeClr val="dk1"/>
              </a:solidFill>
            </a:endParaRPr>
          </a:p>
          <a:p>
            <a:pPr indent="0" lvl="0" marL="0" rtl="0">
              <a:spcBef>
                <a:spcPts val="0"/>
              </a:spcBef>
              <a:buNone/>
            </a:pPr>
            <a:r>
              <a:t/>
            </a:r>
            <a:endParaRPr baseline="30000" sz="1200">
              <a:solidFill>
                <a:schemeClr val="dk1"/>
              </a:solidFill>
            </a:endParaRPr>
          </a:p>
          <a:p>
            <a:pPr indent="0" lvl="0" marL="0">
              <a:spcBef>
                <a:spcPts val="0"/>
              </a:spcBef>
              <a:buNone/>
            </a:pPr>
            <a:r>
              <a:t/>
            </a:r>
            <a:endParaRPr sz="1200"/>
          </a:p>
        </p:txBody>
      </p:sp>
      <p:pic>
        <p:nvPicPr>
          <p:cNvPr id="142" name="Shape 142"/>
          <p:cNvPicPr preferRelativeResize="0"/>
          <p:nvPr/>
        </p:nvPicPr>
        <p:blipFill>
          <a:blip r:embed="rId3">
            <a:alphaModFix/>
          </a:blip>
          <a:stretch>
            <a:fillRect/>
          </a:stretch>
        </p:blipFill>
        <p:spPr>
          <a:xfrm>
            <a:off x="6194725" y="2058123"/>
            <a:ext cx="2404475" cy="2287450"/>
          </a:xfrm>
          <a:prstGeom prst="rect">
            <a:avLst/>
          </a:prstGeom>
          <a:noFill/>
          <a:ln>
            <a:noFill/>
          </a:ln>
        </p:spPr>
      </p:pic>
      <p:pic>
        <p:nvPicPr>
          <p:cNvPr id="143" name="Shape 143"/>
          <p:cNvPicPr preferRelativeResize="0"/>
          <p:nvPr/>
        </p:nvPicPr>
        <p:blipFill>
          <a:blip r:embed="rId4">
            <a:alphaModFix/>
          </a:blip>
          <a:stretch>
            <a:fillRect/>
          </a:stretch>
        </p:blipFill>
        <p:spPr>
          <a:xfrm>
            <a:off x="1251449" y="3361600"/>
            <a:ext cx="2978474" cy="1694324"/>
          </a:xfrm>
          <a:prstGeom prst="rect">
            <a:avLst/>
          </a:prstGeom>
          <a:noFill/>
          <a:ln>
            <a:noFill/>
          </a:ln>
        </p:spPr>
      </p:pic>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7" name="Shape 147"/>
        <p:cNvGrpSpPr/>
        <p:nvPr/>
      </p:nvGrpSpPr>
      <p:grpSpPr>
        <a:xfrm>
          <a:off x="0" y="0"/>
          <a:ext cx="0" cy="0"/>
          <a:chOff x="0" y="0"/>
          <a:chExt cx="0" cy="0"/>
        </a:xfrm>
      </p:grpSpPr>
      <p:sp>
        <p:nvSpPr>
          <p:cNvPr id="148" name="Shape 148"/>
          <p:cNvSpPr txBox="1"/>
          <p:nvPr>
            <p:ph type="title"/>
          </p:nvPr>
        </p:nvSpPr>
        <p:spPr>
          <a:xfrm>
            <a:off x="457200" y="205977"/>
            <a:ext cx="8229600" cy="1141499"/>
          </a:xfrm>
          <a:prstGeom prst="rect">
            <a:avLst/>
          </a:prstGeom>
        </p:spPr>
        <p:txBody>
          <a:bodyPr anchorCtr="0" anchor="b" bIns="91425" lIns="91425" rIns="91425" tIns="91425">
            <a:noAutofit/>
          </a:bodyPr>
          <a:lstStyle/>
          <a:p>
            <a:pPr>
              <a:spcBef>
                <a:spcPts val="0"/>
              </a:spcBef>
              <a:buNone/>
            </a:pPr>
            <a:r>
              <a:rPr lang="en" sz="3600"/>
              <a:t>How does photoresistor work ?</a:t>
            </a:r>
          </a:p>
        </p:txBody>
      </p:sp>
      <p:pic>
        <p:nvPicPr>
          <p:cNvPr id="149" name="Shape 149"/>
          <p:cNvPicPr preferRelativeResize="0"/>
          <p:nvPr/>
        </p:nvPicPr>
        <p:blipFill>
          <a:blip r:embed="rId3">
            <a:alphaModFix/>
          </a:blip>
          <a:stretch>
            <a:fillRect/>
          </a:stretch>
        </p:blipFill>
        <p:spPr>
          <a:xfrm>
            <a:off x="1780800" y="1493600"/>
            <a:ext cx="5299749" cy="3363975"/>
          </a:xfrm>
          <a:prstGeom prst="rect">
            <a:avLst/>
          </a:prstGeom>
          <a:noFill/>
          <a:ln>
            <a:noFill/>
          </a:ln>
        </p:spPr>
      </p:pic>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3" name="Shape 153"/>
        <p:cNvGrpSpPr/>
        <p:nvPr/>
      </p:nvGrpSpPr>
      <p:grpSpPr>
        <a:xfrm>
          <a:off x="0" y="0"/>
          <a:ext cx="0" cy="0"/>
          <a:chOff x="0" y="0"/>
          <a:chExt cx="0" cy="0"/>
        </a:xfrm>
      </p:grpSpPr>
      <p:sp>
        <p:nvSpPr>
          <p:cNvPr id="154" name="Shape 154"/>
          <p:cNvSpPr txBox="1"/>
          <p:nvPr>
            <p:ph type="title"/>
          </p:nvPr>
        </p:nvSpPr>
        <p:spPr>
          <a:xfrm>
            <a:off x="457200" y="205977"/>
            <a:ext cx="8229600" cy="1141499"/>
          </a:xfrm>
          <a:prstGeom prst="rect">
            <a:avLst/>
          </a:prstGeom>
        </p:spPr>
        <p:txBody>
          <a:bodyPr anchorCtr="0" anchor="b" bIns="91425" lIns="91425" rIns="91425" tIns="91425">
            <a:noAutofit/>
          </a:bodyPr>
          <a:lstStyle/>
          <a:p>
            <a:pPr>
              <a:spcBef>
                <a:spcPts val="0"/>
              </a:spcBef>
              <a:buNone/>
            </a:pPr>
            <a:r>
              <a:rPr lang="en" sz="4000"/>
              <a:t>Applications of Photoresistor</a:t>
            </a:r>
          </a:p>
        </p:txBody>
      </p:sp>
      <p:pic>
        <p:nvPicPr>
          <p:cNvPr id="155" name="Shape 155"/>
          <p:cNvPicPr preferRelativeResize="0"/>
          <p:nvPr/>
        </p:nvPicPr>
        <p:blipFill>
          <a:blip r:embed="rId3">
            <a:alphaModFix/>
          </a:blip>
          <a:stretch>
            <a:fillRect/>
          </a:stretch>
        </p:blipFill>
        <p:spPr>
          <a:xfrm>
            <a:off x="213350" y="1445875"/>
            <a:ext cx="4877875" cy="3487674"/>
          </a:xfrm>
          <a:prstGeom prst="rect">
            <a:avLst/>
          </a:prstGeom>
          <a:noFill/>
          <a:ln>
            <a:noFill/>
          </a:ln>
        </p:spPr>
      </p:pic>
      <p:sp>
        <p:nvSpPr>
          <p:cNvPr id="156" name="Shape 156"/>
          <p:cNvSpPr txBox="1"/>
          <p:nvPr/>
        </p:nvSpPr>
        <p:spPr>
          <a:xfrm>
            <a:off x="5340300" y="1805512"/>
            <a:ext cx="3346499" cy="2768400"/>
          </a:xfrm>
          <a:prstGeom prst="rect">
            <a:avLst/>
          </a:prstGeom>
          <a:noFill/>
          <a:ln>
            <a:noFill/>
          </a:ln>
        </p:spPr>
        <p:txBody>
          <a:bodyPr anchorCtr="0" anchor="t" bIns="91425" lIns="91425" rIns="91425" tIns="91425">
            <a:noAutofit/>
          </a:bodyPr>
          <a:lstStyle/>
          <a:p>
            <a:pPr indent="-317500" lvl="0" marL="457200" rtl="0">
              <a:lnSpc>
                <a:spcPct val="200000"/>
              </a:lnSpc>
              <a:spcBef>
                <a:spcPts val="0"/>
              </a:spcBef>
              <a:buClr>
                <a:srgbClr val="252525"/>
              </a:buClr>
              <a:buSzPct val="100000"/>
              <a:buFont typeface="Arial"/>
              <a:buChar char="●"/>
            </a:pPr>
            <a:r>
              <a:rPr lang="en">
                <a:solidFill>
                  <a:srgbClr val="252525"/>
                </a:solidFill>
              </a:rPr>
              <a:t>Street lights, clock radios, alarm devices, night lights, outdoor clocks, solar street lamps, etc.</a:t>
            </a:r>
          </a:p>
          <a:p>
            <a:pPr lvl="0" rtl="0">
              <a:lnSpc>
                <a:spcPct val="200000"/>
              </a:lnSpc>
              <a:spcBef>
                <a:spcPts val="0"/>
              </a:spcBef>
              <a:buNone/>
            </a:pPr>
            <a:r>
              <a:t/>
            </a:r>
            <a:endParaRPr>
              <a:solidFill>
                <a:srgbClr val="252525"/>
              </a:solidFill>
            </a:endParaRPr>
          </a:p>
          <a:p>
            <a:pPr indent="-317500" lvl="0" marL="457200" rtl="0">
              <a:lnSpc>
                <a:spcPct val="200000"/>
              </a:lnSpc>
              <a:spcBef>
                <a:spcPts val="0"/>
              </a:spcBef>
              <a:buClr>
                <a:srgbClr val="252525"/>
              </a:buClr>
              <a:buSzPct val="100000"/>
              <a:buFont typeface="Arial"/>
              <a:buChar char="●"/>
            </a:pPr>
            <a:r>
              <a:rPr lang="en">
                <a:solidFill>
                  <a:srgbClr val="252525"/>
                </a:solidFill>
              </a:rPr>
              <a:t>Use with small incandescent or neon lamp in guitar amplifiers</a:t>
            </a:r>
            <a:r>
              <a:rPr lang="en" sz="1100">
                <a:solidFill>
                  <a:srgbClr val="252525"/>
                </a:solidFill>
              </a:rPr>
              <a:t> </a:t>
            </a: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0" name="Shape 160"/>
        <p:cNvGrpSpPr/>
        <p:nvPr/>
      </p:nvGrpSpPr>
      <p:grpSpPr>
        <a:xfrm>
          <a:off x="0" y="0"/>
          <a:ext cx="0" cy="0"/>
          <a:chOff x="0" y="0"/>
          <a:chExt cx="0" cy="0"/>
        </a:xfrm>
      </p:grpSpPr>
      <p:sp>
        <p:nvSpPr>
          <p:cNvPr id="161" name="Shape 161"/>
          <p:cNvSpPr txBox="1"/>
          <p:nvPr>
            <p:ph type="title"/>
          </p:nvPr>
        </p:nvSpPr>
        <p:spPr>
          <a:xfrm>
            <a:off x="457200" y="205977"/>
            <a:ext cx="8229600" cy="1141499"/>
          </a:xfrm>
          <a:prstGeom prst="rect">
            <a:avLst/>
          </a:prstGeom>
        </p:spPr>
        <p:txBody>
          <a:bodyPr anchorCtr="0" anchor="b" bIns="91425" lIns="91425" rIns="91425" tIns="91425">
            <a:noAutofit/>
          </a:bodyPr>
          <a:lstStyle/>
          <a:p>
            <a:pPr>
              <a:spcBef>
                <a:spcPts val="0"/>
              </a:spcBef>
              <a:buNone/>
            </a:pPr>
            <a:r>
              <a:rPr lang="en"/>
              <a:t>Data communication</a:t>
            </a:r>
          </a:p>
        </p:txBody>
      </p:sp>
      <p:sp>
        <p:nvSpPr>
          <p:cNvPr id="162" name="Shape 162"/>
          <p:cNvSpPr txBox="1"/>
          <p:nvPr>
            <p:ph idx="1" type="body"/>
          </p:nvPr>
        </p:nvSpPr>
        <p:spPr>
          <a:xfrm>
            <a:off x="85625" y="5414250"/>
            <a:ext cx="8722500" cy="3870599"/>
          </a:xfrm>
          <a:prstGeom prst="rect">
            <a:avLst/>
          </a:prstGeom>
        </p:spPr>
        <p:txBody>
          <a:bodyPr anchorCtr="0" anchor="t" bIns="91425" lIns="91425" rIns="91425" tIns="91425">
            <a:noAutofit/>
          </a:bodyPr>
          <a:lstStyle/>
          <a:p>
            <a:pPr rtl="0">
              <a:spcBef>
                <a:spcPts val="0"/>
              </a:spcBef>
              <a:buNone/>
            </a:pPr>
            <a:r>
              <a:rPr lang="en"/>
              <a:t>Date communication is very common nowadays, we use them everyday like remote control,short message etc.</a:t>
            </a:r>
          </a:p>
          <a:p>
            <a:pPr rtl="0">
              <a:spcBef>
                <a:spcPts val="0"/>
              </a:spcBef>
              <a:buNone/>
            </a:pPr>
            <a:r>
              <a:rPr lang="en"/>
              <a:t>Typically, there are two ways of Data communication: wire communication and wireless communication</a:t>
            </a:r>
          </a:p>
          <a:p>
            <a:pPr rtl="0">
              <a:spcBef>
                <a:spcPts val="0"/>
              </a:spcBef>
              <a:buNone/>
            </a:pPr>
            <a:r>
              <a:t/>
            </a:r>
            <a:endParaRPr/>
          </a:p>
          <a:p>
            <a:pPr>
              <a:spcBef>
                <a:spcPts val="0"/>
              </a:spcBef>
              <a:buNone/>
            </a:pPr>
            <a:r>
              <a:t/>
            </a:r>
            <a:endParaRPr/>
          </a:p>
        </p:txBody>
      </p:sp>
      <p:pic>
        <p:nvPicPr>
          <p:cNvPr id="163" name="Shape 163"/>
          <p:cNvPicPr preferRelativeResize="0"/>
          <p:nvPr/>
        </p:nvPicPr>
        <p:blipFill>
          <a:blip r:embed="rId3">
            <a:alphaModFix/>
          </a:blip>
          <a:stretch>
            <a:fillRect/>
          </a:stretch>
        </p:blipFill>
        <p:spPr>
          <a:xfrm>
            <a:off x="588350" y="2390625"/>
            <a:ext cx="2994377" cy="2245776"/>
          </a:xfrm>
          <a:prstGeom prst="rect">
            <a:avLst/>
          </a:prstGeom>
          <a:noFill/>
          <a:ln>
            <a:noFill/>
          </a:ln>
        </p:spPr>
      </p:pic>
      <p:pic>
        <p:nvPicPr>
          <p:cNvPr id="164" name="Shape 164"/>
          <p:cNvPicPr preferRelativeResize="0"/>
          <p:nvPr/>
        </p:nvPicPr>
        <p:blipFill>
          <a:blip r:embed="rId4">
            <a:alphaModFix/>
          </a:blip>
          <a:stretch>
            <a:fillRect/>
          </a:stretch>
        </p:blipFill>
        <p:spPr>
          <a:xfrm>
            <a:off x="5350500" y="2310495"/>
            <a:ext cx="2811100" cy="2406050"/>
          </a:xfrm>
          <a:prstGeom prst="rect">
            <a:avLst/>
          </a:prstGeom>
          <a:noFill/>
          <a:ln>
            <a:noFill/>
          </a:ln>
        </p:spPr>
      </p:pic>
      <p:sp>
        <p:nvSpPr>
          <p:cNvPr id="165" name="Shape 165"/>
          <p:cNvSpPr txBox="1"/>
          <p:nvPr/>
        </p:nvSpPr>
        <p:spPr>
          <a:xfrm>
            <a:off x="588350" y="1587150"/>
            <a:ext cx="3450900" cy="671700"/>
          </a:xfrm>
          <a:prstGeom prst="rect">
            <a:avLst/>
          </a:prstGeom>
          <a:noFill/>
          <a:ln>
            <a:noFill/>
          </a:ln>
        </p:spPr>
        <p:txBody>
          <a:bodyPr anchorCtr="0" anchor="t" bIns="91425" lIns="91425" rIns="91425" tIns="91425">
            <a:noAutofit/>
          </a:bodyPr>
          <a:lstStyle/>
          <a:p>
            <a:pPr>
              <a:spcBef>
                <a:spcPts val="0"/>
              </a:spcBef>
              <a:buNone/>
            </a:pPr>
            <a:r>
              <a:rPr lang="en" sz="2400"/>
              <a:t>Wire Communication</a:t>
            </a:r>
          </a:p>
        </p:txBody>
      </p:sp>
      <p:sp>
        <p:nvSpPr>
          <p:cNvPr id="166" name="Shape 166"/>
          <p:cNvSpPr txBox="1"/>
          <p:nvPr/>
        </p:nvSpPr>
        <p:spPr>
          <a:xfrm>
            <a:off x="4862175" y="1587150"/>
            <a:ext cx="3640200" cy="671700"/>
          </a:xfrm>
          <a:prstGeom prst="rect">
            <a:avLst/>
          </a:prstGeom>
          <a:noFill/>
          <a:ln>
            <a:noFill/>
          </a:ln>
        </p:spPr>
        <p:txBody>
          <a:bodyPr anchorCtr="0" anchor="t" bIns="91425" lIns="91425" rIns="91425" tIns="91425">
            <a:noAutofit/>
          </a:bodyPr>
          <a:lstStyle/>
          <a:p>
            <a:pPr lvl="0" rtl="0">
              <a:spcBef>
                <a:spcPts val="0"/>
              </a:spcBef>
              <a:buNone/>
            </a:pPr>
            <a:r>
              <a:rPr lang="en" sz="2400"/>
              <a:t>Wireless Communication</a:t>
            </a: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0" name="Shape 170"/>
        <p:cNvGrpSpPr/>
        <p:nvPr/>
      </p:nvGrpSpPr>
      <p:grpSpPr>
        <a:xfrm>
          <a:off x="0" y="0"/>
          <a:ext cx="0" cy="0"/>
          <a:chOff x="0" y="0"/>
          <a:chExt cx="0" cy="0"/>
        </a:xfrm>
      </p:grpSpPr>
      <p:sp>
        <p:nvSpPr>
          <p:cNvPr id="171" name="Shape 171"/>
          <p:cNvSpPr txBox="1"/>
          <p:nvPr>
            <p:ph type="title"/>
          </p:nvPr>
        </p:nvSpPr>
        <p:spPr>
          <a:xfrm>
            <a:off x="457200" y="205977"/>
            <a:ext cx="8229600" cy="1141499"/>
          </a:xfrm>
          <a:prstGeom prst="rect">
            <a:avLst/>
          </a:prstGeom>
        </p:spPr>
        <p:txBody>
          <a:bodyPr anchorCtr="0" anchor="b" bIns="91425" lIns="91425" rIns="91425" tIns="91425">
            <a:noAutofit/>
          </a:bodyPr>
          <a:lstStyle/>
          <a:p>
            <a:pPr>
              <a:spcBef>
                <a:spcPts val="0"/>
              </a:spcBef>
              <a:buNone/>
            </a:pPr>
            <a:r>
              <a:rPr lang="en"/>
              <a:t>Wireless communications</a:t>
            </a:r>
          </a:p>
        </p:txBody>
      </p:sp>
      <p:sp>
        <p:nvSpPr>
          <p:cNvPr id="172" name="Shape 172"/>
          <p:cNvSpPr txBox="1"/>
          <p:nvPr>
            <p:ph idx="1" type="body"/>
          </p:nvPr>
        </p:nvSpPr>
        <p:spPr>
          <a:xfrm>
            <a:off x="457200" y="1460499"/>
            <a:ext cx="8229600" cy="3465299"/>
          </a:xfrm>
          <a:prstGeom prst="rect">
            <a:avLst/>
          </a:prstGeom>
        </p:spPr>
        <p:txBody>
          <a:bodyPr anchorCtr="0" anchor="t" bIns="91425" lIns="91425" rIns="91425" tIns="91425">
            <a:noAutofit/>
          </a:bodyPr>
          <a:lstStyle/>
          <a:p>
            <a:pPr rtl="0">
              <a:spcBef>
                <a:spcPts val="0"/>
              </a:spcBef>
              <a:buNone/>
            </a:pPr>
            <a:r>
              <a:rPr lang="en"/>
              <a:t>Wireless communication refers to the process of transferring information between two points, with no electric contact between them.</a:t>
            </a:r>
          </a:p>
          <a:p>
            <a:pPr>
              <a:spcBef>
                <a:spcPts val="0"/>
              </a:spcBef>
              <a:buNone/>
            </a:pPr>
            <a:r>
              <a:rPr lang="en"/>
              <a:t>The most common type of wireless is RF communications.</a:t>
            </a:r>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6" name="Shape 176"/>
        <p:cNvGrpSpPr/>
        <p:nvPr/>
      </p:nvGrpSpPr>
      <p:grpSpPr>
        <a:xfrm>
          <a:off x="0" y="0"/>
          <a:ext cx="0" cy="0"/>
          <a:chOff x="0" y="0"/>
          <a:chExt cx="0" cy="0"/>
        </a:xfrm>
      </p:grpSpPr>
      <p:sp>
        <p:nvSpPr>
          <p:cNvPr id="177" name="Shape 177"/>
          <p:cNvSpPr txBox="1"/>
          <p:nvPr>
            <p:ph type="title"/>
          </p:nvPr>
        </p:nvSpPr>
        <p:spPr>
          <a:xfrm>
            <a:off x="457200" y="205977"/>
            <a:ext cx="8229600" cy="1141499"/>
          </a:xfrm>
          <a:prstGeom prst="rect">
            <a:avLst/>
          </a:prstGeom>
        </p:spPr>
        <p:txBody>
          <a:bodyPr anchorCtr="0" anchor="b" bIns="91425" lIns="91425" rIns="91425" tIns="91425">
            <a:noAutofit/>
          </a:bodyPr>
          <a:lstStyle/>
          <a:p>
            <a:pPr>
              <a:spcBef>
                <a:spcPts val="0"/>
              </a:spcBef>
              <a:buNone/>
            </a:pPr>
            <a:r>
              <a:rPr lang="en"/>
              <a:t>RF Transceivers</a:t>
            </a:r>
          </a:p>
        </p:txBody>
      </p:sp>
      <p:sp>
        <p:nvSpPr>
          <p:cNvPr id="178" name="Shape 178"/>
          <p:cNvSpPr txBox="1"/>
          <p:nvPr>
            <p:ph idx="1" type="body"/>
          </p:nvPr>
        </p:nvSpPr>
        <p:spPr>
          <a:xfrm>
            <a:off x="457200" y="1799825"/>
            <a:ext cx="5535300" cy="3465299"/>
          </a:xfrm>
          <a:prstGeom prst="rect">
            <a:avLst/>
          </a:prstGeom>
        </p:spPr>
        <p:txBody>
          <a:bodyPr anchorCtr="0" anchor="t" bIns="91425" lIns="91425" rIns="91425" tIns="91425">
            <a:noAutofit/>
          </a:bodyPr>
          <a:lstStyle/>
          <a:p>
            <a:pPr>
              <a:spcBef>
                <a:spcPts val="0"/>
              </a:spcBef>
              <a:buNone/>
            </a:pPr>
            <a:r>
              <a:rPr lang="en"/>
              <a:t>A transceiver is a device that comprise both a receiver and a transmitter. It is usually used for high speed data transmission.  </a:t>
            </a:r>
          </a:p>
        </p:txBody>
      </p:sp>
      <p:pic>
        <p:nvPicPr>
          <p:cNvPr id="179" name="Shape 179"/>
          <p:cNvPicPr preferRelativeResize="0"/>
          <p:nvPr/>
        </p:nvPicPr>
        <p:blipFill>
          <a:blip r:embed="rId3">
            <a:alphaModFix/>
          </a:blip>
          <a:stretch>
            <a:fillRect/>
          </a:stretch>
        </p:blipFill>
        <p:spPr>
          <a:xfrm>
            <a:off x="5992425" y="2221600"/>
            <a:ext cx="2565400" cy="1943100"/>
          </a:xfrm>
          <a:prstGeom prst="rect">
            <a:avLst/>
          </a:prstGeom>
          <a:noFill/>
          <a:ln>
            <a:noFill/>
          </a:ln>
        </p:spPr>
      </p:pic>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3" name="Shape 183"/>
        <p:cNvGrpSpPr/>
        <p:nvPr/>
      </p:nvGrpSpPr>
      <p:grpSpPr>
        <a:xfrm>
          <a:off x="0" y="0"/>
          <a:ext cx="0" cy="0"/>
          <a:chOff x="0" y="0"/>
          <a:chExt cx="0" cy="0"/>
        </a:xfrm>
      </p:grpSpPr>
      <p:sp>
        <p:nvSpPr>
          <p:cNvPr id="184" name="Shape 184"/>
          <p:cNvSpPr txBox="1"/>
          <p:nvPr>
            <p:ph type="title"/>
          </p:nvPr>
        </p:nvSpPr>
        <p:spPr>
          <a:xfrm>
            <a:off x="457200" y="205977"/>
            <a:ext cx="8229600" cy="1141499"/>
          </a:xfrm>
          <a:prstGeom prst="rect">
            <a:avLst/>
          </a:prstGeom>
        </p:spPr>
        <p:txBody>
          <a:bodyPr anchorCtr="0" anchor="b" bIns="91425" lIns="91425" rIns="91425" tIns="91425">
            <a:noAutofit/>
          </a:bodyPr>
          <a:lstStyle/>
          <a:p>
            <a:pPr>
              <a:spcBef>
                <a:spcPts val="0"/>
              </a:spcBef>
              <a:buNone/>
            </a:pPr>
            <a:r>
              <a:rPr lang="en"/>
              <a:t>RF Antennas</a:t>
            </a:r>
          </a:p>
        </p:txBody>
      </p:sp>
      <p:sp>
        <p:nvSpPr>
          <p:cNvPr id="185" name="Shape 185"/>
          <p:cNvSpPr txBox="1"/>
          <p:nvPr>
            <p:ph idx="1" type="body"/>
          </p:nvPr>
        </p:nvSpPr>
        <p:spPr>
          <a:xfrm>
            <a:off x="457200" y="1460500"/>
            <a:ext cx="4740000" cy="3465299"/>
          </a:xfrm>
          <a:prstGeom prst="rect">
            <a:avLst/>
          </a:prstGeom>
        </p:spPr>
        <p:txBody>
          <a:bodyPr anchorCtr="0" anchor="t" bIns="91425" lIns="91425" rIns="91425" tIns="91425">
            <a:noAutofit/>
          </a:bodyPr>
          <a:lstStyle/>
          <a:p>
            <a:pPr>
              <a:spcBef>
                <a:spcPts val="0"/>
              </a:spcBef>
              <a:buNone/>
            </a:pPr>
            <a:r>
              <a:rPr lang="en"/>
              <a:t>Antennas are a necessary device for wireless communication, they convert electric power into radio waves and viceversa.</a:t>
            </a:r>
          </a:p>
        </p:txBody>
      </p:sp>
      <p:pic>
        <p:nvPicPr>
          <p:cNvPr id="186" name="Shape 186"/>
          <p:cNvPicPr preferRelativeResize="0"/>
          <p:nvPr/>
        </p:nvPicPr>
        <p:blipFill>
          <a:blip r:embed="rId3">
            <a:alphaModFix/>
          </a:blip>
          <a:stretch>
            <a:fillRect/>
          </a:stretch>
        </p:blipFill>
        <p:spPr>
          <a:xfrm>
            <a:off x="5241725" y="1784975"/>
            <a:ext cx="3445075" cy="2816349"/>
          </a:xfrm>
          <a:prstGeom prst="rect">
            <a:avLst/>
          </a:prstGeom>
          <a:noFill/>
          <a:ln>
            <a:noFill/>
          </a:ln>
        </p:spPr>
      </p:pic>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0" name="Shape 190"/>
        <p:cNvGrpSpPr/>
        <p:nvPr/>
      </p:nvGrpSpPr>
      <p:grpSpPr>
        <a:xfrm>
          <a:off x="0" y="0"/>
          <a:ext cx="0" cy="0"/>
          <a:chOff x="0" y="0"/>
          <a:chExt cx="0" cy="0"/>
        </a:xfrm>
      </p:grpSpPr>
      <p:sp>
        <p:nvSpPr>
          <p:cNvPr id="191" name="Shape 191"/>
          <p:cNvSpPr txBox="1"/>
          <p:nvPr>
            <p:ph type="title"/>
          </p:nvPr>
        </p:nvSpPr>
        <p:spPr>
          <a:xfrm>
            <a:off x="457200" y="205977"/>
            <a:ext cx="8229600" cy="1141499"/>
          </a:xfrm>
          <a:prstGeom prst="rect">
            <a:avLst/>
          </a:prstGeom>
        </p:spPr>
        <p:txBody>
          <a:bodyPr anchorCtr="0" anchor="b" bIns="91425" lIns="91425" rIns="91425" tIns="91425">
            <a:noAutofit/>
          </a:bodyPr>
          <a:lstStyle/>
          <a:p>
            <a:pPr>
              <a:spcBef>
                <a:spcPts val="0"/>
              </a:spcBef>
              <a:buNone/>
            </a:pPr>
            <a:r>
              <a:rPr lang="en"/>
              <a:t>Computer Interfaces</a:t>
            </a:r>
          </a:p>
        </p:txBody>
      </p:sp>
      <p:sp>
        <p:nvSpPr>
          <p:cNvPr id="192" name="Shape 192"/>
          <p:cNvSpPr txBox="1"/>
          <p:nvPr>
            <p:ph idx="1" type="body"/>
          </p:nvPr>
        </p:nvSpPr>
        <p:spPr>
          <a:xfrm>
            <a:off x="279375" y="5174898"/>
            <a:ext cx="8229600" cy="3465299"/>
          </a:xfrm>
          <a:prstGeom prst="rect">
            <a:avLst/>
          </a:prstGeom>
        </p:spPr>
        <p:txBody>
          <a:bodyPr anchorCtr="0" anchor="t" bIns="91425" lIns="91425" rIns="91425" tIns="91425">
            <a:noAutofit/>
          </a:bodyPr>
          <a:lstStyle/>
          <a:p>
            <a:pPr>
              <a:spcBef>
                <a:spcPts val="0"/>
              </a:spcBef>
              <a:buNone/>
            </a:pPr>
            <a:r>
              <a:rPr lang="en"/>
              <a:t>USB (Universal Serial Bus) is the very common computer interface. It provide the way of wire communication. Most of computer have USB port now so it will be easy to use. It help to realize the data communication between device and computer.</a:t>
            </a:r>
          </a:p>
        </p:txBody>
      </p:sp>
      <p:pic>
        <p:nvPicPr>
          <p:cNvPr id="193" name="Shape 193"/>
          <p:cNvPicPr preferRelativeResize="0"/>
          <p:nvPr/>
        </p:nvPicPr>
        <p:blipFill>
          <a:blip r:embed="rId3">
            <a:alphaModFix/>
          </a:blip>
          <a:stretch>
            <a:fillRect/>
          </a:stretch>
        </p:blipFill>
        <p:spPr>
          <a:xfrm>
            <a:off x="279375" y="1573924"/>
            <a:ext cx="4634290" cy="2024374"/>
          </a:xfrm>
          <a:prstGeom prst="rect">
            <a:avLst/>
          </a:prstGeom>
          <a:noFill/>
          <a:ln>
            <a:noFill/>
          </a:ln>
        </p:spPr>
      </p:pic>
      <p:pic>
        <p:nvPicPr>
          <p:cNvPr id="194" name="Shape 194"/>
          <p:cNvPicPr preferRelativeResize="0"/>
          <p:nvPr/>
        </p:nvPicPr>
        <p:blipFill>
          <a:blip r:embed="rId4">
            <a:alphaModFix/>
          </a:blip>
          <a:stretch>
            <a:fillRect/>
          </a:stretch>
        </p:blipFill>
        <p:spPr>
          <a:xfrm>
            <a:off x="5396850" y="3598287"/>
            <a:ext cx="3505200" cy="1371600"/>
          </a:xfrm>
          <a:prstGeom prst="rect">
            <a:avLst/>
          </a:prstGeom>
          <a:noFill/>
          <a:ln>
            <a:noFill/>
          </a:ln>
        </p:spPr>
      </p:pic>
      <p:sp>
        <p:nvSpPr>
          <p:cNvPr id="195" name="Shape 195"/>
          <p:cNvSpPr txBox="1"/>
          <p:nvPr/>
        </p:nvSpPr>
        <p:spPr>
          <a:xfrm>
            <a:off x="5189600" y="1573925"/>
            <a:ext cx="3793500" cy="1643099"/>
          </a:xfrm>
          <a:prstGeom prst="rect">
            <a:avLst/>
          </a:prstGeom>
          <a:noFill/>
          <a:ln>
            <a:noFill/>
          </a:ln>
        </p:spPr>
        <p:txBody>
          <a:bodyPr anchorCtr="0" anchor="t" bIns="91425" lIns="91425" rIns="91425" tIns="91425">
            <a:noAutofit/>
          </a:bodyPr>
          <a:lstStyle/>
          <a:p>
            <a:pPr rtl="0">
              <a:spcBef>
                <a:spcPts val="0"/>
              </a:spcBef>
              <a:buNone/>
            </a:pPr>
            <a:r>
              <a:rPr lang="en" sz="1800"/>
              <a:t>USB ( Universal serial bus) provide the way of wire communication.</a:t>
            </a:r>
          </a:p>
          <a:p>
            <a:pPr rtl="0">
              <a:spcBef>
                <a:spcPts val="0"/>
              </a:spcBef>
              <a:buNone/>
            </a:pPr>
            <a:r>
              <a:t/>
            </a:r>
            <a:endParaRPr sz="1800"/>
          </a:p>
          <a:p>
            <a:pPr rtl="0">
              <a:spcBef>
                <a:spcPts val="0"/>
              </a:spcBef>
              <a:buNone/>
            </a:pPr>
            <a:r>
              <a:rPr lang="en" sz="1800"/>
              <a:t> pros</a:t>
            </a:r>
          </a:p>
          <a:p>
            <a:pPr indent="-342900" lvl="0" marL="457200" rtl="0">
              <a:spcBef>
                <a:spcPts val="0"/>
              </a:spcBef>
              <a:buClr>
                <a:srgbClr val="000000"/>
              </a:buClr>
              <a:buSzPct val="100000"/>
              <a:buFont typeface="Arial"/>
              <a:buChar char="●"/>
            </a:pPr>
            <a:r>
              <a:rPr lang="en" sz="1800"/>
              <a:t>convenient</a:t>
            </a:r>
          </a:p>
          <a:p>
            <a:pPr indent="-342900" lvl="0" marL="457200" rtl="0">
              <a:spcBef>
                <a:spcPts val="0"/>
              </a:spcBef>
              <a:buClr>
                <a:srgbClr val="000000"/>
              </a:buClr>
              <a:buSzPct val="100000"/>
              <a:buFont typeface="Arial"/>
              <a:buChar char="●"/>
            </a:pPr>
            <a:r>
              <a:rPr lang="en" sz="1800"/>
              <a:t>common</a:t>
            </a:r>
          </a:p>
          <a:p>
            <a:pPr indent="-342900" lvl="0" marL="457200">
              <a:spcBef>
                <a:spcPts val="0"/>
              </a:spcBef>
              <a:buClr>
                <a:srgbClr val="000000"/>
              </a:buClr>
              <a:buSzPct val="100000"/>
              <a:buFont typeface="Arial"/>
              <a:buChar char="●"/>
            </a:pPr>
            <a:r>
              <a:rPr lang="en" sz="1800"/>
              <a:t>reliable</a:t>
            </a:r>
          </a:p>
        </p:txBody>
      </p:sp>
      <p:sp>
        <p:nvSpPr>
          <p:cNvPr id="196" name="Shape 196"/>
          <p:cNvSpPr txBox="1"/>
          <p:nvPr/>
        </p:nvSpPr>
        <p:spPr>
          <a:xfrm>
            <a:off x="526850" y="3911950"/>
            <a:ext cx="4247699" cy="744299"/>
          </a:xfrm>
          <a:prstGeom prst="rect">
            <a:avLst/>
          </a:prstGeom>
          <a:noFill/>
          <a:ln>
            <a:noFill/>
          </a:ln>
        </p:spPr>
        <p:txBody>
          <a:bodyPr anchorCtr="0" anchor="t" bIns="91425" lIns="91425" rIns="91425" tIns="91425">
            <a:noAutofit/>
          </a:bodyPr>
          <a:lstStyle/>
          <a:p>
            <a:pPr>
              <a:spcBef>
                <a:spcPts val="0"/>
              </a:spcBef>
              <a:buNone/>
            </a:pPr>
            <a:r>
              <a:rPr b="1" lang="en" sz="2400"/>
              <a:t>microcontroller embedded with the USB port</a:t>
            </a:r>
          </a:p>
        </p:txBody>
      </p:sp>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0" name="Shape 200"/>
        <p:cNvGrpSpPr/>
        <p:nvPr/>
      </p:nvGrpSpPr>
      <p:grpSpPr>
        <a:xfrm>
          <a:off x="0" y="0"/>
          <a:ext cx="0" cy="0"/>
          <a:chOff x="0" y="0"/>
          <a:chExt cx="0" cy="0"/>
        </a:xfrm>
      </p:grpSpPr>
      <p:sp>
        <p:nvSpPr>
          <p:cNvPr id="201" name="Shape 201"/>
          <p:cNvSpPr txBox="1"/>
          <p:nvPr>
            <p:ph type="title"/>
          </p:nvPr>
        </p:nvSpPr>
        <p:spPr>
          <a:xfrm>
            <a:off x="457200" y="205977"/>
            <a:ext cx="8229600" cy="1141499"/>
          </a:xfrm>
          <a:prstGeom prst="rect">
            <a:avLst/>
          </a:prstGeom>
        </p:spPr>
        <p:txBody>
          <a:bodyPr anchorCtr="0" anchor="b" bIns="91425" lIns="91425" rIns="91425" tIns="91425">
            <a:noAutofit/>
          </a:bodyPr>
          <a:lstStyle/>
          <a:p>
            <a:pPr>
              <a:spcBef>
                <a:spcPts val="0"/>
              </a:spcBef>
              <a:buNone/>
            </a:pPr>
            <a:r>
              <a:rPr lang="en"/>
              <a:t>Computer Interfaces</a:t>
            </a:r>
          </a:p>
        </p:txBody>
      </p:sp>
      <p:sp>
        <p:nvSpPr>
          <p:cNvPr id="202" name="Shape 202"/>
          <p:cNvSpPr txBox="1"/>
          <p:nvPr>
            <p:ph idx="1" type="body"/>
          </p:nvPr>
        </p:nvSpPr>
        <p:spPr>
          <a:xfrm>
            <a:off x="457200" y="1460499"/>
            <a:ext cx="8229600" cy="3465299"/>
          </a:xfrm>
          <a:prstGeom prst="rect">
            <a:avLst/>
          </a:prstGeom>
        </p:spPr>
        <p:txBody>
          <a:bodyPr anchorCtr="0" anchor="t" bIns="91425" lIns="91425" rIns="91425" tIns="91425">
            <a:noAutofit/>
          </a:bodyPr>
          <a:lstStyle/>
          <a:p>
            <a:pPr>
              <a:spcBef>
                <a:spcPts val="0"/>
              </a:spcBef>
              <a:buNone/>
            </a:pPr>
            <a:r>
              <a:rPr lang="en"/>
              <a:t>UART (Universal Asynchronous Receiver/Transmitter) is a piece of</a:t>
            </a:r>
            <a:r>
              <a:rPr lang="en">
                <a:hlinkClick r:id="rId3"/>
              </a:rPr>
              <a:t> computer hardware</a:t>
            </a:r>
            <a:r>
              <a:rPr lang="en"/>
              <a:t> that translates data between</a:t>
            </a:r>
            <a:r>
              <a:rPr lang="en">
                <a:hlinkClick r:id="rId4"/>
              </a:rPr>
              <a:t> parallel</a:t>
            </a:r>
            <a:r>
              <a:rPr lang="en"/>
              <a:t> and</a:t>
            </a:r>
            <a:r>
              <a:rPr lang="en">
                <a:hlinkClick r:id="rId5"/>
              </a:rPr>
              <a:t> serial</a:t>
            </a:r>
            <a:r>
              <a:rPr lang="en"/>
              <a:t> forms.</a:t>
            </a:r>
          </a:p>
        </p:txBody>
      </p:sp>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6" name="Shape 206"/>
        <p:cNvGrpSpPr/>
        <p:nvPr/>
      </p:nvGrpSpPr>
      <p:grpSpPr>
        <a:xfrm>
          <a:off x="0" y="0"/>
          <a:ext cx="0" cy="0"/>
          <a:chOff x="0" y="0"/>
          <a:chExt cx="0" cy="0"/>
        </a:xfrm>
      </p:grpSpPr>
      <p:sp>
        <p:nvSpPr>
          <p:cNvPr id="207" name="Shape 207"/>
          <p:cNvSpPr txBox="1"/>
          <p:nvPr>
            <p:ph type="title"/>
          </p:nvPr>
        </p:nvSpPr>
        <p:spPr>
          <a:xfrm>
            <a:off x="457200" y="205977"/>
            <a:ext cx="8229600" cy="1141499"/>
          </a:xfrm>
          <a:prstGeom prst="rect">
            <a:avLst/>
          </a:prstGeom>
        </p:spPr>
        <p:txBody>
          <a:bodyPr anchorCtr="0" anchor="b" bIns="91425" lIns="91425" rIns="91425" tIns="91425">
            <a:noAutofit/>
          </a:bodyPr>
          <a:lstStyle/>
          <a:p>
            <a:pPr>
              <a:spcBef>
                <a:spcPts val="0"/>
              </a:spcBef>
              <a:buNone/>
            </a:pPr>
            <a:r>
              <a:rPr lang="en"/>
              <a:t>Analog-to-Digital Converter</a:t>
            </a:r>
          </a:p>
        </p:txBody>
      </p:sp>
      <p:sp>
        <p:nvSpPr>
          <p:cNvPr id="208" name="Shape 208"/>
          <p:cNvSpPr txBox="1"/>
          <p:nvPr>
            <p:ph idx="1" type="body"/>
          </p:nvPr>
        </p:nvSpPr>
        <p:spPr>
          <a:xfrm>
            <a:off x="0" y="5291073"/>
            <a:ext cx="8229600" cy="3465299"/>
          </a:xfrm>
          <a:prstGeom prst="rect">
            <a:avLst/>
          </a:prstGeom>
        </p:spPr>
        <p:txBody>
          <a:bodyPr anchorCtr="0" anchor="t" bIns="91425" lIns="91425" rIns="91425" tIns="91425">
            <a:noAutofit/>
          </a:bodyPr>
          <a:lstStyle/>
          <a:p>
            <a:pPr rtl="0">
              <a:spcBef>
                <a:spcPts val="0"/>
              </a:spcBef>
              <a:buNone/>
            </a:pPr>
            <a:r>
              <a:rPr lang="en"/>
              <a:t>Some of sensors will provide the analog output, but the microcontroller will need digital signal.</a:t>
            </a:r>
          </a:p>
          <a:p>
            <a:pPr rtl="0">
              <a:spcBef>
                <a:spcPts val="0"/>
              </a:spcBef>
              <a:buNone/>
            </a:pPr>
            <a:r>
              <a:rPr lang="en"/>
              <a:t>Many of microcontroller has the Analog-to-Digital converter now. Normally it can convert the analog signal to digital signal in microseconds. </a:t>
            </a:r>
          </a:p>
          <a:p>
            <a:pPr rtl="0">
              <a:spcBef>
                <a:spcPts val="0"/>
              </a:spcBef>
              <a:buNone/>
            </a:pPr>
            <a:r>
              <a:t/>
            </a:r>
            <a:endParaRPr/>
          </a:p>
          <a:p>
            <a:pPr>
              <a:spcBef>
                <a:spcPts val="0"/>
              </a:spcBef>
              <a:buNone/>
            </a:pPr>
            <a:r>
              <a:rPr lang="en"/>
              <a:t> </a:t>
            </a:r>
          </a:p>
        </p:txBody>
      </p:sp>
      <p:pic>
        <p:nvPicPr>
          <p:cNvPr id="209" name="Shape 209"/>
          <p:cNvPicPr preferRelativeResize="0"/>
          <p:nvPr/>
        </p:nvPicPr>
        <p:blipFill>
          <a:blip r:embed="rId3">
            <a:alphaModFix/>
          </a:blip>
          <a:stretch>
            <a:fillRect/>
          </a:stretch>
        </p:blipFill>
        <p:spPr>
          <a:xfrm>
            <a:off x="457187" y="2107537"/>
            <a:ext cx="3343275" cy="1438275"/>
          </a:xfrm>
          <a:prstGeom prst="rect">
            <a:avLst/>
          </a:prstGeom>
          <a:noFill/>
          <a:ln>
            <a:noFill/>
          </a:ln>
        </p:spPr>
      </p:pic>
      <p:sp>
        <p:nvSpPr>
          <p:cNvPr id="210" name="Shape 210"/>
          <p:cNvSpPr txBox="1"/>
          <p:nvPr/>
        </p:nvSpPr>
        <p:spPr>
          <a:xfrm>
            <a:off x="4247825" y="1639850"/>
            <a:ext cx="4439099" cy="3194100"/>
          </a:xfrm>
          <a:prstGeom prst="rect">
            <a:avLst/>
          </a:prstGeom>
          <a:noFill/>
          <a:ln>
            <a:noFill/>
          </a:ln>
        </p:spPr>
        <p:txBody>
          <a:bodyPr anchorCtr="0" anchor="t" bIns="91425" lIns="91425" rIns="91425" tIns="91425">
            <a:noAutofit/>
          </a:bodyPr>
          <a:lstStyle/>
          <a:p>
            <a:pPr rtl="0">
              <a:spcBef>
                <a:spcPts val="0"/>
              </a:spcBef>
              <a:buNone/>
            </a:pPr>
            <a:r>
              <a:rPr b="1" lang="en" sz="2400"/>
              <a:t>AD converter ( Analog-to-Digital Converter)</a:t>
            </a:r>
          </a:p>
          <a:p>
            <a:pPr rtl="0">
              <a:spcBef>
                <a:spcPts val="0"/>
              </a:spcBef>
              <a:buNone/>
            </a:pPr>
            <a:r>
              <a:t/>
            </a:r>
            <a:endParaRPr b="1" sz="2400"/>
          </a:p>
          <a:p>
            <a:pPr rtl="0">
              <a:spcBef>
                <a:spcPts val="0"/>
              </a:spcBef>
              <a:buNone/>
            </a:pPr>
            <a:r>
              <a:rPr b="1" lang="en" sz="2400"/>
              <a:t>Input: analog signal ( from sensors)</a:t>
            </a:r>
          </a:p>
          <a:p>
            <a:pPr rtl="0">
              <a:spcBef>
                <a:spcPts val="0"/>
              </a:spcBef>
              <a:buNone/>
            </a:pPr>
            <a:r>
              <a:t/>
            </a:r>
            <a:endParaRPr b="1" sz="2400"/>
          </a:p>
          <a:p>
            <a:pPr rtl="0">
              <a:spcBef>
                <a:spcPts val="0"/>
              </a:spcBef>
              <a:buNone/>
            </a:pPr>
            <a:r>
              <a:rPr b="1" lang="en" sz="2400"/>
              <a:t>Output: Digital signal ( to microcontroller)</a:t>
            </a:r>
          </a:p>
          <a:p>
            <a:pPr rtl="0">
              <a:spcBef>
                <a:spcPts val="0"/>
              </a:spcBef>
              <a:buNone/>
            </a:pPr>
            <a:r>
              <a:t/>
            </a:r>
            <a:endParaRPr/>
          </a:p>
          <a:p>
            <a:pPr>
              <a:spcBef>
                <a:spcPts val="0"/>
              </a:spcBef>
              <a:buNone/>
            </a:pPr>
            <a:r>
              <a:t/>
            </a:r>
            <a:endParaRPr/>
          </a:p>
        </p:txBody>
      </p:sp>
      <p:sp>
        <p:nvSpPr>
          <p:cNvPr id="211" name="Shape 211"/>
          <p:cNvSpPr txBox="1"/>
          <p:nvPr/>
        </p:nvSpPr>
        <p:spPr>
          <a:xfrm>
            <a:off x="500525" y="3786850"/>
            <a:ext cx="987899" cy="665099"/>
          </a:xfrm>
          <a:prstGeom prst="rect">
            <a:avLst/>
          </a:prstGeom>
          <a:noFill/>
          <a:ln>
            <a:noFill/>
          </a:ln>
        </p:spPr>
        <p:txBody>
          <a:bodyPr anchorCtr="0" anchor="t" bIns="91425" lIns="91425" rIns="91425" tIns="91425">
            <a:noAutofit/>
          </a:bodyPr>
          <a:lstStyle/>
          <a:p>
            <a:pPr>
              <a:spcBef>
                <a:spcPts val="0"/>
              </a:spcBef>
              <a:buNone/>
            </a:pPr>
            <a:r>
              <a:rPr lang="en"/>
              <a:t>Sensors</a:t>
            </a:r>
          </a:p>
        </p:txBody>
      </p:sp>
      <p:sp>
        <p:nvSpPr>
          <p:cNvPr id="212" name="Shape 212"/>
          <p:cNvSpPr txBox="1"/>
          <p:nvPr/>
        </p:nvSpPr>
        <p:spPr>
          <a:xfrm>
            <a:off x="2607975" y="3786850"/>
            <a:ext cx="1435799" cy="283200"/>
          </a:xfrm>
          <a:prstGeom prst="rect">
            <a:avLst/>
          </a:prstGeom>
          <a:noFill/>
          <a:ln>
            <a:noFill/>
          </a:ln>
        </p:spPr>
        <p:txBody>
          <a:bodyPr anchorCtr="0" anchor="t" bIns="91425" lIns="91425" rIns="91425" tIns="91425">
            <a:noAutofit/>
          </a:bodyPr>
          <a:lstStyle/>
          <a:p>
            <a:pPr>
              <a:spcBef>
                <a:spcPts val="0"/>
              </a:spcBef>
              <a:buNone/>
            </a:pPr>
            <a:r>
              <a:rPr lang="en"/>
              <a:t>Microcontroller</a:t>
            </a:r>
          </a:p>
        </p:txBody>
      </p:sp>
      <p:cxnSp>
        <p:nvCxnSpPr>
          <p:cNvPr id="213" name="Shape 213"/>
          <p:cNvCxnSpPr>
            <a:stCxn id="211" idx="0"/>
          </p:cNvCxnSpPr>
          <p:nvPr/>
        </p:nvCxnSpPr>
        <p:spPr>
          <a:xfrm rot="10800000">
            <a:off x="994474" y="3371950"/>
            <a:ext cx="0" cy="414900"/>
          </a:xfrm>
          <a:prstGeom prst="straightConnector1">
            <a:avLst/>
          </a:prstGeom>
          <a:noFill/>
          <a:ln cap="flat" w="19050">
            <a:solidFill>
              <a:schemeClr val="dk2"/>
            </a:solidFill>
            <a:prstDash val="solid"/>
            <a:round/>
            <a:headEnd len="lg" w="lg" type="none"/>
            <a:tailEnd len="lg" w="lg" type="triangle"/>
          </a:ln>
        </p:spPr>
      </p:cxnSp>
      <p:cxnSp>
        <p:nvCxnSpPr>
          <p:cNvPr id="214" name="Shape 214"/>
          <p:cNvCxnSpPr/>
          <p:nvPr/>
        </p:nvCxnSpPr>
        <p:spPr>
          <a:xfrm>
            <a:off x="3213875" y="3437800"/>
            <a:ext cx="6599" cy="441300"/>
          </a:xfrm>
          <a:prstGeom prst="straightConnector1">
            <a:avLst/>
          </a:prstGeom>
          <a:noFill/>
          <a:ln cap="flat" w="19050">
            <a:solidFill>
              <a:schemeClr val="dk2"/>
            </a:solidFill>
            <a:prstDash val="solid"/>
            <a:round/>
            <a:headEnd len="lg" w="lg" type="none"/>
            <a:tailEnd len="lg" w="lg" type="triangle"/>
          </a:ln>
        </p:spPr>
      </p:cxnSp>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8" name="Shape 218"/>
        <p:cNvGrpSpPr/>
        <p:nvPr/>
      </p:nvGrpSpPr>
      <p:grpSpPr>
        <a:xfrm>
          <a:off x="0" y="0"/>
          <a:ext cx="0" cy="0"/>
          <a:chOff x="0" y="0"/>
          <a:chExt cx="0" cy="0"/>
        </a:xfrm>
      </p:grpSpPr>
      <p:sp>
        <p:nvSpPr>
          <p:cNvPr id="219" name="Shape 219"/>
          <p:cNvSpPr txBox="1"/>
          <p:nvPr>
            <p:ph type="title"/>
          </p:nvPr>
        </p:nvSpPr>
        <p:spPr>
          <a:xfrm>
            <a:off x="457200" y="205977"/>
            <a:ext cx="8229600" cy="1141499"/>
          </a:xfrm>
          <a:prstGeom prst="rect">
            <a:avLst/>
          </a:prstGeom>
        </p:spPr>
        <p:txBody>
          <a:bodyPr anchorCtr="0" anchor="b" bIns="91425" lIns="91425" rIns="91425" tIns="91425">
            <a:noAutofit/>
          </a:bodyPr>
          <a:lstStyle/>
          <a:p>
            <a:pPr>
              <a:spcBef>
                <a:spcPts val="0"/>
              </a:spcBef>
              <a:buNone/>
            </a:pPr>
            <a:r>
              <a:rPr lang="en" sz="3600"/>
              <a:t>Data communication experiment</a:t>
            </a:r>
          </a:p>
        </p:txBody>
      </p:sp>
      <p:sp>
        <p:nvSpPr>
          <p:cNvPr id="220" name="Shape 220">
            <a:hlinkClick r:id="rId4"/>
          </p:cNvPr>
          <p:cNvSpPr/>
          <p:nvPr/>
        </p:nvSpPr>
        <p:spPr>
          <a:xfrm>
            <a:off x="2286000" y="1450725"/>
            <a:ext cx="4572000" cy="3429000"/>
          </a:xfrm>
          <a:prstGeom prst="rect">
            <a:avLst/>
          </a:prstGeom>
          <a:blipFill>
            <a:blip r:embed="rId5">
              <a:alphaModFix/>
            </a:blip>
            <a:stretch>
              <a:fillRect/>
            </a:stretch>
          </a:blipFill>
          <a:ln>
            <a:noFill/>
          </a:ln>
        </p:spPr>
      </p:sp>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4" name="Shape 224"/>
        <p:cNvGrpSpPr/>
        <p:nvPr/>
      </p:nvGrpSpPr>
      <p:grpSpPr>
        <a:xfrm>
          <a:off x="0" y="0"/>
          <a:ext cx="0" cy="0"/>
          <a:chOff x="0" y="0"/>
          <a:chExt cx="0" cy="0"/>
        </a:xfrm>
      </p:grpSpPr>
      <p:sp>
        <p:nvSpPr>
          <p:cNvPr id="225" name="Shape 225"/>
          <p:cNvSpPr txBox="1"/>
          <p:nvPr>
            <p:ph type="title"/>
          </p:nvPr>
        </p:nvSpPr>
        <p:spPr>
          <a:xfrm>
            <a:off x="457200" y="205977"/>
            <a:ext cx="8229600" cy="1141499"/>
          </a:xfrm>
          <a:prstGeom prst="rect">
            <a:avLst/>
          </a:prstGeom>
        </p:spPr>
        <p:txBody>
          <a:bodyPr anchorCtr="0" anchor="b" bIns="91425" lIns="91425" rIns="91425" tIns="91425">
            <a:noAutofit/>
          </a:bodyPr>
          <a:lstStyle/>
          <a:p>
            <a:pPr lvl="0" rtl="0">
              <a:spcBef>
                <a:spcPts val="0"/>
              </a:spcBef>
              <a:buNone/>
            </a:pPr>
            <a:r>
              <a:rPr lang="en"/>
              <a:t>Data communication</a:t>
            </a:r>
          </a:p>
        </p:txBody>
      </p:sp>
      <p:sp>
        <p:nvSpPr>
          <p:cNvPr id="226" name="Shape 226"/>
          <p:cNvSpPr/>
          <p:nvPr/>
        </p:nvSpPr>
        <p:spPr>
          <a:xfrm>
            <a:off x="1451112" y="2126150"/>
            <a:ext cx="1169699" cy="410699"/>
          </a:xfrm>
          <a:prstGeom prst="rect">
            <a:avLst/>
          </a:prstGeom>
          <a:solidFill>
            <a:schemeClr val="lt2"/>
          </a:solidFill>
          <a:ln cap="flat" w="19050">
            <a:solidFill>
              <a:schemeClr val="dk2"/>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n"/>
              <a:t>      ALU           (computer)</a:t>
            </a:r>
          </a:p>
        </p:txBody>
      </p:sp>
      <p:sp>
        <p:nvSpPr>
          <p:cNvPr id="227" name="Shape 227"/>
          <p:cNvSpPr/>
          <p:nvPr/>
        </p:nvSpPr>
        <p:spPr>
          <a:xfrm>
            <a:off x="3772812" y="2126150"/>
            <a:ext cx="1553699" cy="410699"/>
          </a:xfrm>
          <a:prstGeom prst="rect">
            <a:avLst/>
          </a:prstGeom>
          <a:solidFill>
            <a:schemeClr val="lt2"/>
          </a:solidFill>
          <a:ln cap="flat" w="19050">
            <a:solidFill>
              <a:schemeClr val="dk2"/>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n"/>
              <a:t>microcontroller 1</a:t>
            </a:r>
          </a:p>
        </p:txBody>
      </p:sp>
      <p:sp>
        <p:nvSpPr>
          <p:cNvPr id="228" name="Shape 228"/>
          <p:cNvSpPr/>
          <p:nvPr/>
        </p:nvSpPr>
        <p:spPr>
          <a:xfrm>
            <a:off x="3772812" y="3197725"/>
            <a:ext cx="1553699" cy="410699"/>
          </a:xfrm>
          <a:prstGeom prst="rect">
            <a:avLst/>
          </a:prstGeom>
          <a:solidFill>
            <a:schemeClr val="lt2"/>
          </a:solidFill>
          <a:ln cap="flat" w="19050">
            <a:solidFill>
              <a:schemeClr val="dk2"/>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n">
                <a:solidFill>
                  <a:schemeClr val="dk1"/>
                </a:solidFill>
              </a:rPr>
              <a:t>microcontroller 2</a:t>
            </a:r>
          </a:p>
        </p:txBody>
      </p:sp>
      <p:sp>
        <p:nvSpPr>
          <p:cNvPr id="229" name="Shape 229"/>
          <p:cNvSpPr/>
          <p:nvPr/>
        </p:nvSpPr>
        <p:spPr>
          <a:xfrm>
            <a:off x="6176087" y="3197725"/>
            <a:ext cx="1516799" cy="410699"/>
          </a:xfrm>
          <a:prstGeom prst="rect">
            <a:avLst/>
          </a:prstGeom>
          <a:solidFill>
            <a:schemeClr val="lt2"/>
          </a:solidFill>
          <a:ln cap="flat" w="19050">
            <a:solidFill>
              <a:schemeClr val="dk2"/>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n"/>
              <a:t>Dispenser Cup</a:t>
            </a:r>
          </a:p>
        </p:txBody>
      </p:sp>
      <p:cxnSp>
        <p:nvCxnSpPr>
          <p:cNvPr id="230" name="Shape 230"/>
          <p:cNvCxnSpPr/>
          <p:nvPr/>
        </p:nvCxnSpPr>
        <p:spPr>
          <a:xfrm>
            <a:off x="2620812" y="2295775"/>
            <a:ext cx="1152000" cy="0"/>
          </a:xfrm>
          <a:prstGeom prst="straightConnector1">
            <a:avLst/>
          </a:prstGeom>
          <a:noFill/>
          <a:ln cap="flat" w="19050">
            <a:solidFill>
              <a:schemeClr val="dk2"/>
            </a:solidFill>
            <a:prstDash val="solid"/>
            <a:round/>
            <a:headEnd len="lg" w="lg" type="none"/>
            <a:tailEnd len="lg" w="lg" type="triangle"/>
          </a:ln>
        </p:spPr>
      </p:cxnSp>
      <p:sp>
        <p:nvSpPr>
          <p:cNvPr id="231" name="Shape 231"/>
          <p:cNvSpPr txBox="1"/>
          <p:nvPr/>
        </p:nvSpPr>
        <p:spPr>
          <a:xfrm>
            <a:off x="2719087" y="1813375"/>
            <a:ext cx="1152000" cy="482399"/>
          </a:xfrm>
          <a:prstGeom prst="rect">
            <a:avLst/>
          </a:prstGeom>
          <a:noFill/>
          <a:ln>
            <a:noFill/>
          </a:ln>
        </p:spPr>
        <p:txBody>
          <a:bodyPr anchorCtr="0" anchor="t" bIns="91425" lIns="91425" rIns="91425" tIns="91425">
            <a:noAutofit/>
          </a:bodyPr>
          <a:lstStyle/>
          <a:p>
            <a:pPr lvl="0" rtl="0">
              <a:spcBef>
                <a:spcPts val="0"/>
              </a:spcBef>
              <a:buNone/>
            </a:pPr>
            <a:r>
              <a:rPr lang="en"/>
              <a:t>USB port</a:t>
            </a:r>
          </a:p>
        </p:txBody>
      </p:sp>
      <p:sp>
        <p:nvSpPr>
          <p:cNvPr id="232" name="Shape 232"/>
          <p:cNvSpPr/>
          <p:nvPr/>
        </p:nvSpPr>
        <p:spPr>
          <a:xfrm>
            <a:off x="3791262" y="4377050"/>
            <a:ext cx="1516799" cy="410699"/>
          </a:xfrm>
          <a:prstGeom prst="rect">
            <a:avLst/>
          </a:prstGeom>
          <a:solidFill>
            <a:schemeClr val="lt2"/>
          </a:solidFill>
          <a:ln cap="flat" w="19050">
            <a:solidFill>
              <a:schemeClr val="dk2"/>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n"/>
              <a:t>Sensors</a:t>
            </a:r>
          </a:p>
        </p:txBody>
      </p:sp>
      <p:cxnSp>
        <p:nvCxnSpPr>
          <p:cNvPr id="233" name="Shape 233"/>
          <p:cNvCxnSpPr>
            <a:stCxn id="228" idx="3"/>
            <a:endCxn id="229" idx="1"/>
          </p:cNvCxnSpPr>
          <p:nvPr/>
        </p:nvCxnSpPr>
        <p:spPr>
          <a:xfrm>
            <a:off x="5326512" y="3403074"/>
            <a:ext cx="849600" cy="0"/>
          </a:xfrm>
          <a:prstGeom prst="straightConnector1">
            <a:avLst/>
          </a:prstGeom>
          <a:noFill/>
          <a:ln cap="flat" w="19050">
            <a:solidFill>
              <a:schemeClr val="dk2"/>
            </a:solidFill>
            <a:prstDash val="solid"/>
            <a:round/>
            <a:headEnd len="lg" w="lg" type="none"/>
            <a:tailEnd len="lg" w="lg" type="triangle"/>
          </a:ln>
        </p:spPr>
      </p:cxnSp>
      <p:cxnSp>
        <p:nvCxnSpPr>
          <p:cNvPr id="234" name="Shape 234"/>
          <p:cNvCxnSpPr>
            <a:stCxn id="232" idx="0"/>
            <a:endCxn id="228" idx="2"/>
          </p:cNvCxnSpPr>
          <p:nvPr/>
        </p:nvCxnSpPr>
        <p:spPr>
          <a:xfrm rot="10800000">
            <a:off x="4549662" y="3608450"/>
            <a:ext cx="0" cy="768600"/>
          </a:xfrm>
          <a:prstGeom prst="straightConnector1">
            <a:avLst/>
          </a:prstGeom>
          <a:noFill/>
          <a:ln cap="flat" w="19050">
            <a:solidFill>
              <a:schemeClr val="dk2"/>
            </a:solidFill>
            <a:prstDash val="solid"/>
            <a:round/>
            <a:headEnd len="lg" w="lg" type="none"/>
            <a:tailEnd len="lg" w="lg" type="triangle"/>
          </a:ln>
        </p:spPr>
      </p:cxnSp>
      <p:sp>
        <p:nvSpPr>
          <p:cNvPr id="235" name="Shape 235"/>
          <p:cNvSpPr txBox="1"/>
          <p:nvPr/>
        </p:nvSpPr>
        <p:spPr>
          <a:xfrm>
            <a:off x="4585412" y="3956725"/>
            <a:ext cx="1330500" cy="276899"/>
          </a:xfrm>
          <a:prstGeom prst="rect">
            <a:avLst/>
          </a:prstGeom>
          <a:noFill/>
          <a:ln>
            <a:noFill/>
          </a:ln>
        </p:spPr>
        <p:txBody>
          <a:bodyPr anchorCtr="0" anchor="t" bIns="91425" lIns="91425" rIns="91425" tIns="91425">
            <a:noAutofit/>
          </a:bodyPr>
          <a:lstStyle/>
          <a:p>
            <a:pPr lvl="0" rtl="0">
              <a:spcBef>
                <a:spcPts val="0"/>
              </a:spcBef>
              <a:buNone/>
            </a:pPr>
            <a:r>
              <a:rPr lang="en"/>
              <a:t>AD converter</a:t>
            </a:r>
          </a:p>
        </p:txBody>
      </p:sp>
      <p:sp>
        <p:nvSpPr>
          <p:cNvPr id="236" name="Shape 236"/>
          <p:cNvSpPr/>
          <p:nvPr/>
        </p:nvSpPr>
        <p:spPr>
          <a:xfrm>
            <a:off x="4487187" y="2563700"/>
            <a:ext cx="169800" cy="571500"/>
          </a:xfrm>
          <a:prstGeom prst="upDownArrow">
            <a:avLst>
              <a:gd fmla="val 50000" name="adj1"/>
              <a:gd fmla="val 50000" name="adj2"/>
            </a:avLst>
          </a:prstGeom>
          <a:solidFill>
            <a:schemeClr val="lt2"/>
          </a:solidFill>
          <a:ln cap="flat" w="19050">
            <a:solidFill>
              <a:schemeClr val="dk2"/>
            </a:solidFill>
            <a:prstDash val="solid"/>
            <a:round/>
            <a:headEnd len="med" w="med" type="none"/>
            <a:tailEnd len="med" w="med" type="none"/>
          </a:ln>
        </p:spPr>
        <p:txBody>
          <a:bodyPr anchorCtr="0" anchor="ctr" bIns="91425" lIns="91425" rIns="91425" tIns="91425">
            <a:noAutofit/>
          </a:bodyPr>
          <a:lstStyle/>
          <a:p>
            <a:pPr>
              <a:spcBef>
                <a:spcPts val="0"/>
              </a:spcBef>
              <a:buNone/>
            </a:pPr>
            <a:r>
              <a:t/>
            </a:r>
            <a:endParaRPr/>
          </a:p>
        </p:txBody>
      </p:sp>
      <p:sp>
        <p:nvSpPr>
          <p:cNvPr id="237" name="Shape 237"/>
          <p:cNvSpPr txBox="1"/>
          <p:nvPr/>
        </p:nvSpPr>
        <p:spPr>
          <a:xfrm>
            <a:off x="3140187" y="2615050"/>
            <a:ext cx="1516799" cy="263400"/>
          </a:xfrm>
          <a:prstGeom prst="rect">
            <a:avLst/>
          </a:prstGeom>
          <a:noFill/>
          <a:ln>
            <a:noFill/>
          </a:ln>
        </p:spPr>
        <p:txBody>
          <a:bodyPr anchorCtr="0" anchor="t" bIns="91425" lIns="91425" rIns="91425" tIns="91425">
            <a:noAutofit/>
          </a:bodyPr>
          <a:lstStyle/>
          <a:p>
            <a:pPr lvl="0" rtl="0">
              <a:spcBef>
                <a:spcPts val="0"/>
              </a:spcBef>
              <a:buNone/>
            </a:pPr>
            <a:r>
              <a:rPr lang="en"/>
              <a:t>Wireless communication</a:t>
            </a:r>
          </a:p>
        </p:txBody>
      </p:sp>
      <p:cxnSp>
        <p:nvCxnSpPr>
          <p:cNvPr id="238" name="Shape 238"/>
          <p:cNvCxnSpPr/>
          <p:nvPr/>
        </p:nvCxnSpPr>
        <p:spPr>
          <a:xfrm flipH="1">
            <a:off x="2620812" y="2397312"/>
            <a:ext cx="1116299" cy="18000"/>
          </a:xfrm>
          <a:prstGeom prst="straightConnector1">
            <a:avLst/>
          </a:prstGeom>
          <a:noFill/>
          <a:ln cap="flat" w="19050">
            <a:solidFill>
              <a:schemeClr val="dk2"/>
            </a:solidFill>
            <a:prstDash val="solid"/>
            <a:round/>
            <a:headEnd len="lg" w="lg" type="none"/>
            <a:tailEnd len="lg" w="lg" type="triangle"/>
          </a:ln>
        </p:spPr>
      </p:cxnSp>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2" name="Shape 242"/>
        <p:cNvGrpSpPr/>
        <p:nvPr/>
      </p:nvGrpSpPr>
      <p:grpSpPr>
        <a:xfrm>
          <a:off x="0" y="0"/>
          <a:ext cx="0" cy="0"/>
          <a:chOff x="0" y="0"/>
          <a:chExt cx="0" cy="0"/>
        </a:xfrm>
      </p:grpSpPr>
      <p:sp>
        <p:nvSpPr>
          <p:cNvPr id="243" name="Shape 243"/>
          <p:cNvSpPr txBox="1"/>
          <p:nvPr>
            <p:ph type="title"/>
          </p:nvPr>
        </p:nvSpPr>
        <p:spPr>
          <a:xfrm>
            <a:off x="457200" y="205977"/>
            <a:ext cx="8229600" cy="1141499"/>
          </a:xfrm>
          <a:prstGeom prst="rect">
            <a:avLst/>
          </a:prstGeom>
        </p:spPr>
        <p:txBody>
          <a:bodyPr anchorCtr="0" anchor="b" bIns="91425" lIns="91425" rIns="91425" tIns="91425">
            <a:noAutofit/>
          </a:bodyPr>
          <a:lstStyle/>
          <a:p>
            <a:pPr>
              <a:spcBef>
                <a:spcPts val="0"/>
              </a:spcBef>
              <a:buNone/>
            </a:pPr>
            <a:r>
              <a:rPr lang="en"/>
              <a:t>Energy Transfer </a:t>
            </a:r>
          </a:p>
        </p:txBody>
      </p:sp>
      <p:sp>
        <p:nvSpPr>
          <p:cNvPr id="244" name="Shape 244"/>
          <p:cNvSpPr txBox="1"/>
          <p:nvPr>
            <p:ph idx="1" type="body"/>
          </p:nvPr>
        </p:nvSpPr>
        <p:spPr>
          <a:xfrm>
            <a:off x="457200" y="1487324"/>
            <a:ext cx="8229600" cy="3465299"/>
          </a:xfrm>
          <a:prstGeom prst="rect">
            <a:avLst/>
          </a:prstGeom>
        </p:spPr>
        <p:txBody>
          <a:bodyPr anchorCtr="0" anchor="t" bIns="91425" lIns="91425" rIns="91425" tIns="91425">
            <a:noAutofit/>
          </a:bodyPr>
          <a:lstStyle/>
          <a:p>
            <a:pPr>
              <a:spcBef>
                <a:spcPts val="0"/>
              </a:spcBef>
              <a:buNone/>
            </a:pPr>
            <a:r>
              <a:rPr lang="en"/>
              <a:t>To use energy more efficiently, energy transfer is one of very important part. The aim is to cost the less energy to provide the energy to the product continuously as needed </a:t>
            </a:r>
          </a:p>
        </p:txBody>
      </p:sp>
      <p:sp>
        <p:nvSpPr>
          <p:cNvPr id="245" name="Shape 245"/>
          <p:cNvSpPr/>
          <p:nvPr/>
        </p:nvSpPr>
        <p:spPr>
          <a:xfrm>
            <a:off x="879650" y="3973700"/>
            <a:ext cx="1259099" cy="562500"/>
          </a:xfrm>
          <a:prstGeom prst="rect">
            <a:avLst/>
          </a:prstGeom>
          <a:solidFill>
            <a:schemeClr val="lt2"/>
          </a:solidFill>
          <a:ln cap="flat" w="19050">
            <a:solidFill>
              <a:schemeClr val="dk2"/>
            </a:solidFill>
            <a:prstDash val="solid"/>
            <a:round/>
            <a:headEnd len="med" w="med" type="none"/>
            <a:tailEnd len="med" w="med" type="none"/>
          </a:ln>
        </p:spPr>
        <p:txBody>
          <a:bodyPr anchorCtr="0" anchor="ctr" bIns="91425" lIns="91425" rIns="91425" tIns="91425">
            <a:noAutofit/>
          </a:bodyPr>
          <a:lstStyle/>
          <a:p>
            <a:pPr>
              <a:spcBef>
                <a:spcPts val="0"/>
              </a:spcBef>
              <a:buNone/>
            </a:pPr>
            <a:r>
              <a:rPr lang="en"/>
              <a:t>Light energy in room</a:t>
            </a:r>
          </a:p>
        </p:txBody>
      </p:sp>
      <p:cxnSp>
        <p:nvCxnSpPr>
          <p:cNvPr id="246" name="Shape 246"/>
          <p:cNvCxnSpPr>
            <a:stCxn id="245" idx="3"/>
          </p:cNvCxnSpPr>
          <p:nvPr/>
        </p:nvCxnSpPr>
        <p:spPr>
          <a:xfrm flipH="1" rot="10800000">
            <a:off x="2138749" y="4241750"/>
            <a:ext cx="669600" cy="13200"/>
          </a:xfrm>
          <a:prstGeom prst="straightConnector1">
            <a:avLst/>
          </a:prstGeom>
          <a:noFill/>
          <a:ln cap="flat" w="19050">
            <a:solidFill>
              <a:schemeClr val="dk2"/>
            </a:solidFill>
            <a:prstDash val="solid"/>
            <a:round/>
            <a:headEnd len="lg" w="lg" type="none"/>
            <a:tailEnd len="lg" w="lg" type="triangle"/>
          </a:ln>
        </p:spPr>
      </p:cxnSp>
      <p:sp>
        <p:nvSpPr>
          <p:cNvPr id="247" name="Shape 247"/>
          <p:cNvSpPr/>
          <p:nvPr/>
        </p:nvSpPr>
        <p:spPr>
          <a:xfrm>
            <a:off x="2808350" y="3973700"/>
            <a:ext cx="1259099" cy="562500"/>
          </a:xfrm>
          <a:prstGeom prst="rect">
            <a:avLst/>
          </a:prstGeom>
          <a:solidFill>
            <a:schemeClr val="lt2"/>
          </a:solidFill>
          <a:ln cap="flat" w="19050">
            <a:solidFill>
              <a:schemeClr val="dk2"/>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n"/>
              <a:t>Collect by solar panel</a:t>
            </a:r>
          </a:p>
        </p:txBody>
      </p:sp>
      <p:cxnSp>
        <p:nvCxnSpPr>
          <p:cNvPr id="248" name="Shape 248"/>
          <p:cNvCxnSpPr/>
          <p:nvPr/>
        </p:nvCxnSpPr>
        <p:spPr>
          <a:xfrm flipH="1" rot="10800000">
            <a:off x="4067450" y="4248350"/>
            <a:ext cx="669599" cy="13199"/>
          </a:xfrm>
          <a:prstGeom prst="straightConnector1">
            <a:avLst/>
          </a:prstGeom>
          <a:noFill/>
          <a:ln cap="flat" w="19050">
            <a:solidFill>
              <a:schemeClr val="dk2"/>
            </a:solidFill>
            <a:prstDash val="solid"/>
            <a:round/>
            <a:headEnd len="lg" w="lg" type="none"/>
            <a:tailEnd len="lg" w="lg" type="triangle"/>
          </a:ln>
        </p:spPr>
      </p:cxnSp>
      <p:sp>
        <p:nvSpPr>
          <p:cNvPr id="249" name="Shape 249"/>
          <p:cNvSpPr/>
          <p:nvPr/>
        </p:nvSpPr>
        <p:spPr>
          <a:xfrm>
            <a:off x="4737050" y="3973700"/>
            <a:ext cx="1259099" cy="562500"/>
          </a:xfrm>
          <a:prstGeom prst="rect">
            <a:avLst/>
          </a:prstGeom>
          <a:solidFill>
            <a:schemeClr val="lt2"/>
          </a:solidFill>
          <a:ln cap="flat" w="19050">
            <a:solidFill>
              <a:schemeClr val="dk2"/>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n"/>
              <a:t>Store in button cell</a:t>
            </a:r>
          </a:p>
        </p:txBody>
      </p:sp>
      <p:cxnSp>
        <p:nvCxnSpPr>
          <p:cNvPr id="250" name="Shape 250"/>
          <p:cNvCxnSpPr/>
          <p:nvPr/>
        </p:nvCxnSpPr>
        <p:spPr>
          <a:xfrm flipH="1" rot="10800000">
            <a:off x="5996150" y="4248350"/>
            <a:ext cx="669599" cy="13199"/>
          </a:xfrm>
          <a:prstGeom prst="straightConnector1">
            <a:avLst/>
          </a:prstGeom>
          <a:noFill/>
          <a:ln cap="flat" w="19050">
            <a:solidFill>
              <a:schemeClr val="dk2"/>
            </a:solidFill>
            <a:prstDash val="solid"/>
            <a:round/>
            <a:headEnd len="lg" w="lg" type="none"/>
            <a:tailEnd len="lg" w="lg" type="triangle"/>
          </a:ln>
        </p:spPr>
      </p:cxnSp>
      <p:sp>
        <p:nvSpPr>
          <p:cNvPr id="251" name="Shape 251"/>
          <p:cNvSpPr/>
          <p:nvPr/>
        </p:nvSpPr>
        <p:spPr>
          <a:xfrm>
            <a:off x="6665750" y="3973700"/>
            <a:ext cx="1437899" cy="562500"/>
          </a:xfrm>
          <a:prstGeom prst="rect">
            <a:avLst/>
          </a:prstGeom>
          <a:solidFill>
            <a:schemeClr val="lt2"/>
          </a:solidFill>
          <a:ln cap="flat" w="19050">
            <a:solidFill>
              <a:schemeClr val="dk2"/>
            </a:solidFill>
            <a:prstDash val="solid"/>
            <a:round/>
            <a:headEnd len="med" w="med" type="none"/>
            <a:tailEnd len="med" w="med" type="none"/>
          </a:ln>
        </p:spPr>
        <p:txBody>
          <a:bodyPr anchorCtr="0" anchor="ctr" bIns="91425" lIns="91425" rIns="91425" tIns="91425">
            <a:noAutofit/>
          </a:bodyPr>
          <a:lstStyle/>
          <a:p>
            <a:pPr lvl="0" rtl="0">
              <a:spcBef>
                <a:spcPts val="0"/>
              </a:spcBef>
              <a:buNone/>
            </a:pPr>
            <a:r>
              <a:rPr lang="en"/>
              <a:t>Transfer to Micro-controller when needed</a:t>
            </a:r>
          </a:p>
        </p:txBody>
      </p:sp>
      <p:sp>
        <p:nvSpPr>
          <p:cNvPr id="252" name="Shape 252"/>
          <p:cNvSpPr txBox="1"/>
          <p:nvPr/>
        </p:nvSpPr>
        <p:spPr>
          <a:xfrm>
            <a:off x="799250" y="1535475"/>
            <a:ext cx="7384800" cy="794699"/>
          </a:xfrm>
          <a:prstGeom prst="rect">
            <a:avLst/>
          </a:prstGeom>
          <a:noFill/>
          <a:ln>
            <a:noFill/>
          </a:ln>
        </p:spPr>
        <p:txBody>
          <a:bodyPr anchorCtr="0" anchor="t" bIns="91425" lIns="91425" rIns="91425" tIns="91425">
            <a:noAutofit/>
          </a:bodyPr>
          <a:lstStyle/>
          <a:p>
            <a:pPr>
              <a:spcBef>
                <a:spcPts val="0"/>
              </a:spcBef>
              <a:buNone/>
            </a:pPr>
            <a:r>
              <a:t/>
            </a:r>
            <a:endParaRPr/>
          </a:p>
        </p:txBody>
      </p:sp>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6" name="Shape 256"/>
        <p:cNvGrpSpPr/>
        <p:nvPr/>
      </p:nvGrpSpPr>
      <p:grpSpPr>
        <a:xfrm>
          <a:off x="0" y="0"/>
          <a:ext cx="0" cy="0"/>
          <a:chOff x="0" y="0"/>
          <a:chExt cx="0" cy="0"/>
        </a:xfrm>
      </p:grpSpPr>
      <p:sp>
        <p:nvSpPr>
          <p:cNvPr id="257" name="Shape 257"/>
          <p:cNvSpPr txBox="1"/>
          <p:nvPr>
            <p:ph type="title"/>
          </p:nvPr>
        </p:nvSpPr>
        <p:spPr>
          <a:xfrm>
            <a:off x="457200" y="205977"/>
            <a:ext cx="8229600" cy="1141499"/>
          </a:xfrm>
          <a:prstGeom prst="rect">
            <a:avLst/>
          </a:prstGeom>
        </p:spPr>
        <p:txBody>
          <a:bodyPr anchorCtr="0" anchor="b" bIns="91425" lIns="91425" rIns="91425" tIns="91425">
            <a:noAutofit/>
          </a:bodyPr>
          <a:lstStyle/>
          <a:p>
            <a:pPr>
              <a:spcBef>
                <a:spcPts val="0"/>
              </a:spcBef>
              <a:buNone/>
            </a:pPr>
            <a:r>
              <a:rPr lang="en"/>
              <a:t>References</a:t>
            </a:r>
          </a:p>
        </p:txBody>
      </p:sp>
      <p:sp>
        <p:nvSpPr>
          <p:cNvPr id="258" name="Shape 258"/>
          <p:cNvSpPr txBox="1"/>
          <p:nvPr>
            <p:ph idx="1" type="body"/>
          </p:nvPr>
        </p:nvSpPr>
        <p:spPr>
          <a:xfrm>
            <a:off x="457200" y="1460499"/>
            <a:ext cx="8229600" cy="3465299"/>
          </a:xfrm>
          <a:prstGeom prst="rect">
            <a:avLst/>
          </a:prstGeom>
        </p:spPr>
        <p:txBody>
          <a:bodyPr anchorCtr="0" anchor="t" bIns="91425" lIns="91425" rIns="91425" tIns="91425">
            <a:noAutofit/>
          </a:bodyPr>
          <a:lstStyle/>
          <a:p>
            <a:pPr lvl="0" rtl="0">
              <a:spcBef>
                <a:spcPts val="0"/>
              </a:spcBef>
              <a:buClr>
                <a:schemeClr val="dk1"/>
              </a:buClr>
              <a:buSzPct val="110000"/>
              <a:buFont typeface="Arial"/>
              <a:buNone/>
            </a:pPr>
            <a:r>
              <a:rPr lang="en" sz="1000" u="sng">
                <a:solidFill>
                  <a:schemeClr val="hlink"/>
                </a:solidFill>
                <a:hlinkClick r:id="rId3"/>
              </a:rPr>
              <a:t>http://www.johnloomis.org/ece445/topics/egginc/pt_app.html</a:t>
            </a:r>
          </a:p>
          <a:p>
            <a:pPr lvl="0" rtl="0">
              <a:spcBef>
                <a:spcPts val="0"/>
              </a:spcBef>
              <a:buClr>
                <a:schemeClr val="dk1"/>
              </a:buClr>
              <a:buSzPct val="110000"/>
              <a:buFont typeface="Arial"/>
              <a:buNone/>
            </a:pPr>
            <a:r>
              <a:rPr lang="en" sz="1000" u="sng">
                <a:solidFill>
                  <a:schemeClr val="hlink"/>
                </a:solidFill>
                <a:hlinkClick r:id="rId4"/>
              </a:rPr>
              <a:t>http://www.radio-electronics.com/info/data/semicond/phototransistor/photo_transistor.php</a:t>
            </a:r>
          </a:p>
          <a:p>
            <a:pPr lvl="0" rtl="0">
              <a:spcBef>
                <a:spcPts val="0"/>
              </a:spcBef>
              <a:buClr>
                <a:schemeClr val="dk1"/>
              </a:buClr>
              <a:buSzPct val="110000"/>
              <a:buFont typeface="Arial"/>
              <a:buNone/>
            </a:pPr>
            <a:r>
              <a:rPr lang="en" sz="1000" u="sng">
                <a:solidFill>
                  <a:schemeClr val="hlink"/>
                </a:solidFill>
                <a:hlinkClick r:id="rId5"/>
              </a:rPr>
              <a:t>http://en.wikipedia.org/wiki/Photodiode</a:t>
            </a:r>
          </a:p>
          <a:p>
            <a:pPr lvl="0" rtl="0">
              <a:spcBef>
                <a:spcPts val="0"/>
              </a:spcBef>
              <a:buClr>
                <a:schemeClr val="dk1"/>
              </a:buClr>
              <a:buSzPct val="110000"/>
              <a:buFont typeface="Arial"/>
              <a:buNone/>
            </a:pPr>
            <a:r>
              <a:rPr lang="en" sz="1000" u="sng">
                <a:solidFill>
                  <a:schemeClr val="hlink"/>
                </a:solidFill>
                <a:hlinkClick r:id="rId6"/>
              </a:rPr>
              <a:t>http://www.teccogroup.com/LED-Rope-light-p404.html</a:t>
            </a:r>
            <a:r>
              <a:rPr lang="en" sz="1000">
                <a:solidFill>
                  <a:schemeClr val="dk1"/>
                </a:solidFill>
              </a:rPr>
              <a:t> </a:t>
            </a:r>
          </a:p>
          <a:p>
            <a:pPr lvl="0" rtl="0">
              <a:spcBef>
                <a:spcPts val="0"/>
              </a:spcBef>
              <a:buClr>
                <a:schemeClr val="dk1"/>
              </a:buClr>
              <a:buSzPct val="110000"/>
              <a:buFont typeface="Arial"/>
              <a:buNone/>
            </a:pPr>
            <a:r>
              <a:rPr lang="en" sz="1000" u="sng">
                <a:solidFill>
                  <a:schemeClr val="hlink"/>
                </a:solidFill>
                <a:hlinkClick r:id="rId7"/>
              </a:rPr>
              <a:t>http://en.wikipedia.org/wiki/LED_lamp</a:t>
            </a:r>
            <a:r>
              <a:rPr lang="en" sz="1000">
                <a:solidFill>
                  <a:schemeClr val="dk1"/>
                </a:solidFill>
              </a:rPr>
              <a:t> </a:t>
            </a:r>
          </a:p>
          <a:p>
            <a:pPr lvl="0" rtl="0">
              <a:spcBef>
                <a:spcPts val="0"/>
              </a:spcBef>
              <a:buClr>
                <a:schemeClr val="dk1"/>
              </a:buClr>
              <a:buSzPct val="110000"/>
              <a:buFont typeface="Arial"/>
              <a:buNone/>
            </a:pPr>
            <a:r>
              <a:rPr lang="en" sz="1000" u="sng">
                <a:solidFill>
                  <a:schemeClr val="hlink"/>
                </a:solidFill>
                <a:hlinkClick r:id="rId8"/>
              </a:rPr>
              <a:t>http://naturescreationsinc.com/alternative-systems/led-lighting/</a:t>
            </a:r>
            <a:r>
              <a:rPr lang="en" sz="1000">
                <a:solidFill>
                  <a:schemeClr val="dk1"/>
                </a:solidFill>
              </a:rPr>
              <a:t> </a:t>
            </a:r>
          </a:p>
          <a:p>
            <a:pPr lvl="0" rtl="0">
              <a:spcBef>
                <a:spcPts val="0"/>
              </a:spcBef>
              <a:buClr>
                <a:schemeClr val="dk1"/>
              </a:buClr>
              <a:buSzPct val="110000"/>
              <a:buFont typeface="Arial"/>
              <a:buNone/>
            </a:pPr>
            <a:r>
              <a:rPr lang="en" sz="1000" u="sng">
                <a:solidFill>
                  <a:schemeClr val="hlink"/>
                </a:solidFill>
                <a:hlinkClick r:id="rId9"/>
              </a:rPr>
              <a:t>http://en.wikipedia.org/wiki/Analog-to-digital_converter</a:t>
            </a:r>
          </a:p>
          <a:p>
            <a:pPr lvl="0" rtl="0">
              <a:spcBef>
                <a:spcPts val="0"/>
              </a:spcBef>
              <a:buClr>
                <a:schemeClr val="dk1"/>
              </a:buClr>
              <a:buSzPct val="110000"/>
              <a:buFont typeface="Arial"/>
              <a:buNone/>
            </a:pPr>
            <a:r>
              <a:rPr lang="en" sz="1000" u="sng">
                <a:solidFill>
                  <a:schemeClr val="hlink"/>
                </a:solidFill>
                <a:hlinkClick r:id="rId10"/>
              </a:rPr>
              <a:t>http://www.radio-electronics.com/info/data/resistor/ldr/light_dependent_resistor.php</a:t>
            </a:r>
            <a:r>
              <a:rPr lang="en" sz="1000">
                <a:solidFill>
                  <a:schemeClr val="dk1"/>
                </a:solidFill>
              </a:rPr>
              <a:t> </a:t>
            </a:r>
          </a:p>
          <a:p>
            <a:pPr lvl="0" rtl="0">
              <a:spcBef>
                <a:spcPts val="0"/>
              </a:spcBef>
              <a:buClr>
                <a:schemeClr val="dk1"/>
              </a:buClr>
              <a:buSzPct val="110000"/>
              <a:buFont typeface="Arial"/>
              <a:buNone/>
            </a:pPr>
            <a:r>
              <a:rPr lang="en" sz="1000" u="sng">
                <a:solidFill>
                  <a:schemeClr val="hlink"/>
                </a:solidFill>
                <a:hlinkClick r:id="rId11"/>
              </a:rPr>
              <a:t>http://en.wikipedia.org/wiki/Universal_asynchronous_receiver/transmitter</a:t>
            </a:r>
            <a:r>
              <a:rPr lang="en" sz="1000">
                <a:solidFill>
                  <a:schemeClr val="dk1"/>
                </a:solidFill>
              </a:rPr>
              <a:t> </a:t>
            </a:r>
          </a:p>
          <a:p>
            <a:pPr lvl="0" rtl="0">
              <a:spcBef>
                <a:spcPts val="0"/>
              </a:spcBef>
              <a:buClr>
                <a:schemeClr val="dk1"/>
              </a:buClr>
              <a:buSzPct val="110000"/>
              <a:buFont typeface="Arial"/>
              <a:buNone/>
            </a:pPr>
            <a:r>
              <a:rPr lang="en" sz="1000" u="sng">
                <a:solidFill>
                  <a:schemeClr val="hlink"/>
                </a:solidFill>
                <a:hlinkClick r:id="rId12"/>
              </a:rPr>
              <a:t>http://kids.britannica.com/comptons/art-53789/Photoresistor</a:t>
            </a:r>
          </a:p>
          <a:p>
            <a:pPr lvl="0" rtl="0">
              <a:spcBef>
                <a:spcPts val="0"/>
              </a:spcBef>
              <a:buClr>
                <a:schemeClr val="dk1"/>
              </a:buClr>
              <a:buSzPct val="110000"/>
              <a:buFont typeface="Arial"/>
              <a:buNone/>
            </a:pPr>
            <a:r>
              <a:rPr lang="en" sz="1000" u="sng">
                <a:solidFill>
                  <a:schemeClr val="hlink"/>
                </a:solidFill>
                <a:hlinkClick r:id="rId13"/>
              </a:rPr>
              <a:t>http://www.edn.com/design/analog/4368794/Simple-night-light-uses-a-photoresistor-to-detect-dusk</a:t>
            </a:r>
            <a:r>
              <a:rPr lang="en" sz="1000">
                <a:solidFill>
                  <a:schemeClr val="dk1"/>
                </a:solidFill>
              </a:rPr>
              <a:t> </a:t>
            </a:r>
          </a:p>
          <a:p>
            <a:pPr lvl="0" rtl="0">
              <a:spcBef>
                <a:spcPts val="0"/>
              </a:spcBef>
              <a:buClr>
                <a:schemeClr val="dk1"/>
              </a:buClr>
              <a:buSzPct val="110000"/>
              <a:buFont typeface="Arial"/>
              <a:buNone/>
            </a:pPr>
            <a:r>
              <a:rPr lang="en" sz="1000" u="sng">
                <a:solidFill>
                  <a:schemeClr val="hlink"/>
                </a:solidFill>
                <a:hlinkClick r:id="rId14"/>
              </a:rPr>
              <a:t>http://www.education.rec.ri.cmu.edu/content/electronics/boe/light_sensor/1.html</a:t>
            </a:r>
            <a:r>
              <a:rPr lang="en" sz="1000">
                <a:solidFill>
                  <a:schemeClr val="dk1"/>
                </a:solidFill>
              </a:rPr>
              <a:t> </a:t>
            </a:r>
          </a:p>
          <a:p>
            <a:pPr lvl="0" rtl="0">
              <a:spcBef>
                <a:spcPts val="0"/>
              </a:spcBef>
              <a:buClr>
                <a:schemeClr val="dk1"/>
              </a:buClr>
              <a:buSzPct val="110000"/>
              <a:buFont typeface="Arial"/>
              <a:buNone/>
            </a:pPr>
            <a:r>
              <a:rPr lang="en" sz="1000" u="sng">
                <a:solidFill>
                  <a:schemeClr val="hlink"/>
                </a:solidFill>
                <a:hlinkClick r:id="rId15"/>
              </a:rPr>
              <a:t>http://nguyenmarysci4.tumblr.com/post/45739083253/what-the-led-how-it-does-it-work</a:t>
            </a:r>
            <a:r>
              <a:rPr lang="en" sz="1000">
                <a:solidFill>
                  <a:schemeClr val="dk1"/>
                </a:solidFill>
              </a:rPr>
              <a:t> </a:t>
            </a:r>
          </a:p>
          <a:p>
            <a:pPr lvl="0" rtl="0">
              <a:lnSpc>
                <a:spcPct val="100000"/>
              </a:lnSpc>
              <a:spcBef>
                <a:spcPts val="0"/>
              </a:spcBef>
              <a:spcAft>
                <a:spcPts val="1000"/>
              </a:spcAft>
              <a:buClr>
                <a:schemeClr val="dk1"/>
              </a:buClr>
              <a:buSzPct val="110000"/>
              <a:buFont typeface="Arial"/>
              <a:buNone/>
            </a:pPr>
            <a:r>
              <a:rPr lang="en" sz="1000">
                <a:solidFill>
                  <a:schemeClr val="dk1"/>
                </a:solidFill>
                <a:latin typeface="Calibri"/>
                <a:ea typeface="Calibri"/>
                <a:cs typeface="Calibri"/>
                <a:sym typeface="Calibri"/>
              </a:rPr>
              <a:t>“Electro-optical Senor” </a:t>
            </a:r>
            <a:r>
              <a:rPr i="1" lang="en" sz="1000">
                <a:solidFill>
                  <a:schemeClr val="dk1"/>
                </a:solidFill>
                <a:latin typeface="Calibri"/>
                <a:ea typeface="Calibri"/>
                <a:cs typeface="Calibri"/>
                <a:sym typeface="Calibri"/>
              </a:rPr>
              <a:t>Wikipedia. </a:t>
            </a:r>
            <a:r>
              <a:rPr lang="en" sz="1000">
                <a:solidFill>
                  <a:schemeClr val="dk1"/>
                </a:solidFill>
                <a:latin typeface="Calibri"/>
                <a:ea typeface="Calibri"/>
                <a:cs typeface="Calibri"/>
                <a:sym typeface="Calibri"/>
              </a:rPr>
              <a:t>Wikimedia Foundation Inc., 4 Feb. 2015. Web. 13 Mar. 2015.</a:t>
            </a:r>
          </a:p>
          <a:p>
            <a:pPr lvl="0" rtl="0">
              <a:lnSpc>
                <a:spcPct val="100000"/>
              </a:lnSpc>
              <a:spcBef>
                <a:spcPts val="0"/>
              </a:spcBef>
              <a:spcAft>
                <a:spcPts val="1000"/>
              </a:spcAft>
              <a:buClr>
                <a:schemeClr val="dk1"/>
              </a:buClr>
              <a:buSzPct val="110000"/>
              <a:buFont typeface="Arial"/>
              <a:buNone/>
            </a:pPr>
            <a:r>
              <a:rPr lang="en" sz="1000">
                <a:solidFill>
                  <a:schemeClr val="dk1"/>
                </a:solidFill>
                <a:latin typeface="Calibri"/>
                <a:ea typeface="Calibri"/>
                <a:cs typeface="Calibri"/>
                <a:sym typeface="Calibri"/>
              </a:rPr>
              <a:t>“What is an Optical Sensor?” </a:t>
            </a:r>
            <a:r>
              <a:rPr i="1" lang="en" sz="1000">
                <a:solidFill>
                  <a:schemeClr val="dk1"/>
                </a:solidFill>
                <a:latin typeface="Calibri"/>
                <a:ea typeface="Calibri"/>
                <a:cs typeface="Calibri"/>
                <a:sym typeface="Calibri"/>
              </a:rPr>
              <a:t>wiseGEEK. </a:t>
            </a:r>
            <a:r>
              <a:rPr lang="en" sz="1000">
                <a:solidFill>
                  <a:schemeClr val="dk1"/>
                </a:solidFill>
                <a:latin typeface="Calibri"/>
                <a:ea typeface="Calibri"/>
                <a:cs typeface="Calibri"/>
                <a:sym typeface="Calibri"/>
              </a:rPr>
              <a:t>Conjecture Corperation, 12 Mar. 2015. Web. 13 Mar.    2015.</a:t>
            </a:r>
          </a:p>
          <a:p>
            <a:pPr lvl="0" rtl="0">
              <a:lnSpc>
                <a:spcPct val="100000"/>
              </a:lnSpc>
              <a:spcBef>
                <a:spcPts val="0"/>
              </a:spcBef>
              <a:spcAft>
                <a:spcPts val="1000"/>
              </a:spcAft>
              <a:buClr>
                <a:schemeClr val="dk1"/>
              </a:buClr>
              <a:buSzPct val="110000"/>
              <a:buFont typeface="Arial"/>
              <a:buNone/>
            </a:pPr>
            <a:r>
              <a:rPr lang="en" sz="1000">
                <a:solidFill>
                  <a:schemeClr val="dk1"/>
                </a:solidFill>
                <a:latin typeface="Calibri"/>
                <a:ea typeface="Calibri"/>
                <a:cs typeface="Calibri"/>
                <a:sym typeface="Calibri"/>
              </a:rPr>
              <a:t>Ball, Stuart. “Exploring optical and magnetic sensors.” </a:t>
            </a:r>
            <a:r>
              <a:rPr i="1" lang="en" sz="1000">
                <a:solidFill>
                  <a:schemeClr val="dk1"/>
                </a:solidFill>
                <a:latin typeface="Calibri"/>
                <a:ea typeface="Calibri"/>
                <a:cs typeface="Calibri"/>
                <a:sym typeface="Calibri"/>
              </a:rPr>
              <a:t>Embedded. </a:t>
            </a:r>
            <a:r>
              <a:rPr lang="en" sz="1000">
                <a:solidFill>
                  <a:schemeClr val="dk1"/>
                </a:solidFill>
                <a:latin typeface="Calibri"/>
                <a:ea typeface="Calibri"/>
                <a:cs typeface="Calibri"/>
                <a:sym typeface="Calibri"/>
              </a:rPr>
              <a:t>17 Jun. 2003. Web. 13 Mar.   2015.</a:t>
            </a:r>
          </a:p>
          <a:p>
            <a:pPr lvl="0" rtl="0">
              <a:lnSpc>
                <a:spcPct val="100000"/>
              </a:lnSpc>
              <a:spcBef>
                <a:spcPts val="0"/>
              </a:spcBef>
              <a:spcAft>
                <a:spcPts val="1000"/>
              </a:spcAft>
              <a:buClr>
                <a:schemeClr val="dk1"/>
              </a:buClr>
              <a:buSzPct val="110000"/>
              <a:buFont typeface="Arial"/>
              <a:buNone/>
            </a:pPr>
            <a:r>
              <a:rPr lang="en" sz="1000">
                <a:solidFill>
                  <a:schemeClr val="dk1"/>
                </a:solidFill>
                <a:latin typeface="Calibri"/>
                <a:ea typeface="Calibri"/>
                <a:cs typeface="Calibri"/>
                <a:sym typeface="Calibri"/>
              </a:rPr>
              <a:t>“Cadmium Sulfide” </a:t>
            </a:r>
            <a:r>
              <a:rPr i="1" lang="en" sz="1000">
                <a:solidFill>
                  <a:schemeClr val="dk1"/>
                </a:solidFill>
                <a:latin typeface="Calibri"/>
                <a:ea typeface="Calibri"/>
                <a:cs typeface="Calibri"/>
                <a:sym typeface="Calibri"/>
              </a:rPr>
              <a:t>Wikipedia. </a:t>
            </a:r>
            <a:r>
              <a:rPr lang="en" sz="1000">
                <a:solidFill>
                  <a:schemeClr val="dk1"/>
                </a:solidFill>
                <a:latin typeface="Calibri"/>
                <a:ea typeface="Calibri"/>
                <a:cs typeface="Calibri"/>
                <a:sym typeface="Calibri"/>
              </a:rPr>
              <a:t>Wikimedia Foundation Inc., 22 Feb. 2015. Web. 24 Mar. 2015.</a:t>
            </a:r>
          </a:p>
          <a:p>
            <a:pPr lvl="0" rtl="0">
              <a:spcBef>
                <a:spcPts val="0"/>
              </a:spcBef>
              <a:buClr>
                <a:schemeClr val="dk1"/>
              </a:buClr>
              <a:buFont typeface="Arial"/>
              <a:buNone/>
            </a:pPr>
            <a:r>
              <a:t/>
            </a:r>
            <a:endParaRPr sz="1100">
              <a:solidFill>
                <a:schemeClr val="dk1"/>
              </a:solidFill>
            </a:endParaRPr>
          </a:p>
          <a:p>
            <a:pPr lvl="0" rtl="0">
              <a:spcBef>
                <a:spcPts val="0"/>
              </a:spcBef>
              <a:buClr>
                <a:schemeClr val="dk1"/>
              </a:buClr>
              <a:buFont typeface="Arial"/>
              <a:buNone/>
            </a:pPr>
            <a:r>
              <a:t/>
            </a:r>
            <a:endParaRPr sz="1100">
              <a:solidFill>
                <a:schemeClr val="dk1"/>
              </a:solidFill>
            </a:endParaRPr>
          </a:p>
          <a:p>
            <a:pPr>
              <a:spcBef>
                <a:spcPts val="0"/>
              </a:spcBef>
              <a:buNone/>
            </a:pPr>
            <a:r>
              <a:t/>
            </a:r>
            <a:endParaRPr/>
          </a:p>
        </p:txBody>
      </p:sp>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2" name="Shape 262"/>
        <p:cNvGrpSpPr/>
        <p:nvPr/>
      </p:nvGrpSpPr>
      <p:grpSpPr>
        <a:xfrm>
          <a:off x="0" y="0"/>
          <a:ext cx="0" cy="0"/>
          <a:chOff x="0" y="0"/>
          <a:chExt cx="0" cy="0"/>
        </a:xfrm>
      </p:grpSpPr>
      <p:sp>
        <p:nvSpPr>
          <p:cNvPr id="263" name="Shape 263"/>
          <p:cNvSpPr txBox="1"/>
          <p:nvPr>
            <p:ph type="title"/>
          </p:nvPr>
        </p:nvSpPr>
        <p:spPr>
          <a:xfrm>
            <a:off x="457200" y="205977"/>
            <a:ext cx="8229600" cy="1141499"/>
          </a:xfrm>
          <a:prstGeom prst="rect">
            <a:avLst/>
          </a:prstGeom>
        </p:spPr>
        <p:txBody>
          <a:bodyPr anchorCtr="0" anchor="b" bIns="91425" lIns="91425" rIns="91425" tIns="91425">
            <a:noAutofit/>
          </a:bodyPr>
          <a:lstStyle/>
          <a:p>
            <a:pPr>
              <a:spcBef>
                <a:spcPts val="0"/>
              </a:spcBef>
              <a:buNone/>
            </a:pPr>
            <a:r>
              <a:rPr lang="en"/>
              <a:t>Questions?</a:t>
            </a:r>
          </a:p>
        </p:txBody>
      </p:sp>
      <p:pic>
        <p:nvPicPr>
          <p:cNvPr id="264" name="Shape 264"/>
          <p:cNvPicPr preferRelativeResize="0"/>
          <p:nvPr/>
        </p:nvPicPr>
        <p:blipFill>
          <a:blip r:embed="rId3">
            <a:alphaModFix/>
          </a:blip>
          <a:stretch>
            <a:fillRect/>
          </a:stretch>
        </p:blipFill>
        <p:spPr>
          <a:xfrm>
            <a:off x="3328987" y="1780575"/>
            <a:ext cx="2486025" cy="2743200"/>
          </a:xfrm>
          <a:prstGeom prst="rect">
            <a:avLst/>
          </a:prstGeom>
          <a:noFill/>
          <a:ln>
            <a:noFill/>
          </a:ln>
        </p:spPr>
      </p:pic>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cap="flat" cmpd="sng" w="9525" algn="ctr">
          <a:solidFill>
            <a:schemeClr val="phClr">
              <a:shade val="95000"/>
              <a:satMod val="105000"/>
            </a:schemeClr>
          </a:solidFill>
          <a:prstDash val="solid"/>
        </a:ln>
        <a:ln cap="flat" cmpd="sng" w="25400" algn="ctr">
          <a:solidFill>
            <a:schemeClr val="phClr"/>
          </a:solidFill>
          <a:prstDash val="solid"/>
        </a:ln>
        <a:ln cap="flat" cmpd="sng" w="38100" algn="ctr">
          <a:solidFill>
            <a:schemeClr val="phClr"/>
          </a:solidFill>
          <a:prstDash val="solid"/>
        </a:ln>
      </a:lnStyleLst>
      <a:effectStyleLst>
        <a:effectStyle>
          <a:effectLst>
            <a:outerShdw blurRad="40000" rotWithShape="0" dir="5400000" dist="20000">
              <a:srgbClr val="000000">
                <a:alpha val="38000"/>
              </a:srgbClr>
            </a:outerShdw>
          </a:effectLst>
        </a:effectStyle>
        <a:effectStyle>
          <a:effectLst>
            <a:outerShdw blurRad="40000" rotWithShape="0" dir="5400000" dist="23000">
              <a:srgbClr val="000000">
                <a:alpha val="35000"/>
              </a:srgbClr>
            </a:outerShdw>
          </a:effectLst>
        </a:effectStyle>
        <a:effectStyle>
          <a:effectLst>
            <a:outerShdw blurRad="40000" rotWithShape="0" dir="5400000" dist="2300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theme>
</file>

<file path=ppt/theme/theme2.xml><?xml version="1.0" encoding="utf-8"?>
<a:theme xmlns:a="http://schemas.openxmlformats.org/drawingml/2006/main" xmlns:r="http://schemas.openxmlformats.org/officeDocument/2006/relationships" name="modern">
  <a:themeElements>
    <a:clrScheme name="Custom 348">
      <a:dk1>
        <a:srgbClr val="000000"/>
      </a:dk1>
      <a:lt1>
        <a:srgbClr val="FFFFFF"/>
      </a:lt1>
      <a:dk2>
        <a:srgbClr val="191919"/>
      </a:dk2>
      <a:lt2>
        <a:srgbClr val="CCCCCC"/>
      </a:lt2>
      <a:accent1>
        <a:srgbClr val="7E5554"/>
      </a:accent1>
      <a:accent2>
        <a:srgbClr val="910A10"/>
      </a:accent2>
      <a:accent3>
        <a:srgbClr val="84294D"/>
      </a:accent3>
      <a:accent4>
        <a:srgbClr val="DA823B"/>
      </a:accent4>
      <a:accent5>
        <a:srgbClr val="625D3C"/>
      </a:accent5>
      <a:accent6>
        <a:srgbClr val="00384A"/>
      </a:accent6>
      <a:hlink>
        <a:srgbClr val="227A78"/>
      </a:hlink>
      <a:folHlink>
        <a:srgbClr val="39474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cap="flat" cmpd="sng" w="9525" algn="ctr">
          <a:solidFill>
            <a:schemeClr val="phClr">
              <a:shade val="95000"/>
              <a:satMod val="105000"/>
            </a:schemeClr>
          </a:solidFill>
          <a:prstDash val="solid"/>
        </a:ln>
        <a:ln cap="flat" cmpd="sng" w="25400" algn="ctr">
          <a:solidFill>
            <a:schemeClr val="phClr"/>
          </a:solidFill>
          <a:prstDash val="solid"/>
        </a:ln>
        <a:ln cap="flat" cmpd="sng" w="38100" algn="ctr">
          <a:solidFill>
            <a:schemeClr val="phClr"/>
          </a:solidFill>
          <a:prstDash val="solid"/>
        </a:ln>
      </a:lnStyleLst>
      <a:effectStyleLst>
        <a:effectStyle>
          <a:effectLst>
            <a:outerShdw blurRad="40000" rotWithShape="0" dir="5400000" dist="20000">
              <a:srgbClr val="000000">
                <a:alpha val="38000"/>
              </a:srgbClr>
            </a:outerShdw>
          </a:effectLst>
        </a:effectStyle>
        <a:effectStyle>
          <a:effectLst>
            <a:outerShdw blurRad="40000" rotWithShape="0" dir="5400000" dist="23000">
              <a:srgbClr val="000000">
                <a:alpha val="35000"/>
              </a:srgbClr>
            </a:outerShdw>
          </a:effectLst>
        </a:effectStyle>
        <a:effectStyle>
          <a:effectLst>
            <a:outerShdw blurRad="40000" rotWithShape="0" dir="5400000" dist="2300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cap="flat" cmpd="sng" w="9525" algn="ctr">
          <a:solidFill>
            <a:schemeClr val="phClr">
              <a:shade val="95000"/>
              <a:satMod val="105000"/>
            </a:schemeClr>
          </a:solidFill>
          <a:prstDash val="solid"/>
        </a:ln>
        <a:ln cap="flat" cmpd="sng" w="25400" algn="ctr">
          <a:solidFill>
            <a:schemeClr val="phClr"/>
          </a:solidFill>
          <a:prstDash val="solid"/>
        </a:ln>
        <a:ln cap="flat" cmpd="sng" w="38100" algn="ctr">
          <a:solidFill>
            <a:schemeClr val="phClr"/>
          </a:solidFill>
          <a:prstDash val="solid"/>
        </a:ln>
      </a:lnStyleLst>
      <a:effectStyleLst>
        <a:effectStyle>
          <a:effectLst>
            <a:outerShdw blurRad="40000" rotWithShape="0" dir="5400000" dist="20000">
              <a:srgbClr val="000000">
                <a:alpha val="38000"/>
              </a:srgbClr>
            </a:outerShdw>
          </a:effectLst>
        </a:effectStyle>
        <a:effectStyle>
          <a:effectLst>
            <a:outerShdw blurRad="40000" rotWithShape="0" dir="5400000" dist="23000">
              <a:srgbClr val="000000">
                <a:alpha val="35000"/>
              </a:srgbClr>
            </a:outerShdw>
          </a:effectLst>
        </a:effectStyle>
        <a:effectStyle>
          <a:effectLst>
            <a:outerShdw blurRad="40000" rotWithShape="0" dir="5400000" dist="2300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