
<file path=[Content_Types].xml><?xml version="1.0" encoding="utf-8"?>
<Types xmlns="http://schemas.openxmlformats.org/package/2006/content-types">
  <Default ContentType="image/jpeg" Extension="jpg"/>
  <Default ContentType="application/vnd.openxmlformats-package.relationships+xml" Extension="rels"/>
  <Default ContentType="image/png" Extension="png"/>
  <Default ContentType="application/xml" Extension="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1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theme+xml" PartName="/ppt/theme/theme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2.xml"/>
  <Override ContentType="application/vnd.openxmlformats-officedocument.presentationml.slide+xml" PartName="/ppt/slides/slide9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18.xml"/>
  <Override ContentType="application/vnd.openxmlformats-officedocument.presentationml.slide+xml" PartName="/ppt/slides/slide15.xml"/>
  <Override ContentType="application/vnd.openxmlformats-officedocument.presentationml.slide+xml" PartName="/ppt/slides/slide7.xml"/>
  <Override ContentType="application/vnd.openxmlformats-officedocument.presentationml.slide+xml" PartName="/ppt/slides/slide17.xml"/>
  <Override ContentType="application/vnd.openxmlformats-officedocument.presentationml.slide+xml" PartName="/ppt/slides/slide8.xml"/>
  <Override ContentType="application/vnd.openxmlformats-officedocument.presentationml.slide+xml" PartName="/ppt/slides/slide19.xml"/>
  <Override ContentType="application/vnd.openxmlformats-officedocument.presentationml.slide+xml" PartName="/ppt/slides/slide4.xml"/>
  <Override ContentType="application/vnd.openxmlformats-officedocument.presentationml.slide+xml" PartName="/ppt/slides/slide10.xml"/>
  <Override ContentType="application/vnd.openxmlformats-officedocument.presentationml.slide+xml" PartName="/ppt/slides/slide14.xml"/>
  <Override ContentType="application/vnd.openxmlformats-officedocument.presentationml.slide+xml" PartName="/ppt/slides/slide11.xml"/>
  <Override ContentType="application/vnd.openxmlformats-officedocument.presentationml.slide+xml" PartName="/ppt/slides/slide5.xml"/>
  <Override ContentType="application/vnd.openxmlformats-officedocument.presentationml.slide+xml" PartName="/ppt/slides/slide22.xml"/>
  <Override ContentType="application/vnd.openxmlformats-officedocument.presentationml.tableStyles+xml" PartName="/ppt/tableStyle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322ACA1-ED4D-4D80-942F-62E8DC4541F4}">
  <a:tblStyle styleId="{9322ACA1-ED4D-4D80-942F-62E8DC4541F4}" styleName="Table_0">
    <a:wholeTbl>
      <a:tcStyle>
        <a:tcBdr>
          <a:left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  <a:tblStyle styleId="{7997802E-BCE3-4145-8628-869B80223DFA}" styleName="Table_1">
    <a:wholeTbl>
      <a:tcStyle>
        <a:tcBdr>
          <a:left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7" Type="http://schemas.openxmlformats.org/officeDocument/2006/relationships/slide" Target="slides/slide22.xml"/><Relationship Id="rId2" Type="http://schemas.openxmlformats.org/officeDocument/2006/relationships/presProps" Target="presProps.xml"/><Relationship Id="rId21" Type="http://schemas.openxmlformats.org/officeDocument/2006/relationships/slide" Target="slides/slide16.xml"/><Relationship Id="rId1" Type="http://schemas.openxmlformats.org/officeDocument/2006/relationships/theme" Target="theme/theme2.xml"/><Relationship Id="rId22" Type="http://schemas.openxmlformats.org/officeDocument/2006/relationships/slide" Target="slides/slide17.xml"/><Relationship Id="rId4" Type="http://schemas.openxmlformats.org/officeDocument/2006/relationships/slideMaster" Target="slideMasters/slideMaster1.xml"/><Relationship Id="rId23" Type="http://schemas.openxmlformats.org/officeDocument/2006/relationships/slide" Target="slides/slide18.xml"/><Relationship Id="rId3" Type="http://schemas.openxmlformats.org/officeDocument/2006/relationships/tableStyles" Target="tableStyles.xml"/><Relationship Id="rId24" Type="http://schemas.openxmlformats.org/officeDocument/2006/relationships/slide" Target="slides/slide19.xml"/><Relationship Id="rId20" Type="http://schemas.openxmlformats.org/officeDocument/2006/relationships/slide" Target="slides/slide15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4" name="Shape 4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Everyone 20s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2" name="Shape 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Daniel 15sec~~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Hongyi Shen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Connor Grossman, 40 secs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Gao Xin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9" name="Shape 7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Gao Xin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Connor Grossman, 15 secs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Hongyi Shen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Daniel Sun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1 Minute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Daniel Sun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45 seconds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Daniel Gomez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Connor Grossman, 35 secs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Daniel Gomez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6" name="Shape 13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Daniel Gomez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2" name="Shape 152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8" name="Shape 168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6" name="Shape 17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84" name="Shape 184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Gao, Daniel Sun 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0" name="Shape 190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Daniel Sun</a:t>
            </a:r>
          </a:p>
          <a:p>
            <a:pPr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>
              <a:spcBef>
                <a:spcPts val="0"/>
              </a:spcBef>
              <a:buNone/>
            </a:pPr>
            <a:r>
              <a:rPr lang="en"/>
              <a:t>10 seconds~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idx="2" type="sldImg"/>
          </p:nvPr>
        </p:nvSpPr>
        <p:spPr>
          <a:xfrm>
            <a:off x="381187" y="685800"/>
            <a:ext cx="6096299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Everyone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0" y="0"/>
            <a:ext cx="9144000" cy="35183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0" name="Shape 10"/>
          <p:cNvCxnSpPr/>
          <p:nvPr/>
        </p:nvCxnSpPr>
        <p:spPr>
          <a:xfrm>
            <a:off x="0" y="3496604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" name="Shape 11"/>
          <p:cNvSpPr txBox="1"/>
          <p:nvPr>
            <p:ph type="ctrTitle"/>
          </p:nvPr>
        </p:nvSpPr>
        <p:spPr>
          <a:xfrm>
            <a:off x="685800" y="1867781"/>
            <a:ext cx="7772400" cy="164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SzPct val="100000"/>
              <a:defRPr sz="7200"/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2" name="Shape 12"/>
          <p:cNvSpPr txBox="1"/>
          <p:nvPr>
            <p:ph idx="1" type="subTitle"/>
          </p:nvPr>
        </p:nvSpPr>
        <p:spPr>
          <a:xfrm>
            <a:off x="685800" y="3627026"/>
            <a:ext cx="7772400" cy="774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6" name="Shape 16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" name="Shape 1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8" name="Shape 18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2" name="Shape 22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Shape 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4" name="Shape 24"/>
          <p:cNvSpPr txBox="1"/>
          <p:nvPr>
            <p:ph idx="1" type="body"/>
          </p:nvPr>
        </p:nvSpPr>
        <p:spPr>
          <a:xfrm>
            <a:off x="457200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5" name="Shape 25"/>
          <p:cNvSpPr txBox="1"/>
          <p:nvPr>
            <p:ph idx="2" type="body"/>
          </p:nvPr>
        </p:nvSpPr>
        <p:spPr>
          <a:xfrm>
            <a:off x="4692273" y="1200150"/>
            <a:ext cx="3994500" cy="37256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6" name="Shape 26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0" y="0"/>
            <a:ext cx="9144000" cy="11499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9" name="Shape 29"/>
          <p:cNvCxnSpPr/>
          <p:nvPr/>
        </p:nvCxnSpPr>
        <p:spPr>
          <a:xfrm>
            <a:off x="0" y="1127875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" name="Shape 3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idx="1" type="body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34" name="Shape 34"/>
          <p:cNvSpPr/>
          <p:nvPr/>
        </p:nvSpPr>
        <p:spPr>
          <a:xfrm>
            <a:off x="4274" y="0"/>
            <a:ext cx="9144000" cy="4406399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5" name="Shape 35"/>
          <p:cNvCxnSpPr/>
          <p:nvPr/>
        </p:nvCxnSpPr>
        <p:spPr>
          <a:xfrm>
            <a:off x="0" y="4384371"/>
            <a:ext cx="9144000" cy="0"/>
          </a:xfrm>
          <a:prstGeom prst="straightConnector1">
            <a:avLst/>
          </a:prstGeom>
          <a:noFill/>
          <a:ln cap="flat" w="57150">
            <a:solidFill>
              <a:srgbClr val="000000">
                <a:alpha val="14901"/>
              </a:srgbClr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" name="Shape 36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/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bg>
      <p:bgPr>
        <a:solidFill>
          <a:schemeClr val="dk2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>
            <a:lvl1pPr>
              <a:spcBef>
                <a:spcPts val="0"/>
              </a:spcBef>
              <a:buNone/>
              <a:defRPr>
                <a:solidFill>
                  <a:schemeClr val="lt1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8556791" y="4749850"/>
            <a:ext cx="548699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>
            <a:lvl1pPr algn="r">
              <a:spcBef>
                <a:spcPts val="0"/>
              </a:spcBef>
              <a:buNone/>
              <a:defRPr sz="1300">
                <a:solidFill>
                  <a:schemeClr val="dk2"/>
                </a:solidFill>
              </a:defRPr>
            </a:lvl1pPr>
          </a:lstStyle>
          <a:p>
            <a:pPr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4.png"/><Relationship Id="rId3" Type="http://schemas.openxmlformats.org/officeDocument/2006/relationships/image" Target="../media/image05.png"/></Relationships>
</file>

<file path=ppt/slides/_rels/slide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0.jpg"/><Relationship Id="rId3" Type="http://schemas.openxmlformats.org/officeDocument/2006/relationships/image" Target="../media/image02.jpg"/></Relationships>
</file>

<file path=ppt/slides/_rels/slide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7.jpg"/></Relationships>
</file>

<file path=ppt/slides/_rels/slide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4.jpg"/></Relationships>
</file>

<file path=ppt/slides/_rels/slide1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01.jpg"/><Relationship Id="rId3" Type="http://schemas.openxmlformats.org/officeDocument/2006/relationships/image" Target="../media/image09.jpg"/></Relationships>
</file>

<file path=ppt/slides/_rels/slide1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3.png"/></Relationships>
</file>

<file path=ppt/slides/_rels/slide1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06.png"/></Relationships>
</file>

<file path=ppt/slides/_rels/slide13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7.jpg"/></Relationships>
</file>

<file path=ppt/slides/_rels/slide15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outube.com/v/-vuHKv-IN1I" TargetMode="External"/><Relationship Id="rId6" Type="http://schemas.openxmlformats.org/officeDocument/2006/relationships/hyperlink" Target="https://www.youtube.com/watch?v=-vuHKv-IN1I" TargetMode="External"/><Relationship Id="rId5" Type="http://schemas.openxmlformats.org/officeDocument/2006/relationships/image" Target="../media/image12.jpg"/></Relationships>
</file>

<file path=ppt/slides/_rels/slide18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outube.com/v/jSfQQ1IsYZs" TargetMode="External"/><Relationship Id="rId6" Type="http://schemas.openxmlformats.org/officeDocument/2006/relationships/hyperlink" Target="https://www.youtube.com/watch?v=jSfQQ1IsYZs" TargetMode="External"/><Relationship Id="rId5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outube.com/v/wNVwJLpacuM" TargetMode="External"/><Relationship Id="rId6" Type="http://schemas.openxmlformats.org/officeDocument/2006/relationships/hyperlink" Target="https://www.youtube.com/watch?v=wNVwJLpacuM" TargetMode="External"/><Relationship Id="rId5" Type="http://schemas.openxmlformats.org/officeDocument/2006/relationships/image" Target="../media/image08.jpg"/></Relationships>
</file>

<file path=ppt/slides/_rels/slide20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youtube.com/v/zzgmmQQ-HUw" TargetMode="External"/><Relationship Id="rId6" Type="http://schemas.openxmlformats.org/officeDocument/2006/relationships/hyperlink" Target="https://www.youtube.com/watch?v=zzgmmQQ-HUw" TargetMode="External"/><Relationship Id="rId5" Type="http://schemas.openxmlformats.org/officeDocument/2006/relationships/image" Target="../media/image13.jpg"/></Relationships>
</file>

<file path=ppt/slides/_rels/slide21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ctrTitle"/>
          </p:nvPr>
        </p:nvSpPr>
        <p:spPr>
          <a:xfrm>
            <a:off x="685800" y="1867781"/>
            <a:ext cx="7772400" cy="1648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Dispenser Cup</a:t>
            </a:r>
          </a:p>
        </p:txBody>
      </p:sp>
      <p:sp>
        <p:nvSpPr>
          <p:cNvPr id="41" name="Shape 41"/>
          <p:cNvSpPr txBox="1"/>
          <p:nvPr>
            <p:ph idx="1" type="subTitle"/>
          </p:nvPr>
        </p:nvSpPr>
        <p:spPr>
          <a:xfrm>
            <a:off x="53575" y="3627025"/>
            <a:ext cx="8956500" cy="1373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ECE480 Senior Design Team 8</a:t>
            </a:r>
          </a:p>
          <a:p>
            <a:pPr rtl="0">
              <a:spcBef>
                <a:spcPts val="0"/>
              </a:spcBef>
              <a:buNone/>
            </a:pPr>
            <a:r>
              <a:rPr lang="en" sz="2000"/>
              <a:t>Daniel Sun, Gao Xin, Hong yi Shen, Connor Grossman, Daniel Gomez</a:t>
            </a:r>
          </a:p>
          <a:p>
            <a:pPr>
              <a:spcBef>
                <a:spcPts val="0"/>
              </a:spcBef>
              <a:buNone/>
            </a:pPr>
            <a:r>
              <a:rPr lang="en" sz="2000"/>
              <a:t>Facilitator: Prof. Dean Aslam, Sponsor: Whirlpool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Dispenser Cups</a:t>
            </a:r>
          </a:p>
        </p:txBody>
      </p:sp>
      <p:pic>
        <p:nvPicPr>
          <p:cNvPr id="47" name="Shape 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300" y="1229325"/>
            <a:ext cx="3785775" cy="3190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Shape 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5750" y="1589475"/>
            <a:ext cx="4962625" cy="3312324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Shape 49"/>
          <p:cNvSpPr txBox="1"/>
          <p:nvPr/>
        </p:nvSpPr>
        <p:spPr>
          <a:xfrm>
            <a:off x="241100" y="4536275"/>
            <a:ext cx="33666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Photos Provided By Dr. Aslam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Background Research</a:t>
            </a:r>
          </a:p>
        </p:txBody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x="3269350" y="1274925"/>
            <a:ext cx="4750200" cy="35813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Whirlpool Corporation is one of the largest washing machine manufacturer. 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The energy efficient and environmentally friendly are two important factor to sale of washing machine </a:t>
            </a:r>
          </a:p>
          <a:p>
            <a:pPr indent="-342900" lvl="0" marL="457200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1800">
                <a:latin typeface="Trebuchet MS"/>
                <a:ea typeface="Trebuchet MS"/>
                <a:cs typeface="Trebuchet MS"/>
                <a:sym typeface="Trebuchet MS"/>
              </a:rPr>
              <a:t>Energy Star is an international standard for energy efficient consumer.</a:t>
            </a:r>
          </a:p>
          <a:p>
            <a:pPr indent="0" marL="0" rtl="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marL="0" rtl="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marL="0" rtl="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marL="0" rtl="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marL="0" rtl="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800">
              <a:latin typeface="Trebuchet MS"/>
              <a:ea typeface="Trebuchet MS"/>
              <a:cs typeface="Trebuchet MS"/>
              <a:sym typeface="Trebuchet MS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 sz="1800"/>
          </a:p>
        </p:txBody>
      </p:sp>
      <p:pic>
        <p:nvPicPr>
          <p:cNvPr id="56" name="Shape 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512" y="1384737"/>
            <a:ext cx="2981325" cy="1533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Shape 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112" y="3303737"/>
            <a:ext cx="2943225" cy="1552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Executive Summary	</a:t>
            </a:r>
          </a:p>
        </p:txBody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Problem: Making the dispenser independant </a:t>
            </a:r>
          </a:p>
          <a:p>
            <a:pPr indent="-381000" lvl="0" marL="4572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 sz="2400"/>
              <a:t>Solution: Implementing a completely wireless system</a:t>
            </a:r>
          </a:p>
        </p:txBody>
      </p:sp>
      <p:pic>
        <p:nvPicPr>
          <p:cNvPr id="64" name="Shape 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5712" y="2536700"/>
            <a:ext cx="3232574" cy="215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Customer Requirements</a:t>
            </a:r>
          </a:p>
        </p:txBody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x="457200" y="1200150"/>
            <a:ext cx="8229600" cy="3840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Independent power system for the dispenser cup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Wireless communication between the dispenser and the main part of the washer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Use photoresistor to detect the type of material (eg. powder or liquid)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Customer Requirements Cont.</a:t>
            </a:r>
          </a:p>
        </p:txBody>
      </p:sp>
      <p:sp>
        <p:nvSpPr>
          <p:cNvPr id="76" name="Shape 76"/>
          <p:cNvSpPr txBox="1"/>
          <p:nvPr>
            <p:ph idx="1" type="body"/>
          </p:nvPr>
        </p:nvSpPr>
        <p:spPr>
          <a:xfrm>
            <a:off x="457200" y="1200150"/>
            <a:ext cx="8229600" cy="386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To have the appliance control unit tell the dispenser which cups need to be filled and have it tell the user via LEDs</a:t>
            </a:r>
          </a:p>
          <a:p>
            <a:pPr indent="-419100" lvl="0" marL="45720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Dispenser is removeable and can be reassembled after cleaning</a:t>
            </a:r>
          </a:p>
        </p:txBody>
      </p:sp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Fast Diagram</a:t>
            </a:r>
          </a:p>
        </p:txBody>
      </p:sp>
      <p:pic>
        <p:nvPicPr>
          <p:cNvPr id="82" name="Shape 82"/>
          <p:cNvPicPr preferRelativeResize="0"/>
          <p:nvPr/>
        </p:nvPicPr>
        <p:blipFill rotWithShape="1">
          <a:blip r:embed="rId3">
            <a:alphaModFix/>
          </a:blip>
          <a:srcRect b="14186" l="901" r="0" t="15091"/>
          <a:stretch/>
        </p:blipFill>
        <p:spPr>
          <a:xfrm>
            <a:off x="98225" y="1276950"/>
            <a:ext cx="8992201" cy="37236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3" name="Shape 83"/>
          <p:cNvCxnSpPr/>
          <p:nvPr/>
        </p:nvCxnSpPr>
        <p:spPr>
          <a:xfrm>
            <a:off x="4777400" y="2205625"/>
            <a:ext cx="410699" cy="946499"/>
          </a:xfrm>
          <a:prstGeom prst="straightConnector1">
            <a:avLst/>
          </a:prstGeom>
          <a:noFill/>
          <a:ln cap="flat" w="28575">
            <a:solidFill>
              <a:schemeClr val="accent3"/>
            </a:solidFill>
            <a:prstDash val="solid"/>
            <a:round/>
            <a:headEnd len="lg" w="lg" type="none"/>
            <a:tailEnd len="lg" w="lg" type="none"/>
          </a:ln>
        </p:spPr>
      </p:cxnSp>
      <p:cxnSp>
        <p:nvCxnSpPr>
          <p:cNvPr id="84" name="Shape 84"/>
          <p:cNvCxnSpPr/>
          <p:nvPr/>
        </p:nvCxnSpPr>
        <p:spPr>
          <a:xfrm>
            <a:off x="4777375" y="3187900"/>
            <a:ext cx="402000" cy="0"/>
          </a:xfrm>
          <a:prstGeom prst="straightConnector1">
            <a:avLst/>
          </a:prstGeom>
          <a:noFill/>
          <a:ln cap="flat" w="28575">
            <a:solidFill>
              <a:schemeClr val="accent3"/>
            </a:solidFill>
            <a:prstDash val="solid"/>
            <a:round/>
            <a:headEnd len="lg" w="lg" type="none"/>
            <a:tailEnd len="lg" w="lg" type="none"/>
          </a:ln>
        </p:spPr>
      </p:cxn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Design Specifications </a:t>
            </a:r>
          </a:p>
        </p:txBody>
      </p:sp>
      <p:sp>
        <p:nvSpPr>
          <p:cNvPr id="90" name="Shape 90"/>
          <p:cNvSpPr txBox="1"/>
          <p:nvPr>
            <p:ph idx="1" type="body"/>
          </p:nvPr>
        </p:nvSpPr>
        <p:spPr>
          <a:xfrm>
            <a:off x="457200" y="1200150"/>
            <a:ext cx="8229600" cy="3827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Wireless communication system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Solar cell independent power system for the dispenser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LED flashing Warning system</a:t>
            </a:r>
          </a:p>
          <a:p>
            <a:pPr indent="-419100" lvl="0" marL="457200" rtl="0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Independent dispenser cup that can be removed and cleaned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x="492925" y="16132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Wireless Controller Method One</a:t>
            </a:r>
          </a:p>
        </p:txBody>
      </p:sp>
      <p:pic>
        <p:nvPicPr>
          <p:cNvPr id="96" name="Shape 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5350" y="1345725"/>
            <a:ext cx="7018750" cy="2105649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Shape 97"/>
          <p:cNvSpPr txBox="1"/>
          <p:nvPr/>
        </p:nvSpPr>
        <p:spPr>
          <a:xfrm>
            <a:off x="3920125" y="3536150"/>
            <a:ext cx="4464899" cy="12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TI Product: EZ430-RF2500 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Cost: $120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Features: Low Power Transceiver, Programmer included. 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Wireless Controller Method Two</a:t>
            </a:r>
          </a:p>
        </p:txBody>
      </p:sp>
      <p:pic>
        <p:nvPicPr>
          <p:cNvPr id="103" name="Shape 103"/>
          <p:cNvPicPr preferRelativeResize="0"/>
          <p:nvPr/>
        </p:nvPicPr>
        <p:blipFill rotWithShape="1">
          <a:blip r:embed="rId3">
            <a:alphaModFix/>
          </a:blip>
          <a:srcRect b="2989" l="14668" r="14363" t="3578"/>
          <a:stretch/>
        </p:blipFill>
        <p:spPr>
          <a:xfrm>
            <a:off x="196950" y="1232300"/>
            <a:ext cx="2970854" cy="391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/>
          <p:nvPr/>
        </p:nvSpPr>
        <p:spPr>
          <a:xfrm>
            <a:off x="3322450" y="1410900"/>
            <a:ext cx="4107599" cy="10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TI Product: MSP430-G2553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Cost: $3~</a:t>
            </a:r>
          </a:p>
          <a:p>
            <a:pPr>
              <a:spcBef>
                <a:spcPts val="0"/>
              </a:spcBef>
              <a:buNone/>
            </a:pPr>
            <a:r>
              <a:rPr lang="en"/>
              <a:t>Features: Low Supply Voltage, Low Power Consumption.</a:t>
            </a:r>
          </a:p>
        </p:txBody>
      </p:sp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22450" y="2706300"/>
            <a:ext cx="2085949" cy="157994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Shape 106"/>
          <p:cNvSpPr txBox="1"/>
          <p:nvPr/>
        </p:nvSpPr>
        <p:spPr>
          <a:xfrm>
            <a:off x="5643575" y="2821775"/>
            <a:ext cx="3268200" cy="2036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TI Product: CC2500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cost: $4~</a:t>
            </a:r>
          </a:p>
          <a:p>
            <a:pPr rtl="0">
              <a:spcBef>
                <a:spcPts val="0"/>
              </a:spcBef>
              <a:buNone/>
            </a:pPr>
            <a:r>
              <a:rPr lang="en"/>
              <a:t>Features: Transceiver, low current consumption, high sensitivity. </a:t>
            </a:r>
          </a:p>
          <a:p>
            <a:pPr>
              <a:spcBef>
                <a:spcPts val="0"/>
              </a:spcBef>
              <a:buNone/>
            </a:pPr>
            <a:br>
              <a:rPr lang="en"/>
            </a:b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Sensor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x="5595600" y="1651150"/>
            <a:ext cx="3091200" cy="32153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 sz="1800"/>
              <a:t>LED Sensor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Red LED emits light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Photoresistor changes value depending on material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Output voltage is measured by the microcontroller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-317500" lvl="0" marL="457200" rt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●"/>
            </a:pPr>
            <a:r>
              <a:rPr lang="en"/>
              <a:t>Depending on measured voltage material can be determined</a:t>
            </a:r>
          </a:p>
        </p:txBody>
      </p:sp>
      <p:pic>
        <p:nvPicPr>
          <p:cNvPr id="113" name="Shape 113"/>
          <p:cNvPicPr preferRelativeResize="0"/>
          <p:nvPr/>
        </p:nvPicPr>
        <p:blipFill rotWithShape="1">
          <a:blip r:embed="rId3">
            <a:alphaModFix/>
          </a:blip>
          <a:srcRect b="7817" l="0" r="0" t="0"/>
          <a:stretch/>
        </p:blipFill>
        <p:spPr>
          <a:xfrm>
            <a:off x="113125" y="1233525"/>
            <a:ext cx="5143500" cy="35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Proposed Design Cont.</a:t>
            </a:r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Band Pass Filter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Ambient light issues</a:t>
            </a:r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More accurate sensors</a:t>
            </a:r>
          </a:p>
        </p:txBody>
      </p:sp>
      <p:pic>
        <p:nvPicPr>
          <p:cNvPr id="120" name="Shape 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500" y="3420900"/>
            <a:ext cx="5362049" cy="150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Power Supply</a:t>
            </a:r>
          </a:p>
        </p:txBody>
      </p:sp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 b="31321" l="3076" r="3978" t="29687"/>
          <a:stretch/>
        </p:blipFill>
        <p:spPr>
          <a:xfrm>
            <a:off x="78624" y="1249525"/>
            <a:ext cx="9065375" cy="285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Solar Cell </a:t>
            </a:r>
          </a:p>
        </p:txBody>
      </p:sp>
      <p:sp>
        <p:nvSpPr>
          <p:cNvPr id="132" name="Shape 132"/>
          <p:cNvSpPr txBox="1"/>
          <p:nvPr/>
        </p:nvSpPr>
        <p:spPr>
          <a:xfrm>
            <a:off x="647100" y="4344100"/>
            <a:ext cx="8039699" cy="11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/>
              <a:t>Solar Cell that will be used to recharge the 9V battery used to power the entire system</a:t>
            </a:r>
          </a:p>
        </p:txBody>
      </p:sp>
      <p:pic>
        <p:nvPicPr>
          <p:cNvPr id="133" name="Shape 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10800000">
            <a:off x="1394525" y="1303698"/>
            <a:ext cx="6259103" cy="288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Projected Plan Cost/Budget</a:t>
            </a:r>
          </a:p>
        </p:txBody>
      </p:sp>
      <p:graphicFrame>
        <p:nvGraphicFramePr>
          <p:cNvPr id="139" name="Shape 139"/>
          <p:cNvGraphicFramePr/>
          <p:nvPr/>
        </p:nvGraphicFramePr>
        <p:xfrm>
          <a:off x="952500" y="135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{9322ACA1-ED4D-4D80-942F-62E8DC4541F4}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Parts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Cost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20 piece of 50-100k ohm photoresistors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$4.22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9V Battery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$9.65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Solar Cell 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$6.95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RGB LEDS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$9.95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Microcontroller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Varies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Detergent/Bleach/Softener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$40~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3D Model printing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Varies</a:t>
                      </a: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rtl="0" algn="ctr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Varies</a:t>
                      </a: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140" name="Shape 140"/>
          <p:cNvGraphicFramePr/>
          <p:nvPr/>
        </p:nvGraphicFramePr>
        <p:xfrm>
          <a:off x="952500" y="4495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{7997802E-BCE3-4145-8628-869B80223DFA}</a:tableStyleId>
              </a:tblPr>
              <a:tblGrid>
                <a:gridCol w="3619500"/>
                <a:gridCol w="3619500"/>
              </a:tblGrid>
              <a:tr h="381000"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Total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algn="ctr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Gantt Chart</a:t>
            </a:r>
          </a:p>
        </p:txBody>
      </p:sp>
      <p:pic>
        <p:nvPicPr>
          <p:cNvPr id="146" name="Shape 1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5500"/>
            <a:ext cx="9144001" cy="3948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Shape 147"/>
          <p:cNvSpPr/>
          <p:nvPr/>
        </p:nvSpPr>
        <p:spPr>
          <a:xfrm>
            <a:off x="410775" y="2612869"/>
            <a:ext cx="1321499" cy="646499"/>
          </a:xfrm>
          <a:prstGeom prst="wedgeRectCallout">
            <a:avLst>
              <a:gd fmla="val -20267" name="adj1"/>
              <a:gd fmla="val -90159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2400"/>
              <a:t>Design</a:t>
            </a:r>
          </a:p>
        </p:txBody>
      </p:sp>
      <p:sp>
        <p:nvSpPr>
          <p:cNvPr id="148" name="Shape 148"/>
          <p:cNvSpPr/>
          <p:nvPr/>
        </p:nvSpPr>
        <p:spPr>
          <a:xfrm>
            <a:off x="2867025" y="4319050"/>
            <a:ext cx="1731900" cy="646499"/>
          </a:xfrm>
          <a:prstGeom prst="wedgeRectCallout">
            <a:avLst>
              <a:gd fmla="val -20267" name="adj1"/>
              <a:gd fmla="val -90159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Prototype</a:t>
            </a:r>
          </a:p>
        </p:txBody>
      </p:sp>
      <p:sp>
        <p:nvSpPr>
          <p:cNvPr id="149" name="Shape 149"/>
          <p:cNvSpPr/>
          <p:nvPr/>
        </p:nvSpPr>
        <p:spPr>
          <a:xfrm>
            <a:off x="6484150" y="2158650"/>
            <a:ext cx="1820400" cy="646499"/>
          </a:xfrm>
          <a:prstGeom prst="wedgeRectCallout">
            <a:avLst>
              <a:gd fmla="val -19682" name="adj1"/>
              <a:gd fmla="val 117491" name="adj2"/>
            </a:avLst>
          </a:prstGeom>
          <a:solidFill>
            <a:schemeClr val="lt2"/>
          </a:solidFill>
          <a:ln cap="flat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/>
              <a:t>Refinement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Proposed Design</a:t>
            </a:r>
          </a:p>
        </p:txBody>
      </p:sp>
      <p:sp>
        <p:nvSpPr>
          <p:cNvPr id="155" name="Shape 155">
            <a:hlinkClick r:id="rId4"/>
          </p:cNvPr>
          <p:cNvSpPr/>
          <p:nvPr/>
        </p:nvSpPr>
        <p:spPr>
          <a:xfrm>
            <a:off x="515125" y="1320000"/>
            <a:ext cx="4572000" cy="3429000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56" name="Shape 156"/>
          <p:cNvSpPr txBox="1"/>
          <p:nvPr/>
        </p:nvSpPr>
        <p:spPr>
          <a:xfrm>
            <a:off x="5528375" y="4133475"/>
            <a:ext cx="3390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https://www.youtube.com/watch?v=-vuHKv-IN1I</a:t>
            </a:r>
            <a:r>
              <a:rPr lang="en"/>
              <a:t> </a:t>
            </a:r>
          </a:p>
        </p:txBody>
      </p:sp>
      <p:sp>
        <p:nvSpPr>
          <p:cNvPr id="157" name="Shape 157"/>
          <p:cNvSpPr txBox="1"/>
          <p:nvPr/>
        </p:nvSpPr>
        <p:spPr>
          <a:xfrm>
            <a:off x="5377100" y="1330375"/>
            <a:ext cx="3523800" cy="6941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First Layer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Proposed Design</a:t>
            </a:r>
          </a:p>
        </p:txBody>
      </p:sp>
      <p:sp>
        <p:nvSpPr>
          <p:cNvPr id="163" name="Shape 163">
            <a:hlinkClick r:id="rId4"/>
          </p:cNvPr>
          <p:cNvSpPr/>
          <p:nvPr/>
        </p:nvSpPr>
        <p:spPr>
          <a:xfrm>
            <a:off x="457200" y="1346675"/>
            <a:ext cx="4572000" cy="3429000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64" name="Shape 164"/>
          <p:cNvSpPr txBox="1"/>
          <p:nvPr/>
        </p:nvSpPr>
        <p:spPr>
          <a:xfrm>
            <a:off x="5483875" y="4106800"/>
            <a:ext cx="3381600" cy="66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https://www.youtube.com/watch?v=jSfQQ1IsYZs</a:t>
            </a:r>
            <a:r>
              <a:rPr lang="en"/>
              <a:t> </a:t>
            </a:r>
          </a:p>
        </p:txBody>
      </p:sp>
      <p:sp>
        <p:nvSpPr>
          <p:cNvPr id="165" name="Shape 165"/>
          <p:cNvSpPr txBox="1"/>
          <p:nvPr/>
        </p:nvSpPr>
        <p:spPr>
          <a:xfrm>
            <a:off x="5350400" y="1330375"/>
            <a:ext cx="2945400" cy="987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Second Layer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Proposed Design</a:t>
            </a:r>
          </a:p>
        </p:txBody>
      </p:sp>
      <p:sp>
        <p:nvSpPr>
          <p:cNvPr id="171" name="Shape 171">
            <a:hlinkClick r:id="rId4"/>
          </p:cNvPr>
          <p:cNvSpPr/>
          <p:nvPr/>
        </p:nvSpPr>
        <p:spPr>
          <a:xfrm>
            <a:off x="737600" y="1355600"/>
            <a:ext cx="4572000" cy="3429000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72" name="Shape 172"/>
          <p:cNvSpPr txBox="1"/>
          <p:nvPr/>
        </p:nvSpPr>
        <p:spPr>
          <a:xfrm>
            <a:off x="5537275" y="4177975"/>
            <a:ext cx="3363899" cy="614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https://www.youtube.com/watch?v=wNVwJLpacuM</a:t>
            </a:r>
            <a:r>
              <a:rPr lang="en"/>
              <a:t> 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5635150" y="1357075"/>
            <a:ext cx="2518500" cy="7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Bottom Layer</a:t>
            </a:r>
          </a:p>
        </p:txBody>
      </p:sp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Proposed Design</a:t>
            </a:r>
          </a:p>
        </p:txBody>
      </p:sp>
      <p:sp>
        <p:nvSpPr>
          <p:cNvPr id="179" name="Shape 179">
            <a:hlinkClick r:id="rId4"/>
          </p:cNvPr>
          <p:cNvSpPr/>
          <p:nvPr/>
        </p:nvSpPr>
        <p:spPr>
          <a:xfrm>
            <a:off x="337150" y="1222100"/>
            <a:ext cx="5013249" cy="3759949"/>
          </a:xfrm>
          <a:prstGeom prst="rect">
            <a:avLst/>
          </a:prstGeom>
          <a:blipFill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80" name="Shape 180"/>
          <p:cNvSpPr txBox="1"/>
          <p:nvPr/>
        </p:nvSpPr>
        <p:spPr>
          <a:xfrm>
            <a:off x="5724150" y="4400450"/>
            <a:ext cx="3070199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6"/>
              </a:rPr>
              <a:t>https://www.youtube.com/watch?v=zzgmmQQ-HUw</a:t>
            </a:r>
            <a:r>
              <a:rPr lang="en"/>
              <a:t> </a:t>
            </a:r>
          </a:p>
        </p:txBody>
      </p:sp>
      <p:sp>
        <p:nvSpPr>
          <p:cNvPr id="181" name="Shape 181"/>
          <p:cNvSpPr txBox="1"/>
          <p:nvPr/>
        </p:nvSpPr>
        <p:spPr>
          <a:xfrm>
            <a:off x="5697450" y="1241375"/>
            <a:ext cx="2990099" cy="809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rtl="0">
              <a:spcBef>
                <a:spcPts val="0"/>
              </a:spcBef>
              <a:buNone/>
            </a:pPr>
            <a:r>
              <a:rPr lang="en"/>
              <a:t>Assembled 3-layer Dispenser Cup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Special Thanks to </a:t>
            </a:r>
          </a:p>
        </p:txBody>
      </p:sp>
      <p:sp>
        <p:nvSpPr>
          <p:cNvPr id="187" name="Shape 187"/>
          <p:cNvSpPr txBox="1"/>
          <p:nvPr>
            <p:ph idx="1" type="body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The Whirlpool Team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Dr. Dean Aslam (Faculty Advisor) </a:t>
            </a:r>
          </a:p>
          <a:p>
            <a:pPr indent="-419100" lvl="0" marL="457200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Brian, Gregg, and Roxanne (ECE shop)</a:t>
            </a:r>
          </a:p>
          <a:p>
            <a:pPr indent="-419100" lvl="0" marL="4572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en"/>
              <a:t>ECE department for supplying labs and equipment. 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/>
              <a:t>Questions?	</a:t>
            </a:r>
          </a:p>
        </p:txBody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350050" y="2137750"/>
            <a:ext cx="8526000" cy="37256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" sz="10000"/>
              <a:t>QUESTIONS?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biz">
  <a:themeElements>
    <a:clrScheme name="Custom 233">
      <a:dk1>
        <a:srgbClr val="000000"/>
      </a:dk1>
      <a:lt1>
        <a:srgbClr val="FFFFFF"/>
      </a:lt1>
      <a:dk2>
        <a:srgbClr val="2388DB"/>
      </a:dk2>
      <a:lt2>
        <a:srgbClr val="BBD7F8"/>
      </a:lt2>
      <a:accent1>
        <a:srgbClr val="80B606"/>
      </a:accent1>
      <a:accent2>
        <a:srgbClr val="E29F1D"/>
      </a:accent2>
      <a:accent3>
        <a:srgbClr val="1D6FB2"/>
      </a:accent3>
      <a:accent4>
        <a:srgbClr val="3FAC98"/>
      </a:accent4>
      <a:accent5>
        <a:srgbClr val="5B57BB"/>
      </a:accent5>
      <a:accent6>
        <a:srgbClr val="D1505E"/>
      </a:accent6>
      <a:hlink>
        <a:srgbClr val="185DA2"/>
      </a:hlink>
      <a:folHlink>
        <a:srgbClr val="00487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cap="flat" cmpd="sng" w="9525" algn="ctr">
          <a:solidFill>
            <a:schemeClr val="phClr">
              <a:shade val="95000"/>
              <a:satMod val="105000"/>
            </a:schemeClr>
          </a:solidFill>
          <a:prstDash val="solid"/>
        </a:ln>
        <a:ln cap="flat" cmpd="sng" w="25400" algn="ctr">
          <a:solidFill>
            <a:schemeClr val="phClr"/>
          </a:solidFill>
          <a:prstDash val="solid"/>
        </a:ln>
        <a:ln cap="flat" cmpd="sng" w="38100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rotWithShape="0" dir="5400000" dist="20000">
              <a:srgbClr val="000000">
                <a:alpha val="38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</a:effectStyle>
        <a:effectStyle>
          <a:effectLst>
            <a:outerShdw blurRad="40000" rotWithShape="0" dir="5400000" dist="23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</a:theme>
</file>