
<file path=[Content_Types].xml><?xml version="1.0" encoding="utf-8"?>
<Types xmlns="http://schemas.openxmlformats.org/package/2006/content-types">
  <Default ContentType="image/jpeg" Extension="jpg"/>
  <Default ContentType="application/vnd.openxmlformats-package.relationships+xml" Extension="rels"/>
  <Default ContentType="image/png" Extension="png"/>
  <Default ContentType="application/xml" Extension="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1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3.xml"/>
  <Override ContentType="application/vnd.openxmlformats-officedocument.theme+xml" PartName="/ppt/theme/theme2.xml"/>
  <Override ContentType="application/vnd.openxmlformats-officedocument.theme+xml" PartName="/ppt/theme/theme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2.xml"/>
  <Override ContentType="application/vnd.openxmlformats-officedocument.presentationml.slide+xml" PartName="/ppt/slides/slide9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18.xml"/>
  <Override ContentType="application/vnd.openxmlformats-officedocument.presentationml.slide+xml" PartName="/ppt/slides/slide15.xml"/>
  <Override ContentType="application/vnd.openxmlformats-officedocument.presentationml.slide+xml" PartName="/ppt/slides/slide7.xml"/>
  <Override ContentType="application/vnd.openxmlformats-officedocument.presentationml.slide+xml" PartName="/ppt/slides/slide17.xml"/>
  <Override ContentType="application/vnd.openxmlformats-officedocument.presentationml.slide+xml" PartName="/ppt/slides/slide8.xml"/>
  <Override ContentType="application/vnd.openxmlformats-officedocument.presentationml.slide+xml" PartName="/ppt/slides/slide19.xml"/>
  <Override ContentType="application/vnd.openxmlformats-officedocument.presentationml.slide+xml" PartName="/ppt/slides/slide4.xml"/>
  <Override ContentType="application/vnd.openxmlformats-officedocument.presentationml.slide+xml" PartName="/ppt/slides/slide10.xml"/>
  <Override ContentType="application/vnd.openxmlformats-officedocument.presentationml.slide+xml" PartName="/ppt/slides/slide14.xml"/>
  <Override ContentType="application/vnd.openxmlformats-officedocument.presentationml.slide+xml" PartName="/ppt/slides/slide11.xml"/>
  <Override ContentType="application/vnd.openxmlformats-officedocument.presentationml.slide+xml" PartName="/ppt/slides/slide5.xml"/>
  <Override ContentType="application/vnd.openxmlformats-officedocument.presentationml.slide+xml" PartName="/ppt/slides/slide22.xml"/>
  <Override ContentType="application/vnd.openxmlformats-officedocument.presentationml.tableStyles+xml" PartName="/ppt/tableStyle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5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5143500" cx="9144000"/>
  <p:notesSz cx="6858000" cy="9144000"/>
  <p:defaultTextStyle>
    <a:defPPr marR="0" rtl="0" algn="l">
      <a:lnSpc>
        <a:spcPct val="100000"/>
      </a:lnSpc>
      <a:spcBef>
        <a:spcPts val="0"/>
      </a:spcBef>
      <a:spcAft>
        <a:spcPts val="0"/>
      </a:spcAft>
    </a:defPPr>
    <a:lvl1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7" Type="http://schemas.openxmlformats.org/officeDocument/2006/relationships/slide" Target="slides/slide22.xml"/><Relationship Id="rId2" Type="http://schemas.openxmlformats.org/officeDocument/2006/relationships/presProps" Target="presProps.xml"/><Relationship Id="rId21" Type="http://schemas.openxmlformats.org/officeDocument/2006/relationships/slide" Target="slides/slide16.xml"/><Relationship Id="rId1" Type="http://schemas.openxmlformats.org/officeDocument/2006/relationships/theme" Target="theme/theme2.xml"/><Relationship Id="rId22" Type="http://schemas.openxmlformats.org/officeDocument/2006/relationships/slide" Target="slides/slide17.xml"/><Relationship Id="rId4" Type="http://schemas.openxmlformats.org/officeDocument/2006/relationships/slideMaster" Target="slideMasters/slideMaster1.xml"/><Relationship Id="rId23" Type="http://schemas.openxmlformats.org/officeDocument/2006/relationships/slide" Target="slides/slide18.xml"/><Relationship Id="rId3" Type="http://schemas.openxmlformats.org/officeDocument/2006/relationships/tableStyles" Target="tableStyles.xml"/><Relationship Id="rId24" Type="http://schemas.openxmlformats.org/officeDocument/2006/relationships/slide" Target="slides/slide19.xml"/><Relationship Id="rId20" Type="http://schemas.openxmlformats.org/officeDocument/2006/relationships/slide" Target="slides/slide15.xml"/><Relationship Id="rId9" Type="http://schemas.openxmlformats.org/officeDocument/2006/relationships/slide" Target="slides/slide4.xml"/><Relationship Id="rId6" Type="http://schemas.openxmlformats.org/officeDocument/2006/relationships/slide" Target="slides/slide1.xml"/><Relationship Id="rId5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" name="Shape 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2" Type="http://schemas.openxmlformats.org/officeDocument/2006/relationships/hyperlink" Target="http://www.technovelgy.com/ct/Technology-Article.asp?ArtNum=2" TargetMode="Externa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4" name="Shape 3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Bingyang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2" name="Shape 4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Bingyang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8" name="Shape 4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Bingyang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http://www.technovelgy.com/ct/Technology-Article.asp?ArtNum=1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4" name="Shape 5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Bingyang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http://blog.atlasrfidstore.com/rfid-vs-nfc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0" name="Shape 6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Bingyang</a:t>
            </a:r>
          </a:p>
          <a:p>
            <a:pPr rtl="0">
              <a:spcBef>
                <a:spcPts val="0"/>
              </a:spcBef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http://www.technovelgy.com/ct/Technology-Article.asp?ArtNum=2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http://www.impinj.com/resources/about-rfid/how-do-rfid-systems-work/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7" name="Shape 6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Bingyang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3" name="Shape 7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Lauren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9" name="Shape 7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Lauren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5" name="Shape 8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Lauren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1" name="Shape 9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Lauren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7" name="Shape 9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03" name="Shape 10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Lauren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09" name="Shape 10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Jazmine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17" name="Shape 11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Jazmine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24" name="Shape 12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Jazmine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https://www.thetollroads.com/assets/objects/207/6_15_06_LeCG_Toll_Road_Study.pdf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32" name="Shape 13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Jazmine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39" name="Shape 13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Jazmine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46" name="Shape 14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Trevor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https://www.nibusinessinfo.co.uk/content/using-rfid-inventory-control-stock-security-and-quality-management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52" name="Shape 15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Trevor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58" name="Shape 15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Trevor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64" name="Shape 16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Trevor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70" name="Shape 17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Trevor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/>
          <p:nvPr>
            <p:ph idx="1" type="subTitle"/>
          </p:nvPr>
        </p:nvSpPr>
        <p:spPr>
          <a:xfrm>
            <a:off x="685800" y="2840053"/>
            <a:ext cx="7772400" cy="7847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0" name="Shape 10"/>
          <p:cNvSpPr txBox="1"/>
          <p:nvPr>
            <p:ph type="ctrTitle"/>
          </p:nvPr>
        </p:nvSpPr>
        <p:spPr>
          <a:xfrm>
            <a:off x="685800" y="1583342"/>
            <a:ext cx="7772400" cy="1159799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11" name="Shape 11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4" name="Shape 14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5" name="Shape 15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x="457200" y="1200150"/>
            <a:ext cx="3994500" cy="37256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2" type="body"/>
          </p:nvPr>
        </p:nvSpPr>
        <p:spPr>
          <a:xfrm>
            <a:off x="4692273" y="1200150"/>
            <a:ext cx="3994500" cy="37256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20" name="Shape 20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23" name="Shape 23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/>
          <p:nvPr>
            <p:ph idx="1" type="body"/>
          </p:nvPr>
        </p:nvSpPr>
        <p:spPr>
          <a:xfrm>
            <a:off x="457200" y="4406309"/>
            <a:ext cx="8229600" cy="5195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algn="ctr">
              <a:spcBef>
                <a:spcPts val="0"/>
              </a:spcBef>
              <a:buClr>
                <a:schemeClr val="dk1"/>
              </a:buClr>
              <a:buSzPct val="100000"/>
              <a:buNone/>
              <a:defRPr sz="1800">
                <a:solidFill>
                  <a:schemeClr val="dk1"/>
                </a:solidFill>
              </a:defRPr>
            </a:lvl1pPr>
          </a:lstStyle>
          <a:p/>
        </p:txBody>
      </p:sp>
      <p:sp>
        <p:nvSpPr>
          <p:cNvPr id="26" name="Shape 26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7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gradFill>
          <a:gsLst>
            <a:gs pos="0">
              <a:schemeClr val="lt1"/>
            </a:gs>
            <a:gs pos="30000">
              <a:schemeClr val="lt1"/>
            </a:gs>
            <a:gs pos="100000">
              <a:schemeClr val="lt2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4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" name="Shape 6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>
              <a:spcBef>
                <a:spcPts val="600"/>
              </a:spcBef>
              <a:buSzPct val="100000"/>
              <a:defRPr sz="3000"/>
            </a:lvl1pPr>
            <a:lvl2pPr>
              <a:spcBef>
                <a:spcPts val="480"/>
              </a:spcBef>
              <a:buSzPct val="100000"/>
              <a:defRPr sz="2400"/>
            </a:lvl2pPr>
            <a:lvl3pPr>
              <a:spcBef>
                <a:spcPts val="480"/>
              </a:spcBef>
              <a:buSzPct val="100000"/>
              <a:defRPr sz="2400"/>
            </a:lvl3pPr>
            <a:lvl4pPr>
              <a:spcBef>
                <a:spcPts val="360"/>
              </a:spcBef>
              <a:buSzPct val="100000"/>
              <a:defRPr sz="1800"/>
            </a:lvl4pPr>
            <a:lvl5pPr>
              <a:spcBef>
                <a:spcPts val="360"/>
              </a:spcBef>
              <a:buSzPct val="100000"/>
              <a:defRPr sz="1800"/>
            </a:lvl5pPr>
            <a:lvl6pPr>
              <a:spcBef>
                <a:spcPts val="360"/>
              </a:spcBef>
              <a:buSzPct val="100000"/>
              <a:defRPr sz="1800"/>
            </a:lvl6pPr>
            <a:lvl7pPr>
              <a:spcBef>
                <a:spcPts val="360"/>
              </a:spcBef>
              <a:buSzPct val="100000"/>
              <a:defRPr sz="1800"/>
            </a:lvl7pPr>
            <a:lvl8pPr>
              <a:spcBef>
                <a:spcPts val="360"/>
              </a:spcBef>
              <a:buSzPct val="100000"/>
              <a:defRPr sz="1800"/>
            </a:lvl8pPr>
            <a:lvl9pPr>
              <a:spcBef>
                <a:spcPts val="360"/>
              </a:spcBef>
              <a:buSzPct val="100000"/>
              <a:defRPr sz="1800"/>
            </a:lvl9pPr>
          </a:lstStyle>
          <a:p/>
        </p:txBody>
      </p:sp>
      <p:sp>
        <p:nvSpPr>
          <p:cNvPr id="7" name="Shape 7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>
            <a:lvl1pPr algn="r">
              <a:spcBef>
                <a:spcPts val="0"/>
              </a:spcBef>
              <a:buNone/>
              <a:defRPr sz="1300">
                <a:solidFill>
                  <a:schemeClr val="dk1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dt="0" ftr="0" hdr="0" sldNum="0"/>
  <p:txStyles>
    <p:title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3" Type="http://schemas.openxmlformats.org/officeDocument/2006/relationships/image" Target="../media/image03.png"/></Relationships>
</file>

<file path=ppt/slides/_rels/slide3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01.jpg"/></Relationships>
</file>

<file path=ppt/slides/_rels/slide7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00.jpg"/></Relationships>
</file>

<file path=ppt/slides/_rels/slide13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09.png"/><Relationship Id="rId3" Type="http://schemas.openxmlformats.org/officeDocument/2006/relationships/image" Target="../media/image02.png"/></Relationships>
</file>

<file path=ppt/slides/_rels/slide15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04.png"/></Relationships>
</file>

<file path=ppt/slides/_rels/slide16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05.png"/><Relationship Id="rId3" Type="http://schemas.openxmlformats.org/officeDocument/2006/relationships/image" Target="../media/image06.png"/></Relationships>
</file>

<file path=ppt/slides/_rels/slide17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08.png"/></Relationships>
</file>

<file path=ppt/slides/_rels/slide18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07.png"/></Relationships>
</file>

<file path=ppt/slides/_rels/slide19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/>
          <p:nvPr>
            <p:ph type="ctrTitle"/>
          </p:nvPr>
        </p:nvSpPr>
        <p:spPr>
          <a:xfrm>
            <a:off x="685800" y="1583342"/>
            <a:ext cx="7772400" cy="11597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4000"/>
              <a:t>Team 7 Technical Presentation</a:t>
            </a:r>
          </a:p>
        </p:txBody>
      </p:sp>
      <p:sp>
        <p:nvSpPr>
          <p:cNvPr id="31" name="Shape 31"/>
          <p:cNvSpPr txBox="1"/>
          <p:nvPr>
            <p:ph idx="1" type="subTitle"/>
          </p:nvPr>
        </p:nvSpPr>
        <p:spPr>
          <a:xfrm>
            <a:off x="685800" y="2840053"/>
            <a:ext cx="7772400" cy="7847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RFID Technology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Team Members	</a:t>
            </a:r>
          </a:p>
        </p:txBody>
      </p:sp>
      <p:sp>
        <p:nvSpPr>
          <p:cNvPr id="37" name="Shape 37"/>
          <p:cNvSpPr txBox="1"/>
          <p:nvPr>
            <p:ph idx="1" type="body"/>
          </p:nvPr>
        </p:nvSpPr>
        <p:spPr>
          <a:xfrm>
            <a:off x="457200" y="1200150"/>
            <a:ext cx="39945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Trevor Emerick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Lauren Poole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Bingyang Wu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Jazmine Gaymon	</a:t>
            </a:r>
          </a:p>
        </p:txBody>
      </p:sp>
      <p:sp>
        <p:nvSpPr>
          <p:cNvPr id="38" name="Shape 38"/>
          <p:cNvSpPr txBox="1"/>
          <p:nvPr>
            <p:ph idx="2" type="body"/>
          </p:nvPr>
        </p:nvSpPr>
        <p:spPr>
          <a:xfrm>
            <a:off x="4692273" y="1200150"/>
            <a:ext cx="39945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u="sng"/>
              <a:t>Sponsor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	Cliff Barnett</a:t>
            </a:r>
          </a:p>
          <a:p>
            <a:pPr rtl="0">
              <a:spcBef>
                <a:spcPts val="0"/>
              </a:spcBef>
              <a:buNone/>
            </a:pPr>
            <a:r>
              <a:rPr lang="en" u="sng"/>
              <a:t>Facilitator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	Nihar Mahapatra</a:t>
            </a:r>
          </a:p>
        </p:txBody>
      </p:sp>
      <p:pic>
        <p:nvPicPr>
          <p:cNvPr id="39" name="Shape 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87300" y="205974"/>
            <a:ext cx="2645424" cy="857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What is an RFID?</a:t>
            </a:r>
          </a:p>
        </p:txBody>
      </p:sp>
      <p:sp>
        <p:nvSpPr>
          <p:cNvPr id="45" name="Shape 45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>
                <a:solidFill>
                  <a:schemeClr val="dk1"/>
                </a:solidFill>
              </a:rPr>
              <a:t>Radio-Frequency Identification</a:t>
            </a:r>
          </a:p>
          <a:p>
            <a:pPr indent="-4191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/>
              <a:t>Small electronic devices</a:t>
            </a:r>
          </a:p>
          <a:p>
            <a:pPr indent="-381000" lvl="1" marL="914400" rtl="0">
              <a:spcBef>
                <a:spcPts val="0"/>
              </a:spcBef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Small chip</a:t>
            </a:r>
          </a:p>
          <a:p>
            <a:pPr indent="-381000" lvl="1" marL="914400" rtl="0">
              <a:spcBef>
                <a:spcPts val="0"/>
              </a:spcBef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Antenna</a:t>
            </a:r>
          </a:p>
          <a:p>
            <a:pPr indent="-4191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/>
              <a:t>Up to 2,000 bytes of data</a:t>
            </a:r>
          </a:p>
          <a:p>
            <a:pPr indent="-419100" lvl="0" marL="45720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/>
              <a:t>The overall use of RFID is increasing as it becomes cheaper to implement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What is NFC	?</a:t>
            </a:r>
          </a:p>
        </p:txBody>
      </p:sp>
      <p:sp>
        <p:nvSpPr>
          <p:cNvPr id="51" name="Shape 51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/>
              <a:t>Near Field Communication</a:t>
            </a:r>
          </a:p>
          <a:p>
            <a:pPr indent="-4191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/>
              <a:t>Specialized subset within RFID </a:t>
            </a:r>
          </a:p>
          <a:p>
            <a:pPr indent="-4191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/>
              <a:t>Branch of High Frequency RFID</a:t>
            </a:r>
          </a:p>
          <a:p>
            <a:pPr indent="-4191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/>
              <a:t>Operates at the 13.56 MHz range</a:t>
            </a:r>
          </a:p>
          <a:p>
            <a:pPr indent="-4191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/>
              <a:t>Ability to be a reader and tag</a:t>
            </a:r>
          </a:p>
          <a:p>
            <a:pPr indent="-4191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/>
              <a:t>Peer-to-peer connections</a:t>
            </a:r>
          </a:p>
          <a:p>
            <a:pPr indent="-4191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/>
              <a:t>Typically used for cellular devices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How does it work?	</a:t>
            </a:r>
          </a:p>
        </p:txBody>
      </p:sp>
      <p:sp>
        <p:nvSpPr>
          <p:cNvPr id="57" name="Shape 57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/>
              <a:t>Three Components</a:t>
            </a:r>
          </a:p>
          <a:p>
            <a:pPr indent="-381000" lvl="1" marL="914400" rtl="0">
              <a:spcBef>
                <a:spcPts val="0"/>
              </a:spcBef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Scanning Antenna/ Reader  (Current to EM. Waves)</a:t>
            </a:r>
          </a:p>
          <a:p>
            <a:pPr indent="-381000" lvl="1" marL="914400" rtl="0">
              <a:spcBef>
                <a:spcPts val="0"/>
              </a:spcBef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>
                <a:solidFill>
                  <a:schemeClr val="dk1"/>
                </a:solidFill>
              </a:rPr>
              <a:t>A Transponder/ Tag  (EM. Waves to Current)</a:t>
            </a:r>
          </a:p>
          <a:p>
            <a:pPr indent="-381000" lvl="1" marL="914400" rtl="0">
              <a:spcBef>
                <a:spcPts val="0"/>
              </a:spcBef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Transceiver + Decoder  (EPC)</a:t>
            </a:r>
          </a:p>
          <a:p>
            <a:pPr indent="0" lvl="0" marL="45720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-4191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/>
              <a:t>These work together to create an RFID System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How does it work?</a:t>
            </a:r>
          </a:p>
        </p:txBody>
      </p:sp>
      <p:sp>
        <p:nvSpPr>
          <p:cNvPr id="63" name="Shape 63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64" name="Shape 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1200150"/>
            <a:ext cx="8229599" cy="372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System Design - Scanning Antenna </a:t>
            </a:r>
          </a:p>
        </p:txBody>
      </p:sp>
      <p:sp>
        <p:nvSpPr>
          <p:cNvPr id="70" name="Shape 70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064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93333"/>
              <a:buFont typeface="Arial"/>
              <a:buChar char="●"/>
            </a:pPr>
            <a:r>
              <a:rPr lang="en">
                <a:solidFill>
                  <a:schemeClr val="dk1"/>
                </a:solidFill>
              </a:rPr>
              <a:t>First part of the overall reading device</a:t>
            </a:r>
          </a:p>
          <a:p>
            <a:pPr indent="-4064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93333"/>
              <a:buFont typeface="Arial"/>
              <a:buChar char="●"/>
            </a:pPr>
            <a:r>
              <a:rPr lang="en">
                <a:solidFill>
                  <a:schemeClr val="dk1"/>
                </a:solidFill>
              </a:rPr>
              <a:t>Obtains the tag value from the object it is attached to or implanted in</a:t>
            </a:r>
          </a:p>
          <a:p>
            <a:pPr indent="-4064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93333"/>
              <a:buFont typeface="Arial"/>
              <a:buChar char="●"/>
            </a:pPr>
            <a:r>
              <a:rPr lang="en">
                <a:solidFill>
                  <a:schemeClr val="dk1"/>
                </a:solidFill>
              </a:rPr>
              <a:t>Vary in size depending on application and placement</a:t>
            </a:r>
          </a:p>
          <a:p>
            <a:pPr indent="-4191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>
                <a:solidFill>
                  <a:schemeClr val="dk1"/>
                </a:solidFill>
              </a:rPr>
              <a:t>Provides the RFID tag with power to operate</a:t>
            </a:r>
          </a:p>
          <a:p>
            <a:pPr lv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System Design (Cont.) - Transceiver</a:t>
            </a:r>
          </a:p>
        </p:txBody>
      </p:sp>
      <p:sp>
        <p:nvSpPr>
          <p:cNvPr id="76" name="Shape 76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/>
              <a:t>Second part of the overall reading device</a:t>
            </a:r>
          </a:p>
          <a:p>
            <a:pPr indent="-4191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/>
              <a:t>Responsible for decoding the read RFID tag</a:t>
            </a:r>
          </a:p>
          <a:p>
            <a:pPr indent="-228600" lvl="0" marL="457200" rtl="0">
              <a:spcBef>
                <a:spcPts val="0"/>
              </a:spcBef>
              <a:buNone/>
            </a:pPr>
            <a:r>
              <a:rPr lang="en"/>
              <a:t>Verifying whether it is a valid </a:t>
            </a:r>
          </a:p>
          <a:p>
            <a:pPr indent="-4191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/>
              <a:t>Receives the broadcasted information from the transponder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System Design (Cont.) - Tags</a:t>
            </a:r>
          </a:p>
        </p:txBody>
      </p:sp>
      <p:sp>
        <p:nvSpPr>
          <p:cNvPr id="82" name="Shape 82"/>
          <p:cNvSpPr txBox="1"/>
          <p:nvPr>
            <p:ph idx="1" type="body"/>
          </p:nvPr>
        </p:nvSpPr>
        <p:spPr>
          <a:xfrm>
            <a:off x="457200" y="1063375"/>
            <a:ext cx="8229600" cy="3862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937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2600"/>
              <a:t>Made of a microchip and antenna that communicates with the reader</a:t>
            </a:r>
          </a:p>
          <a:p>
            <a:pPr indent="-3937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2600"/>
              <a:t>Active Tags</a:t>
            </a:r>
          </a:p>
          <a:p>
            <a:pPr indent="-39370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ourier New"/>
              <a:buChar char="o"/>
            </a:pPr>
            <a:r>
              <a:rPr lang="en" sz="2600"/>
              <a:t>Have own power source</a:t>
            </a:r>
          </a:p>
          <a:p>
            <a:pPr indent="-39370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ourier New"/>
              <a:buChar char="o"/>
            </a:pPr>
            <a:r>
              <a:rPr lang="en" sz="2600"/>
              <a:t>Provide faster reading</a:t>
            </a:r>
          </a:p>
          <a:p>
            <a:pPr indent="-39370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ourier New"/>
              <a:buChar char="o"/>
            </a:pPr>
            <a:r>
              <a:rPr lang="en" sz="2600"/>
              <a:t>Further range of detection</a:t>
            </a:r>
          </a:p>
          <a:p>
            <a:pPr indent="-39370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ourier New"/>
              <a:buChar char="o"/>
            </a:pPr>
            <a:r>
              <a:rPr lang="en" sz="2600"/>
              <a:t>Shorter life Span	</a:t>
            </a:r>
          </a:p>
          <a:p>
            <a:pPr lv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System Design - Tags (Cont.)</a:t>
            </a:r>
          </a:p>
        </p:txBody>
      </p:sp>
      <p:sp>
        <p:nvSpPr>
          <p:cNvPr id="88" name="Shape 88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937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600">
                <a:solidFill>
                  <a:schemeClr val="dk1"/>
                </a:solidFill>
              </a:rPr>
              <a:t>Passive Tags</a:t>
            </a:r>
          </a:p>
          <a:p>
            <a:pPr indent="-393700" lvl="1" marL="914400" rtl="0">
              <a:spcBef>
                <a:spcPts val="60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2600">
                <a:solidFill>
                  <a:schemeClr val="dk1"/>
                </a:solidFill>
              </a:rPr>
              <a:t>Do not require batteries</a:t>
            </a:r>
          </a:p>
          <a:p>
            <a:pPr indent="-393700" lvl="1" marL="914400" rtl="0">
              <a:spcBef>
                <a:spcPts val="60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2600">
                <a:solidFill>
                  <a:schemeClr val="dk1"/>
                </a:solidFill>
              </a:rPr>
              <a:t>Longer life span (virtually unlimited)</a:t>
            </a:r>
          </a:p>
          <a:p>
            <a:pPr indent="-3937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600">
                <a:solidFill>
                  <a:schemeClr val="dk1"/>
                </a:solidFill>
              </a:rPr>
              <a:t>Field Programmable</a:t>
            </a:r>
          </a:p>
          <a:p>
            <a:pPr indent="-393700" lvl="1" marL="91440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2600">
                <a:solidFill>
                  <a:schemeClr val="dk1"/>
                </a:solidFill>
              </a:rPr>
              <a:t>Value can be programmed into the chip and changed as needed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System Design - Tags (Cont.)</a:t>
            </a:r>
          </a:p>
        </p:txBody>
      </p:sp>
      <p:sp>
        <p:nvSpPr>
          <p:cNvPr id="94" name="Shape 94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937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600">
                <a:solidFill>
                  <a:schemeClr val="dk1"/>
                </a:solidFill>
              </a:rPr>
              <a:t>Cards are similar in size to a credit card</a:t>
            </a:r>
          </a:p>
          <a:p>
            <a:pPr indent="-393700" lvl="1" marL="91440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2600">
                <a:solidFill>
                  <a:schemeClr val="dk1"/>
                </a:solidFill>
              </a:rPr>
              <a:t>Includes credit cards, company identification cards,  Enhanced Licenses, or gate access cards</a:t>
            </a:r>
          </a:p>
          <a:p>
            <a:pPr indent="-3937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600">
                <a:solidFill>
                  <a:schemeClr val="dk1"/>
                </a:solidFill>
              </a:rPr>
              <a:t>Useful where other barcodes are not</a:t>
            </a:r>
          </a:p>
          <a:p>
            <a:pPr indent="-393700" lvl="1" marL="91440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2600">
                <a:solidFill>
                  <a:schemeClr val="dk1"/>
                </a:solidFill>
              </a:rPr>
              <a:t>Doesn’t need to be on the objects surface</a:t>
            </a:r>
          </a:p>
          <a:p>
            <a:pPr indent="-393700" lvl="1" marL="91440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2600">
                <a:solidFill>
                  <a:schemeClr val="dk1"/>
                </a:solidFill>
              </a:rPr>
              <a:t>~100 ms or less read time</a:t>
            </a:r>
          </a:p>
          <a:p>
            <a:pPr indent="-393700" lvl="1" marL="91440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2600">
                <a:solidFill>
                  <a:schemeClr val="dk1"/>
                </a:solidFill>
              </a:rPr>
              <a:t>Can read multiple tags at a time</a:t>
            </a:r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System Design - Tags (Cont.)</a:t>
            </a:r>
          </a:p>
        </p:txBody>
      </p:sp>
      <p:pic>
        <p:nvPicPr>
          <p:cNvPr id="100" name="Shape 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33787" y="1263725"/>
            <a:ext cx="5276424" cy="360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Applications</a:t>
            </a:r>
          </a:p>
        </p:txBody>
      </p:sp>
      <p:sp>
        <p:nvSpPr>
          <p:cNvPr id="106" name="Shape 106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/>
              <a:t>Credit Cards</a:t>
            </a:r>
          </a:p>
          <a:p>
            <a:pPr indent="-4191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/>
              <a:t>Toll Roads (I-Pass/E-ZPass)</a:t>
            </a:r>
          </a:p>
          <a:p>
            <a:pPr indent="-4191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/>
              <a:t>Access Control</a:t>
            </a:r>
          </a:p>
          <a:p>
            <a:pPr indent="-4191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/>
              <a:t>Hotels</a:t>
            </a:r>
          </a:p>
          <a:p>
            <a:pPr indent="-4191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/>
              <a:t>Inventory Tracking &amp; Security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Credit Cards</a:t>
            </a:r>
          </a:p>
        </p:txBody>
      </p:sp>
      <p:sp>
        <p:nvSpPr>
          <p:cNvPr id="112" name="Shape 112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/>
              <a:t>“Smart Card”</a:t>
            </a:r>
          </a:p>
          <a:p>
            <a:pPr indent="-4191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/>
              <a:t>On the go</a:t>
            </a:r>
          </a:p>
          <a:p>
            <a:pPr indent="-4191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/>
              <a:t>Versatile </a:t>
            </a:r>
          </a:p>
          <a:p>
            <a:pPr indent="-381000" lvl="1" marL="914400" rtl="0">
              <a:spcBef>
                <a:spcPts val="0"/>
              </a:spcBef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One Device</a:t>
            </a:r>
          </a:p>
          <a:p>
            <a:pPr indent="-381000" lvl="2" marL="1371600" rtl="0">
              <a:spcBef>
                <a:spcPts val="0"/>
              </a:spcBef>
              <a:buClr>
                <a:srgbClr val="000000"/>
              </a:buClr>
              <a:buSzPct val="80000"/>
              <a:buFont typeface="Wingdings"/>
              <a:buChar char="§"/>
            </a:pPr>
            <a:r>
              <a:rPr lang="en"/>
              <a:t>Reads Multiple Cards</a:t>
            </a:r>
          </a:p>
          <a:p>
            <a:pPr indent="-381000" lvl="2" marL="1371600" rtl="0">
              <a:spcBef>
                <a:spcPts val="0"/>
              </a:spcBef>
              <a:buClr>
                <a:srgbClr val="000000"/>
              </a:buClr>
              <a:buSzPct val="80000"/>
              <a:buFont typeface="Wingdings"/>
              <a:buChar char="§"/>
            </a:pPr>
            <a:r>
              <a:rPr lang="en"/>
              <a:t>Accepts Many Carriers</a:t>
            </a:r>
          </a:p>
        </p:txBody>
      </p:sp>
      <p:pic>
        <p:nvPicPr>
          <p:cNvPr id="113" name="Shape 1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46287" y="3195912"/>
            <a:ext cx="1724025" cy="115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Shape 1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29825" y="1200148"/>
            <a:ext cx="2956975" cy="15373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Toll Roads</a:t>
            </a:r>
          </a:p>
        </p:txBody>
      </p:sp>
      <p:sp>
        <p:nvSpPr>
          <p:cNvPr id="120" name="Shape 120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/>
              <a:t>FasTrak</a:t>
            </a:r>
          </a:p>
          <a:p>
            <a:pPr indent="-4191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/>
              <a:t>Smoother Traffic Flow</a:t>
            </a:r>
          </a:p>
          <a:p>
            <a:pPr indent="-4191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/>
              <a:t>Cheaper for the business - less operators</a:t>
            </a:r>
          </a:p>
          <a:p>
            <a:pPr indent="-4191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/>
              <a:t>Improved fuel efficiency</a:t>
            </a:r>
          </a:p>
          <a:p>
            <a:pPr indent="-381000" lvl="1" marL="914400" rtl="0">
              <a:spcBef>
                <a:spcPts val="0"/>
              </a:spcBef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No stopping</a:t>
            </a:r>
          </a:p>
          <a:p>
            <a:pPr indent="-381000" lvl="1" marL="914400">
              <a:spcBef>
                <a:spcPts val="0"/>
              </a:spcBef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No starting from a stopped position and getting back up to the traveling speed</a:t>
            </a:r>
          </a:p>
        </p:txBody>
      </p:sp>
      <p:pic>
        <p:nvPicPr>
          <p:cNvPr id="121" name="Shape 1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23199" y="205975"/>
            <a:ext cx="1763600" cy="1559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Access Control</a:t>
            </a:r>
          </a:p>
        </p:txBody>
      </p:sp>
      <p:sp>
        <p:nvSpPr>
          <p:cNvPr id="127" name="Shape 127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/>
              <a:t>Typically seen around campus</a:t>
            </a:r>
          </a:p>
          <a:p>
            <a:pPr indent="-381000" lvl="1" marL="914400" rtl="0">
              <a:spcBef>
                <a:spcPts val="0"/>
              </a:spcBef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Buildings</a:t>
            </a:r>
          </a:p>
          <a:p>
            <a:pPr indent="-381000" lvl="1" marL="914400" rtl="0">
              <a:spcBef>
                <a:spcPts val="0"/>
              </a:spcBef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Parking Lots</a:t>
            </a:r>
          </a:p>
          <a:p>
            <a:pPr indent="-4191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/>
              <a:t>Possible Requirements</a:t>
            </a:r>
          </a:p>
          <a:p>
            <a:pPr indent="-381000" lvl="1" marL="914400" rtl="0">
              <a:spcBef>
                <a:spcPts val="0"/>
              </a:spcBef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Valid Credentials - Major, Department, Job Status</a:t>
            </a:r>
          </a:p>
          <a:p>
            <a:pPr indent="-381000" lvl="1" marL="914400" rtl="0">
              <a:spcBef>
                <a:spcPts val="0"/>
              </a:spcBef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Time of the day - Business Hours/Nights</a:t>
            </a:r>
          </a:p>
          <a:p>
            <a:pPr indent="0" lvl="0" mar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128" name="Shape 1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41200" y="3402244"/>
            <a:ext cx="1645600" cy="1629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Shape 129"/>
          <p:cNvPicPr preferRelativeResize="0"/>
          <p:nvPr/>
        </p:nvPicPr>
        <p:blipFill rotWithShape="1">
          <a:blip r:embed="rId4">
            <a:alphaModFix/>
          </a:blip>
          <a:srcRect b="0" l="8756" r="7124" t="0"/>
          <a:stretch/>
        </p:blipFill>
        <p:spPr>
          <a:xfrm>
            <a:off x="6866650" y="205975"/>
            <a:ext cx="1820149" cy="216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Hotels &amp; Upscale Apartments</a:t>
            </a:r>
          </a:p>
        </p:txBody>
      </p:sp>
      <p:sp>
        <p:nvSpPr>
          <p:cNvPr id="135" name="Shape 135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/>
              <a:t>Reprogrammable</a:t>
            </a:r>
          </a:p>
          <a:p>
            <a:pPr indent="-4191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/>
              <a:t>Harder to lose</a:t>
            </a:r>
          </a:p>
          <a:p>
            <a:pPr indent="-4191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/>
              <a:t>Less Maintenance</a:t>
            </a:r>
          </a:p>
          <a:p>
            <a:pPr indent="-4191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/>
              <a:t>Trace lock activity</a:t>
            </a:r>
          </a:p>
          <a:p>
            <a:pPr indent="-4191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/>
              <a:t>Customer Experience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136" name="Shape 1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5737" y="1405600"/>
            <a:ext cx="3819525" cy="2276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Inventory Tracking &amp; Security</a:t>
            </a:r>
          </a:p>
        </p:txBody>
      </p:sp>
      <p:sp>
        <p:nvSpPr>
          <p:cNvPr id="142" name="Shape 142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/>
              <a:t>Prevent over or under stocking</a:t>
            </a:r>
          </a:p>
          <a:p>
            <a:pPr indent="-4191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/>
              <a:t>Tagging High Risk items with RFID tags</a:t>
            </a:r>
          </a:p>
          <a:p>
            <a:pPr indent="-381000" lvl="1" marL="914400" rtl="0">
              <a:spcBef>
                <a:spcPts val="0"/>
              </a:spcBef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Security - Prevent Thefts</a:t>
            </a:r>
          </a:p>
          <a:p>
            <a:pPr indent="-381000" lvl="1" marL="914400" rtl="0">
              <a:spcBef>
                <a:spcPts val="0"/>
              </a:spcBef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RF Tag - Simpler, All the same</a:t>
            </a:r>
          </a:p>
          <a:p>
            <a:pPr indent="-381000" lvl="1" marL="914400" rtl="0">
              <a:spcBef>
                <a:spcPts val="0"/>
              </a:spcBef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Libraries, Stores, etc</a:t>
            </a:r>
          </a:p>
          <a:p>
            <a:pPr indent="-4191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/>
              <a:t>Quality Control</a:t>
            </a:r>
          </a:p>
          <a:p>
            <a:pPr indent="-381000" lvl="1" marL="914400" rtl="0">
              <a:spcBef>
                <a:spcPts val="0"/>
              </a:spcBef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Able to locate items with a short shelf life “remotely” or at a further distance</a:t>
            </a:r>
          </a:p>
          <a:p>
            <a:pPr indent="-381000" lvl="1" marL="914400" rtl="0">
              <a:spcBef>
                <a:spcPts val="0"/>
              </a:spcBef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RFID - Complex</a:t>
            </a:r>
          </a:p>
        </p:txBody>
      </p:sp>
      <p:pic>
        <p:nvPicPr>
          <p:cNvPr id="143" name="Shape 1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3744" y="2304444"/>
            <a:ext cx="2073999" cy="1438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RFID Companies	</a:t>
            </a:r>
          </a:p>
        </p:txBody>
      </p:sp>
      <p:sp>
        <p:nvSpPr>
          <p:cNvPr id="149" name="Shape 149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937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2600"/>
              <a:t>HID </a:t>
            </a:r>
          </a:p>
          <a:p>
            <a:pPr indent="-368300" lvl="1" marL="914400" rtl="0">
              <a:spcBef>
                <a:spcPts val="0"/>
              </a:spcBef>
              <a:buClr>
                <a:srgbClr val="000000"/>
              </a:buClr>
              <a:buSzPct val="100000"/>
              <a:buFont typeface="Courier New"/>
              <a:buChar char="o"/>
            </a:pPr>
            <a:r>
              <a:rPr lang="en" sz="2200"/>
              <a:t>Used widely on campus from readers for gated lots, and doors to rfid tags that come with university vehicles.</a:t>
            </a:r>
          </a:p>
          <a:p>
            <a:pPr indent="-3937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2600"/>
              <a:t>Matrix Systems</a:t>
            </a:r>
          </a:p>
          <a:p>
            <a:pPr indent="-368300" lvl="1" marL="914400" rtl="0">
              <a:spcBef>
                <a:spcPts val="0"/>
              </a:spcBef>
              <a:buClr>
                <a:srgbClr val="000000"/>
              </a:buClr>
              <a:buSzPct val="100000"/>
              <a:buFont typeface="Courier New"/>
              <a:buChar char="o"/>
            </a:pPr>
            <a:r>
              <a:rPr lang="en" sz="2200"/>
              <a:t>Produces card readers and the servers that manage these devices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 sz="2600"/>
          </a:p>
        </p:txBody>
      </p:sp>
    </p:spTree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Shortcomings of RFID Technology</a:t>
            </a:r>
          </a:p>
        </p:txBody>
      </p:sp>
      <p:sp>
        <p:nvSpPr>
          <p:cNvPr id="155" name="Shape 155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/>
              <a:t>Standards are not well set</a:t>
            </a:r>
          </a:p>
          <a:p>
            <a:pPr indent="-381000" lvl="1" marL="914400" rtl="0">
              <a:spcBef>
                <a:spcPts val="0"/>
              </a:spcBef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Implemented using different manufactures that use their own RFID technology and processes</a:t>
            </a:r>
          </a:p>
          <a:p>
            <a:pPr indent="-381000" lvl="2" marL="1371600" rtl="0">
              <a:spcBef>
                <a:spcPts val="0"/>
              </a:spcBef>
              <a:buClr>
                <a:srgbClr val="000000"/>
              </a:buClr>
              <a:buSzPct val="80000"/>
              <a:buFont typeface="Wingdings"/>
              <a:buChar char="§"/>
            </a:pPr>
            <a:r>
              <a:rPr lang="en"/>
              <a:t>i.e. ExxonMobil’s SpeedPass can only be used at ExxonMobil, If a fast food restaurant wants to use it, they would have to purchase it from Speedway</a:t>
            </a:r>
          </a:p>
        </p:txBody>
      </p:sp>
    </p:spTree>
  </p:cSld>
  <p:clrMapOvr>
    <a:masterClrMapping/>
  </p:clrMapOvr>
  <p:transition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Shortcomings of RFID Technology</a:t>
            </a:r>
          </a:p>
        </p:txBody>
      </p:sp>
      <p:sp>
        <p:nvSpPr>
          <p:cNvPr id="161" name="Shape 161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/>
              <a:t>Not well protected, can be skimmed very easily by unauthorized personnel</a:t>
            </a:r>
          </a:p>
          <a:p>
            <a:pPr indent="-4191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/>
              <a:t>High-gain antennas can read these tags from further away</a:t>
            </a:r>
          </a:p>
          <a:p>
            <a:pPr indent="-381000" lvl="1" marL="914400" rtl="0">
              <a:spcBef>
                <a:spcPts val="0"/>
              </a:spcBef>
              <a:buClr>
                <a:srgbClr val="000000"/>
              </a:buClr>
              <a:buSzPct val="80000"/>
              <a:buFont typeface="Courier New"/>
              <a:buChar char="o"/>
            </a:pPr>
            <a:r>
              <a:rPr lang="en"/>
              <a:t>Concern for consumers </a:t>
            </a:r>
          </a:p>
          <a:p>
            <a:pPr indent="-4191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/>
              <a:t>Ability to be jammed by energy from WiFi or mobile devices at the right frequency (Interference)</a:t>
            </a:r>
          </a:p>
        </p:txBody>
      </p:sp>
    </p:spTree>
  </p:cSld>
  <p:clrMapOvr>
    <a:masterClrMapping/>
  </p:clrMapOvr>
  <p:transition spd="slow">
    <p:cut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Questions?</a:t>
            </a:r>
          </a:p>
        </p:txBody>
      </p:sp>
      <p:sp>
        <p:nvSpPr>
          <p:cNvPr id="167" name="Shape 167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cap="flat" cmpd="sng" w="9525" algn="ctr">
          <a:solidFill>
            <a:schemeClr val="phClr">
              <a:shade val="95000"/>
              <a:satMod val="105000"/>
            </a:schemeClr>
          </a:solidFill>
          <a:prstDash val="solid"/>
        </a:ln>
        <a:ln cap="flat" cmpd="sng" w="25400" algn="ctr">
          <a:solidFill>
            <a:schemeClr val="phClr"/>
          </a:solidFill>
          <a:prstDash val="solid"/>
        </a:ln>
        <a:ln cap="flat" cmpd="sng" w="38100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rotWithShape="0" dir="5400000" dist="20000">
              <a:srgbClr val="000000">
                <a:alpha val="38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cap="flat" cmpd="sng" w="9525" algn="ctr">
          <a:solidFill>
            <a:schemeClr val="phClr">
              <a:shade val="95000"/>
              <a:satMod val="105000"/>
            </a:schemeClr>
          </a:solidFill>
          <a:prstDash val="solid"/>
        </a:ln>
        <a:ln cap="flat" cmpd="sng" w="25400" algn="ctr">
          <a:solidFill>
            <a:schemeClr val="phClr"/>
          </a:solidFill>
          <a:prstDash val="solid"/>
        </a:ln>
        <a:ln cap="flat" cmpd="sng" w="38100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rotWithShape="0" dir="5400000" dist="20000">
              <a:srgbClr val="000000">
                <a:alpha val="38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xmlns:r="http://schemas.openxmlformats.org/officeDocument/2006/relationships" name="light-gradien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cap="flat" cmpd="sng" w="9525" algn="ctr">
          <a:solidFill>
            <a:schemeClr val="phClr">
              <a:shade val="95000"/>
              <a:satMod val="105000"/>
            </a:schemeClr>
          </a:solidFill>
          <a:prstDash val="solid"/>
        </a:ln>
        <a:ln cap="flat" cmpd="sng" w="25400" algn="ctr">
          <a:solidFill>
            <a:schemeClr val="phClr"/>
          </a:solidFill>
          <a:prstDash val="solid"/>
        </a:ln>
        <a:ln cap="flat" cmpd="sng" w="38100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rotWithShape="0" dir="5400000" dist="20000">
              <a:srgbClr val="000000">
                <a:alpha val="38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</a:theme>
</file>