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7" r:id="rId2"/>
    <p:sldId id="293" r:id="rId3"/>
    <p:sldId id="294" r:id="rId4"/>
    <p:sldId id="276" r:id="rId5"/>
    <p:sldId id="273" r:id="rId6"/>
    <p:sldId id="274" r:id="rId7"/>
    <p:sldId id="275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6" r:id="rId16"/>
    <p:sldId id="287" r:id="rId17"/>
    <p:sldId id="288" r:id="rId18"/>
    <p:sldId id="290" r:id="rId19"/>
    <p:sldId id="292" r:id="rId20"/>
    <p:sldId id="285" r:id="rId2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33A"/>
    <a:srgbClr val="18453B"/>
    <a:srgbClr val="064339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6" autoAdjust="0"/>
    <p:restoredTop sz="94660"/>
  </p:normalViewPr>
  <p:slideViewPr>
    <p:cSldViewPr snapToGrid="0" snapToObjects="1">
      <p:cViewPr>
        <p:scale>
          <a:sx n="75" d="100"/>
          <a:sy n="75" d="100"/>
        </p:scale>
        <p:origin x="-2040" y="-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CBFACA4-0CB3-40E1-AA9D-531BCDA91A1F}" type="datetimeFigureOut">
              <a:rPr lang="en-US"/>
              <a:pPr>
                <a:defRPr/>
              </a:pPr>
              <a:t>4/19/14</a:t>
            </a:fld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DCF66F7-3C23-4427-A81F-3A687334B6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44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30EAD3-30C6-4C44-9031-4AB6684FC393}" type="datetimeFigureOut">
              <a:rPr lang="en-US" smtClean="0"/>
              <a:pPr/>
              <a:t>4/19/14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95F0A7-5568-4A07-BEC1-5B883D9A98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888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28841"/>
            <a:ext cx="7772400" cy="1301965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ln>
                  <a:noFill/>
                </a:ln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30807"/>
            <a:ext cx="7772400" cy="21023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F68FB-76D0-4E5B-B5E7-A067236BCFDD}" type="datetime1">
              <a:rPr lang="en-US"/>
              <a:pPr>
                <a:defRPr/>
              </a:pPr>
              <a:t>4/19/14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78A78-DD91-41BD-A6F1-71045A3B70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7030"/>
            <a:ext cx="8229600" cy="98181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8229600" cy="4066495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8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SzPct val="85000"/>
              <a:buFont typeface="Wingdings" charset="2"/>
              <a:buChar char="§"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AE81D-3B07-4816-81A3-38E3D9F407F2}" type="datetime1">
              <a:rPr lang="en-US"/>
              <a:pPr>
                <a:defRPr/>
              </a:pPr>
              <a:t>4/19/14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EE1A7-3364-45CD-B829-E725000C5B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7030"/>
            <a:ext cx="8229600" cy="98181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3950704" cy="4296682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8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736096" y="2059668"/>
            <a:ext cx="3950704" cy="4296682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8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5E2DD-3C3A-4C5F-A454-EF3DC7BF838A}" type="datetime1">
              <a:rPr lang="en-US"/>
              <a:pPr>
                <a:defRPr/>
              </a:pPr>
              <a:t>4/19/14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EE459-E60F-446A-97DC-FF30D46FE8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9044"/>
            <a:ext cx="8229600" cy="82115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19600"/>
          </a:xfrm>
          <a:prstGeom prst="rect">
            <a:avLst/>
          </a:prstGeom>
        </p:spPr>
        <p:txBody>
          <a:bodyPr wrap="square" numCol="1" anchor="t"/>
          <a:lstStyle>
            <a:lvl1pPr marL="0" indent="0" algn="l"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0" indent="0" algn="l"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63817-3E10-411E-ACC6-4A4D7336C3DC}" type="datetime1">
              <a:rPr lang="en-US"/>
              <a:pPr>
                <a:defRPr/>
              </a:pPr>
              <a:t>4/19/14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4202E-331B-44AF-B858-C84C6A9915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75091"/>
            <a:ext cx="8229600" cy="72510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19600"/>
          </a:xfrm>
          <a:prstGeom prst="rect">
            <a:avLst/>
          </a:prstGeom>
        </p:spPr>
        <p:txBody>
          <a:bodyPr wrap="square" numCol="1" anchor="t"/>
          <a:lstStyle>
            <a:lvl1pPr marL="457200" indent="-457200" algn="l">
              <a:buClr>
                <a:schemeClr val="tx1">
                  <a:lumMod val="75000"/>
                  <a:lumOff val="25000"/>
                </a:schemeClr>
              </a:buClr>
              <a:buFont typeface="+mj-lt"/>
              <a:buAutoNum type="arabicPeriod"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457200" indent="457200" algn="l"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49443-C249-4022-88A5-CE4666F3364A}" type="datetime1">
              <a:rPr lang="en-US"/>
              <a:pPr>
                <a:defRPr/>
              </a:pPr>
              <a:t>4/19/14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A5A42-30EA-4999-998C-446F714418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eg"/><Relationship Id="rId8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595959"/>
                </a:solidFill>
                <a:latin typeface="Gotham Book" pitchFamily="49" charset="0"/>
                <a:ea typeface="ＭＳ Ｐゴシック" pitchFamily="49" charset="-128"/>
                <a:cs typeface="+mn-cs"/>
              </a:defRPr>
            </a:lvl1pPr>
          </a:lstStyle>
          <a:p>
            <a:pPr>
              <a:defRPr/>
            </a:pPr>
            <a:fld id="{D05A06A5-2651-4AD6-8F59-98277B3722C2}" type="datetime1">
              <a:rPr lang="en-US"/>
              <a:pPr>
                <a:defRPr/>
              </a:pPr>
              <a:t>4/19/14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595959"/>
                </a:solidFill>
                <a:latin typeface="Gotham Book" pitchFamily="49" charset="0"/>
                <a:ea typeface="ＭＳ Ｐゴシック" pitchFamily="49" charset="-128"/>
                <a:cs typeface="+mn-cs"/>
              </a:defRPr>
            </a:lvl1pPr>
          </a:lstStyle>
          <a:p>
            <a:pPr>
              <a:defRPr/>
            </a:pPr>
            <a:fld id="{8D96DBB6-B591-408A-86F9-30346523E5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29" name="Picture 6" descr="PP_MSU_chevron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91440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Gotham Book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Gotham Book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6"/>
          <p:cNvSpPr>
            <a:spLocks noGrp="1"/>
          </p:cNvSpPr>
          <p:nvPr>
            <p:ph type="ctrTitle"/>
          </p:nvPr>
        </p:nvSpPr>
        <p:spPr bwMode="auto">
          <a:xfrm>
            <a:off x="685800" y="1549327"/>
            <a:ext cx="7772400" cy="13017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dirty="0" smtClean="0">
                <a:ea typeface="Gotham-Bold"/>
              </a:rPr>
              <a:t>MSU Solar Team</a:t>
            </a:r>
            <a:br>
              <a:rPr lang="en-US" dirty="0" smtClean="0">
                <a:ea typeface="Gotham-Bold"/>
              </a:rPr>
            </a:br>
            <a:r>
              <a:rPr lang="en-US" dirty="0" smtClean="0">
                <a:ea typeface="Gotham-Bold"/>
              </a:rPr>
              <a:t>Battery Management System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685800" y="2851077"/>
            <a:ext cx="7772400" cy="2101850"/>
          </a:xfrm>
        </p:spPr>
        <p:txBody>
          <a:bodyPr>
            <a:normAutofit fontScale="77500" lnSpcReduction="20000"/>
          </a:bodyPr>
          <a:lstStyle/>
          <a:p>
            <a:pPr algn="ctr"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Gotham-Bold"/>
              </a:rPr>
              <a:t>Team 7</a:t>
            </a:r>
            <a:endParaRPr lang="en-US" dirty="0">
              <a:solidFill>
                <a:schemeClr val="tx1"/>
              </a:solidFill>
              <a:latin typeface="Gotham-Bold"/>
            </a:endParaRPr>
          </a:p>
          <a:p>
            <a:pPr algn="ctr"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Gotham-Bold"/>
              </a:rPr>
              <a:t>Matt Gilbert-</a:t>
            </a:r>
            <a:r>
              <a:rPr lang="en-US" dirty="0" err="1" smtClean="0">
                <a:solidFill>
                  <a:schemeClr val="tx1"/>
                </a:solidFill>
                <a:latin typeface="Gotham-Bold"/>
              </a:rPr>
              <a:t>Eyres</a:t>
            </a:r>
            <a:r>
              <a:rPr lang="en-US" dirty="0" smtClean="0">
                <a:solidFill>
                  <a:schemeClr val="tx1"/>
                </a:solidFill>
                <a:latin typeface="Gotham-Bold"/>
              </a:rPr>
              <a:t>, Albert Ware</a:t>
            </a:r>
          </a:p>
          <a:p>
            <a:pPr algn="ctr"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Gotham-Bold"/>
              </a:rPr>
              <a:t>Gerald </a:t>
            </a:r>
            <a:r>
              <a:rPr lang="en-US" dirty="0" err="1" smtClean="0">
                <a:solidFill>
                  <a:schemeClr val="tx1"/>
                </a:solidFill>
                <a:latin typeface="Gotham-Bold"/>
              </a:rPr>
              <a:t>Saumier</a:t>
            </a:r>
            <a:r>
              <a:rPr lang="en-US" dirty="0" smtClean="0">
                <a:solidFill>
                  <a:schemeClr val="tx1"/>
                </a:solidFill>
                <a:latin typeface="Gotham-Bold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Gotham-Bold"/>
              </a:rPr>
              <a:t>Auez</a:t>
            </a:r>
            <a:r>
              <a:rPr lang="en-US" dirty="0" smtClean="0">
                <a:solidFill>
                  <a:schemeClr val="tx1"/>
                </a:solidFill>
                <a:latin typeface="Gotham-Bold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Gotham-Bold"/>
              </a:rPr>
              <a:t>Ryskhanov</a:t>
            </a:r>
            <a:endParaRPr lang="en-US" dirty="0" smtClean="0">
              <a:solidFill>
                <a:schemeClr val="tx1"/>
              </a:solidFill>
              <a:latin typeface="Gotham-Bold"/>
            </a:endParaRPr>
          </a:p>
          <a:p>
            <a:pPr algn="ctr"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Gotham-Bold"/>
              </a:rPr>
              <a:t>Michael Burch</a:t>
            </a:r>
          </a:p>
          <a:p>
            <a:pPr algn="ctr" eaLnBrk="1" hangingPunct="1">
              <a:defRPr/>
            </a:pPr>
            <a:endParaRPr lang="en-US" dirty="0" smtClean="0">
              <a:solidFill>
                <a:schemeClr val="tx1"/>
              </a:solidFill>
              <a:latin typeface="Gotham-Bold"/>
            </a:endParaRPr>
          </a:p>
          <a:p>
            <a:pPr algn="ctr"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Gotham-Bold"/>
              </a:rPr>
              <a:t>Facilitator </a:t>
            </a:r>
          </a:p>
          <a:p>
            <a:pPr algn="ctr"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Gotham-Bold"/>
              </a:rPr>
              <a:t>Dr. </a:t>
            </a:r>
            <a:r>
              <a:rPr lang="en-US" dirty="0" err="1" smtClean="0">
                <a:solidFill>
                  <a:schemeClr val="tx1"/>
                </a:solidFill>
                <a:latin typeface="Gotham-Bold"/>
              </a:rPr>
              <a:t>Bingsen</a:t>
            </a:r>
            <a:r>
              <a:rPr lang="en-US" dirty="0" smtClean="0">
                <a:solidFill>
                  <a:schemeClr val="tx1"/>
                </a:solidFill>
                <a:latin typeface="Gotham-Bold"/>
              </a:rPr>
              <a:t> Wang</a:t>
            </a:r>
            <a:endParaRPr lang="en-US" dirty="0">
              <a:solidFill>
                <a:schemeClr val="tx1"/>
              </a:solidFill>
              <a:latin typeface="Gotham-Bold"/>
            </a:endParaRPr>
          </a:p>
        </p:txBody>
      </p:sp>
      <p:pic>
        <p:nvPicPr>
          <p:cNvPr id="8197" name="Picture 3" descr="\\filer1.egr.msu.edu\cifs.homedir\My Documents\My Pictures\College of engineering 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4745037"/>
            <a:ext cx="28575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4" descr="\\filer1.egr.msu.edu\cifs.homedir\My Documents\My Pictures\MSUSCRT_Logo_GREE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16663" y="4473575"/>
            <a:ext cx="2141537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s://encrypted-tbn1.gstatic.com/images?q=tbn:ANd9GcScUoykQfUPWMd1rlanyzdmB--HL9tSg9kFqHQHTYB8EMCHAIo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181692" y="4932691"/>
            <a:ext cx="279354" cy="279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encrypted-tbn1.gstatic.com/images?q=tbn:ANd9GcScUoykQfUPWMd1rlanyzdmB--HL9tSg9kFqHQHTYB8EMCHAIo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299625" y="5672694"/>
            <a:ext cx="279354" cy="279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6125"/>
            <a:ext cx="8229600" cy="98181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Battery Balancing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3832"/>
            <a:ext cx="8229600" cy="4066495"/>
          </a:xfrm>
        </p:spPr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</a:rPr>
              <a:t>Batteries can have small differences in capacitance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Differences will cause problems when batteries are connected in series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Protects the system by </a:t>
            </a:r>
            <a:r>
              <a:rPr lang="en-US" sz="2400" dirty="0">
                <a:solidFill>
                  <a:schemeClr val="tx1"/>
                </a:solidFill>
              </a:rPr>
              <a:t>balancing the cells to </a:t>
            </a:r>
            <a:r>
              <a:rPr lang="en-US" sz="2400" dirty="0" smtClean="0">
                <a:solidFill>
                  <a:schemeClr val="tx1"/>
                </a:solidFill>
              </a:rPr>
              <a:t>compensate </a:t>
            </a:r>
            <a:r>
              <a:rPr lang="en-US" sz="2400" dirty="0">
                <a:solidFill>
                  <a:schemeClr val="tx1"/>
                </a:solidFill>
              </a:rPr>
              <a:t>for the differences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endParaRPr lang="en-US" sz="2400" dirty="0"/>
          </a:p>
        </p:txBody>
      </p:sp>
      <p:pic>
        <p:nvPicPr>
          <p:cNvPr id="2052" name="Picture 4" descr="http://www.clker.com/cliparts/N/8/x/D/n/I/scale-right-m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154" y="4201756"/>
            <a:ext cx="2838450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233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730"/>
            <a:ext cx="8229600" cy="98181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Battery Charge and Discharge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V</a:t>
            </a:r>
            <a:r>
              <a:rPr lang="en-US" sz="2400" dirty="0" smtClean="0">
                <a:solidFill>
                  <a:schemeClr val="tx1"/>
                </a:solidFill>
              </a:rPr>
              <a:t>oltage increases quickly at the start of charging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Voltage decreases quickly at the end of charge life 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Battery balancing important at theses times 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066" y="3514870"/>
            <a:ext cx="4831869" cy="2888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4955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6125"/>
            <a:ext cx="8229600" cy="981810"/>
          </a:xfrm>
        </p:spPr>
        <p:txBody>
          <a:bodyPr>
            <a:noAutofit/>
          </a:bodyPr>
          <a:lstStyle/>
          <a:p>
            <a:r>
              <a:rPr lang="en-US" sz="3200" dirty="0" smtClean="0">
                <a:ea typeface="Gotham-Bold"/>
              </a:rPr>
              <a:t>Why Battery Balancing?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462769"/>
            <a:ext cx="8521700" cy="1712231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Gotham-Bold"/>
                <a:ea typeface="ＭＳ Ｐゴシック" pitchFamily="34" charset="-128"/>
                <a:cs typeface="Arial" charset="0"/>
              </a:rPr>
              <a:t>Increases Battery Life</a:t>
            </a: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Gotham-Bold"/>
                <a:ea typeface="ＭＳ Ｐゴシック" pitchFamily="34" charset="-128"/>
                <a:cs typeface="Arial" charset="0"/>
              </a:rPr>
              <a:t>With imbalance individual </a:t>
            </a:r>
            <a:r>
              <a:rPr lang="en-US" sz="2000" dirty="0">
                <a:solidFill>
                  <a:schemeClr val="tx1"/>
                </a:solidFill>
                <a:latin typeface="Gotham-Bold"/>
                <a:ea typeface="ＭＳ Ｐゴシック" pitchFamily="34" charset="-128"/>
                <a:cs typeface="Arial" charset="0"/>
              </a:rPr>
              <a:t>cell voltages will drift apart over </a:t>
            </a:r>
            <a:r>
              <a:rPr lang="en-US" sz="2000" dirty="0" smtClean="0">
                <a:solidFill>
                  <a:schemeClr val="tx1"/>
                </a:solidFill>
                <a:latin typeface="Gotham-Bold"/>
                <a:ea typeface="ＭＳ Ｐゴシック" pitchFamily="34" charset="-128"/>
                <a:cs typeface="Arial" charset="0"/>
              </a:rPr>
              <a:t>time</a:t>
            </a:r>
            <a:endParaRPr lang="en-US" sz="2000" dirty="0">
              <a:solidFill>
                <a:schemeClr val="tx1"/>
              </a:solidFill>
              <a:latin typeface="Gotham-Bold"/>
              <a:ea typeface="ＭＳ Ｐゴシック" pitchFamily="34" charset="-128"/>
              <a:cs typeface="Arial" charset="0"/>
            </a:endParaRPr>
          </a:p>
          <a:p>
            <a:pPr lvl="1"/>
            <a:r>
              <a:rPr lang="en-US" sz="2000" dirty="0" smtClean="0">
                <a:solidFill>
                  <a:schemeClr val="tx1"/>
                </a:solidFill>
                <a:latin typeface="Gotham-Bold"/>
                <a:ea typeface="ＭＳ Ｐゴシック" pitchFamily="34" charset="-128"/>
                <a:cs typeface="Arial" charset="0"/>
              </a:rPr>
              <a:t>With imbalance capacity </a:t>
            </a:r>
            <a:r>
              <a:rPr lang="en-US" sz="2000" dirty="0">
                <a:solidFill>
                  <a:schemeClr val="tx1"/>
                </a:solidFill>
                <a:latin typeface="Gotham-Bold"/>
                <a:ea typeface="ＭＳ Ｐゴシック" pitchFamily="34" charset="-128"/>
                <a:cs typeface="Arial" charset="0"/>
              </a:rPr>
              <a:t>of total system </a:t>
            </a:r>
            <a:r>
              <a:rPr lang="en-US" sz="2000" dirty="0" smtClean="0">
                <a:solidFill>
                  <a:schemeClr val="tx1"/>
                </a:solidFill>
                <a:latin typeface="Gotham-Bold"/>
                <a:ea typeface="ＭＳ Ｐゴシック" pitchFamily="34" charset="-128"/>
                <a:cs typeface="Arial" charset="0"/>
              </a:rPr>
              <a:t>decreases</a:t>
            </a:r>
            <a:endParaRPr lang="en-US" sz="2000" dirty="0">
              <a:solidFill>
                <a:schemeClr val="tx1"/>
              </a:solidFill>
              <a:latin typeface="Gotham-Bold"/>
              <a:ea typeface="ＭＳ Ｐゴシック" pitchFamily="34" charset="-128"/>
              <a:cs typeface="Arial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  <a:latin typeface="Gotham-Bold"/>
                <a:ea typeface="ＭＳ Ｐゴシック" pitchFamily="34" charset="-128"/>
                <a:cs typeface="Arial" charset="0"/>
              </a:rPr>
              <a:t>Two kinds of Balancing:</a:t>
            </a:r>
            <a:endParaRPr lang="en-US" sz="2400" dirty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900" y="3175000"/>
            <a:ext cx="8521700" cy="292387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ctr"/>
            <a:r>
              <a:rPr lang="en-US" b="1" u="sng" dirty="0" smtClean="0">
                <a:latin typeface="Gotham-Bold"/>
              </a:rPr>
              <a:t>Passive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Gotham-Bold"/>
              </a:rPr>
              <a:t>Fixed Shunt</a:t>
            </a:r>
            <a:endParaRPr lang="en-US" sz="2000" dirty="0">
              <a:latin typeface="Gotham-Bold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Gotham-Bold"/>
              </a:rPr>
              <a:t>Controlled Shunt</a:t>
            </a:r>
          </a:p>
          <a:p>
            <a:pPr algn="ctr"/>
            <a:endParaRPr lang="en-US" b="1" u="sng" dirty="0" smtClean="0">
              <a:latin typeface="Gotham-Bold"/>
            </a:endParaRPr>
          </a:p>
          <a:p>
            <a:pPr algn="ctr"/>
            <a:endParaRPr lang="en-US" b="1" u="sng" dirty="0">
              <a:latin typeface="Gotham-Bold"/>
            </a:endParaRPr>
          </a:p>
          <a:p>
            <a:pPr algn="ctr"/>
            <a:endParaRPr lang="en-US" b="1" u="sng" dirty="0" smtClean="0">
              <a:latin typeface="Gotham-Bold"/>
            </a:endParaRPr>
          </a:p>
          <a:p>
            <a:pPr algn="ctr"/>
            <a:endParaRPr lang="en-US" b="1" u="sng" dirty="0" smtClean="0">
              <a:latin typeface="Gotham-Bold"/>
            </a:endParaRPr>
          </a:p>
          <a:p>
            <a:pPr algn="ctr"/>
            <a:endParaRPr lang="en-US" b="1" u="sng" dirty="0" smtClean="0">
              <a:latin typeface="Gotham-Bold"/>
            </a:endParaRPr>
          </a:p>
          <a:p>
            <a:pPr algn="ctr"/>
            <a:r>
              <a:rPr lang="en-US" b="1" u="sng" dirty="0" smtClean="0">
                <a:latin typeface="Gotham-Bold"/>
              </a:rPr>
              <a:t>Active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Gotham-Bold"/>
              </a:rPr>
              <a:t>Boost Converter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Gotham-Bold"/>
              </a:rPr>
              <a:t>Switched Capacitor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Gotham-Bold"/>
              </a:rPr>
              <a:t>Single Switched Capacitor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Gotham-Bold"/>
              </a:rPr>
              <a:t>Double Tiered Capacitor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Gotham-Bold"/>
              </a:rPr>
              <a:t>Single-inductor </a:t>
            </a:r>
            <a:r>
              <a:rPr lang="en-US" sz="2000" dirty="0">
                <a:latin typeface="Gotham-Bold"/>
              </a:rPr>
              <a:t>method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Gotham-Bold"/>
              </a:rPr>
              <a:t>Multi-inductor method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Gotham-Bold"/>
              </a:rPr>
              <a:t>Single-Windings Transformer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Gotham-Bold"/>
              </a:rPr>
              <a:t>Multi-Windings Transformer</a:t>
            </a:r>
          </a:p>
        </p:txBody>
      </p:sp>
    </p:spTree>
    <p:extLst>
      <p:ext uri="{BB962C8B-B14F-4D97-AF65-F5344CB8AC3E}">
        <p14:creationId xmlns:p14="http://schemas.microsoft.com/office/powerpoint/2010/main" val="1658625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492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18453B"/>
                </a:solidFill>
                <a:latin typeface="Gotham-Bold"/>
                <a:ea typeface="Gotham-Bold"/>
                <a:cs typeface="Gotham-Bold"/>
              </a:rPr>
              <a:t>Passive Balancing</a:t>
            </a:r>
            <a:br>
              <a:rPr lang="en-US" sz="3200" dirty="0" smtClean="0">
                <a:solidFill>
                  <a:srgbClr val="18453B"/>
                </a:solidFill>
                <a:latin typeface="Gotham-Bold"/>
                <a:ea typeface="Gotham-Bold"/>
                <a:cs typeface="Gotham-Bold"/>
              </a:rPr>
            </a:br>
            <a:r>
              <a:rPr lang="en-US" sz="3200" dirty="0" smtClean="0">
                <a:solidFill>
                  <a:srgbClr val="18453B"/>
                </a:solidFill>
                <a:latin typeface="Gotham-Bold"/>
                <a:ea typeface="Gotham-Bold"/>
                <a:cs typeface="Gotham-Bold"/>
              </a:rPr>
              <a:t>Fixed Shunting Resistor</a:t>
            </a:r>
            <a:endParaRPr lang="en-US" sz="4000" dirty="0" smtClean="0">
              <a:ea typeface="ＭＳ Ｐゴシック" pitchFamily="34" charset="-128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4285367"/>
            <a:ext cx="8229600" cy="234778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numCol="2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2400" u="sng" dirty="0" smtClean="0">
                <a:latin typeface="Gotham-Bold"/>
                <a:ea typeface="ＭＳ Ｐゴシック" pitchFamily="34" charset="-128"/>
              </a:rPr>
              <a:t>Pros: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Gotham-Bold"/>
                <a:ea typeface="ＭＳ Ｐゴシック" pitchFamily="34" charset="-128"/>
              </a:rPr>
              <a:t>Simplicity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Gotham-Bold"/>
                <a:ea typeface="ＭＳ Ｐゴシック" pitchFamily="34" charset="-128"/>
              </a:rPr>
              <a:t>Low Cost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Gotham-Bold"/>
                <a:ea typeface="ＭＳ Ｐゴシック" pitchFamily="34" charset="-128"/>
              </a:rPr>
              <a:t>Robust</a:t>
            </a:r>
          </a:p>
          <a:p>
            <a:pPr>
              <a:lnSpc>
                <a:spcPct val="90000"/>
              </a:lnSpc>
            </a:pPr>
            <a:endParaRPr lang="en-US" sz="2000" dirty="0">
              <a:latin typeface="Gotham-Bold"/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z="2000" dirty="0" smtClean="0">
              <a:latin typeface="Gotham-Bold"/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z="2000" dirty="0">
              <a:latin typeface="Gotham-Bold"/>
              <a:ea typeface="ＭＳ Ｐゴシック" pitchFamily="34" charset="-128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US" sz="2400" u="sng" dirty="0" smtClean="0">
                <a:latin typeface="Gotham-Bold"/>
                <a:ea typeface="ＭＳ Ｐゴシック" pitchFamily="34" charset="-128"/>
              </a:rPr>
              <a:t>Cons: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Gotham-Bold"/>
                <a:ea typeface="ＭＳ Ｐゴシック" pitchFamily="34" charset="-128"/>
              </a:rPr>
              <a:t>Energy Continuously Dissipated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Gotham-Bold"/>
                <a:ea typeface="ＭＳ Ｐゴシック" pitchFamily="34" charset="-128"/>
              </a:rPr>
              <a:t>Creates Heat</a:t>
            </a:r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5351" y="1507524"/>
            <a:ext cx="87362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b="1" dirty="0">
              <a:latin typeface="Gotham-Bold"/>
            </a:endParaRP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Gotham-Bold"/>
              </a:rPr>
              <a:t>Continuously bypassing </a:t>
            </a:r>
            <a:r>
              <a:rPr lang="en-US" dirty="0" smtClean="0">
                <a:latin typeface="Gotham-Bold"/>
              </a:rPr>
              <a:t>current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latin typeface="Gotham-Bold"/>
              </a:rPr>
              <a:t>Resistor Scaling 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latin typeface="Gotham-Bold"/>
              </a:rPr>
              <a:t>Varies to limit cell voltage</a:t>
            </a:r>
            <a:br>
              <a:rPr lang="en-US" dirty="0" smtClean="0">
                <a:latin typeface="Gotham-Bold"/>
              </a:rPr>
            </a:br>
            <a:r>
              <a:rPr lang="en-US" dirty="0">
                <a:latin typeface="Gotham-Bold"/>
              </a:rPr>
              <a:t>Works on Lead-acid and Nickel </a:t>
            </a:r>
            <a:r>
              <a:rPr lang="en-US" dirty="0" smtClean="0">
                <a:latin typeface="Gotham-Bold"/>
              </a:rPr>
              <a:t>based</a:t>
            </a:r>
            <a:endParaRPr lang="en-US" dirty="0">
              <a:latin typeface="Gotham-Bold"/>
            </a:endParaRPr>
          </a:p>
        </p:txBody>
      </p:sp>
      <p:pic>
        <p:nvPicPr>
          <p:cNvPr id="13" name="Picture 12"/>
          <p:cNvPicPr/>
          <p:nvPr/>
        </p:nvPicPr>
        <p:blipFill rotWithShape="1">
          <a:blip r:embed="rId2"/>
          <a:srcRect l="63770" t="27570" r="16845" b="29887"/>
          <a:stretch/>
        </p:blipFill>
        <p:spPr bwMode="auto">
          <a:xfrm>
            <a:off x="6807200" y="1106248"/>
            <a:ext cx="2114378" cy="28489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6125"/>
            <a:ext cx="8229600" cy="981810"/>
          </a:xfrm>
        </p:spPr>
        <p:txBody>
          <a:bodyPr>
            <a:noAutofit/>
          </a:bodyPr>
          <a:lstStyle/>
          <a:p>
            <a:r>
              <a:rPr lang="en-US" sz="3200" dirty="0">
                <a:ea typeface="Gotham-Bold"/>
              </a:rPr>
              <a:t>Passive Balancing</a:t>
            </a:r>
            <a:br>
              <a:rPr lang="en-US" sz="3200" dirty="0">
                <a:ea typeface="Gotham-Bold"/>
              </a:rPr>
            </a:br>
            <a:r>
              <a:rPr lang="en-US" sz="3200" dirty="0" smtClean="0">
                <a:ea typeface="Gotham-Bold"/>
              </a:rPr>
              <a:t>Controlled Shunting Resistor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100" y="1462769"/>
            <a:ext cx="8521700" cy="2494192"/>
          </a:xfrm>
        </p:spPr>
        <p:txBody>
          <a:bodyPr/>
          <a:lstStyle/>
          <a:p>
            <a:endParaRPr lang="en-US" sz="2400" dirty="0" smtClean="0">
              <a:solidFill>
                <a:schemeClr val="tx1"/>
              </a:solidFill>
              <a:latin typeface="Gotham-Bold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Gotham-Bold"/>
                <a:ea typeface="ＭＳ Ｐゴシック" pitchFamily="34" charset="-128"/>
                <a:cs typeface="Arial" charset="0"/>
              </a:rPr>
              <a:t>Two Modes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  <a:latin typeface="Gotham-Bold"/>
                <a:ea typeface="ＭＳ Ｐゴシック" pitchFamily="34" charset="-128"/>
                <a:cs typeface="Arial" charset="0"/>
              </a:rPr>
              <a:t>Continuous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  <a:latin typeface="Gotham-Bold"/>
                <a:ea typeface="ＭＳ Ｐゴシック" pitchFamily="34" charset="-128"/>
                <a:cs typeface="Arial" charset="0"/>
              </a:rPr>
              <a:t>Detecting</a:t>
            </a:r>
            <a:endParaRPr lang="en-US" sz="2000" dirty="0">
              <a:solidFill>
                <a:schemeClr val="tx1"/>
              </a:solidFill>
              <a:latin typeface="Gotham-Bold"/>
              <a:ea typeface="ＭＳ Ｐゴシック" pitchFamily="34" charset="-128"/>
              <a:cs typeface="Arial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  <a:latin typeface="Gotham-Bold"/>
                <a:ea typeface="ＭＳ Ｐゴシック" pitchFamily="34" charset="-128"/>
                <a:cs typeface="Arial" charset="0"/>
              </a:rPr>
              <a:t>Controlled by relay/switches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Gotham-Bold"/>
              </a:rPr>
              <a:t>Works on Li-Ion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tx1"/>
              </a:solidFill>
              <a:latin typeface="Gotham-Bold"/>
              <a:ea typeface="ＭＳ Ｐゴシック" pitchFamily="34" charset="-128"/>
              <a:cs typeface="Arial" charset="0"/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85694" t="27570" r="1338" b="29887"/>
          <a:stretch/>
        </p:blipFill>
        <p:spPr bwMode="auto">
          <a:xfrm>
            <a:off x="6961505" y="1140730"/>
            <a:ext cx="1725295" cy="31838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7200" y="4324620"/>
            <a:ext cx="8140700" cy="2177006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342900" indent="-342900" algn="ctr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u="sng" dirty="0">
                <a:latin typeface="Gotham-Bold"/>
              </a:rPr>
              <a:t>Pros:</a:t>
            </a:r>
          </a:p>
          <a:p>
            <a:pPr marL="342900" indent="-342900">
              <a:lnSpc>
                <a:spcPct val="90000"/>
              </a:lnSpc>
              <a:spcBef>
                <a:spcPts val="480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latin typeface="Gotham-Bold"/>
              </a:rPr>
              <a:t>Simplicity</a:t>
            </a:r>
          </a:p>
          <a:p>
            <a:pPr marL="342900" indent="-342900">
              <a:lnSpc>
                <a:spcPct val="90000"/>
              </a:lnSpc>
              <a:spcBef>
                <a:spcPts val="480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latin typeface="Gotham-Bold"/>
              </a:rPr>
              <a:t>Low </a:t>
            </a:r>
            <a:r>
              <a:rPr lang="en-US" sz="2000" dirty="0" smtClean="0">
                <a:latin typeface="Gotham-Bold"/>
              </a:rPr>
              <a:t>Cost</a:t>
            </a:r>
          </a:p>
          <a:p>
            <a:pPr marL="342900" indent="-342900">
              <a:lnSpc>
                <a:spcPct val="90000"/>
              </a:lnSpc>
              <a:spcBef>
                <a:spcPts val="48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Gotham-Bold"/>
              </a:rPr>
              <a:t>Reliable</a:t>
            </a:r>
          </a:p>
          <a:p>
            <a:pPr marL="457200" indent="-457200" algn="ctr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800" u="sng" dirty="0" smtClean="0">
              <a:latin typeface="Gotham-Bold"/>
            </a:endParaRPr>
          </a:p>
          <a:p>
            <a:pPr marL="342900" indent="-342900" algn="ctr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u="sng" dirty="0" smtClean="0">
              <a:latin typeface="Gotham-Bold"/>
            </a:endParaRPr>
          </a:p>
          <a:p>
            <a:pPr marL="342900" indent="-342900" algn="ctr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u="sng" dirty="0" smtClean="0">
                <a:latin typeface="Gotham-Bold"/>
              </a:rPr>
              <a:t>Cons</a:t>
            </a:r>
            <a:r>
              <a:rPr lang="en-US" u="sng" dirty="0">
                <a:latin typeface="Gotham-Bold"/>
              </a:rPr>
              <a:t>:</a:t>
            </a:r>
          </a:p>
          <a:p>
            <a:pPr marL="342900" indent="-342900">
              <a:lnSpc>
                <a:spcPct val="90000"/>
              </a:lnSpc>
              <a:spcBef>
                <a:spcPts val="48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Gotham-Bold"/>
              </a:rPr>
              <a:t>Energy is </a:t>
            </a:r>
            <a:r>
              <a:rPr lang="en-US" sz="2000" dirty="0">
                <a:latin typeface="Gotham-Bold"/>
              </a:rPr>
              <a:t>Dissipated</a:t>
            </a:r>
          </a:p>
          <a:p>
            <a:pPr marL="342900" indent="-342900">
              <a:lnSpc>
                <a:spcPct val="90000"/>
              </a:lnSpc>
              <a:spcBef>
                <a:spcPts val="480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latin typeface="Gotham-Bold"/>
              </a:rPr>
              <a:t>Creates </a:t>
            </a:r>
            <a:r>
              <a:rPr lang="en-US" sz="2000" dirty="0" smtClean="0">
                <a:latin typeface="Gotham-Bold"/>
              </a:rPr>
              <a:t>Heat</a:t>
            </a:r>
            <a:endParaRPr lang="en-US" sz="2000" dirty="0">
              <a:latin typeface="Gotham-Bold"/>
            </a:endParaRPr>
          </a:p>
        </p:txBody>
      </p:sp>
    </p:spTree>
    <p:extLst>
      <p:ext uri="{BB962C8B-B14F-4D97-AF65-F5344CB8AC3E}">
        <p14:creationId xmlns:p14="http://schemas.microsoft.com/office/powerpoint/2010/main" val="2906237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6125"/>
            <a:ext cx="8229600" cy="981810"/>
          </a:xfrm>
        </p:spPr>
        <p:txBody>
          <a:bodyPr>
            <a:noAutofit/>
          </a:bodyPr>
          <a:lstStyle/>
          <a:p>
            <a:r>
              <a:rPr lang="en-US" sz="3200" dirty="0">
                <a:ea typeface="Gotham-Bold"/>
              </a:rPr>
              <a:t>Passive Balancing</a:t>
            </a:r>
            <a:br>
              <a:rPr lang="en-US" sz="3200" dirty="0">
                <a:ea typeface="Gotham-Bold"/>
              </a:rPr>
            </a:br>
            <a:r>
              <a:rPr lang="en-US" sz="3200" dirty="0" smtClean="0">
                <a:ea typeface="Gotham-Bold"/>
              </a:rPr>
              <a:t>Overall Shunting Resistor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142469"/>
            <a:ext cx="8521700" cy="2494192"/>
          </a:xfrm>
        </p:spPr>
        <p:txBody>
          <a:bodyPr/>
          <a:lstStyle/>
          <a:p>
            <a:endParaRPr lang="en-US" sz="2400" dirty="0" smtClean="0">
              <a:solidFill>
                <a:schemeClr val="tx1"/>
              </a:solidFill>
              <a:latin typeface="Gotham-Bold"/>
              <a:ea typeface="ＭＳ Ｐゴシック" pitchFamily="34" charset="-128"/>
              <a:cs typeface="Arial" charset="0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Gotham-Bold"/>
                <a:ea typeface="ＭＳ Ｐゴシック" pitchFamily="34" charset="-128"/>
                <a:cs typeface="Arial" charset="0"/>
              </a:rPr>
              <a:t>Easy to use and implement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Gotham-Bold"/>
                <a:ea typeface="ＭＳ Ｐゴシック" pitchFamily="34" charset="-128"/>
                <a:cs typeface="Arial" charset="0"/>
              </a:rPr>
              <a:t>Reliable</a:t>
            </a:r>
            <a:endParaRPr lang="en-US" sz="2400" dirty="0">
              <a:solidFill>
                <a:schemeClr val="tx1"/>
              </a:solidFill>
              <a:latin typeface="Gotham-Bold"/>
              <a:ea typeface="ＭＳ Ｐゴシック" pitchFamily="34" charset="-128"/>
              <a:cs typeface="Arial" charset="0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Gotham-Bold"/>
                <a:ea typeface="ＭＳ Ｐゴシック" pitchFamily="34" charset="-128"/>
                <a:cs typeface="Arial" charset="0"/>
              </a:rPr>
              <a:t>Can shorten battery run time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Gotham-Bold"/>
                <a:ea typeface="ＭＳ Ｐゴシック" pitchFamily="34" charset="-128"/>
                <a:cs typeface="Arial" charset="0"/>
              </a:rPr>
              <a:t>Wastes Energy</a:t>
            </a:r>
            <a:endParaRPr lang="en-US" sz="2400" dirty="0">
              <a:solidFill>
                <a:schemeClr val="tx1"/>
              </a:solidFill>
              <a:latin typeface="Gotham-Bold"/>
              <a:ea typeface="ＭＳ Ｐゴシック" pitchFamily="34" charset="-128"/>
              <a:cs typeface="Arial" charset="0"/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85694" t="27570" r="1338" b="29887"/>
          <a:stretch/>
        </p:blipFill>
        <p:spPr bwMode="auto">
          <a:xfrm>
            <a:off x="7000556" y="1546141"/>
            <a:ext cx="1725295" cy="27083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2"/>
          <a:srcRect l="63770" t="27570" r="16845" b="29887"/>
          <a:stretch/>
        </p:blipFill>
        <p:spPr bwMode="auto">
          <a:xfrm>
            <a:off x="228600" y="1546141"/>
            <a:ext cx="1894204" cy="27083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75842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730"/>
            <a:ext cx="8229600" cy="98181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Active Balancing</a:t>
            </a:r>
            <a:br>
              <a:rPr lang="en-US" dirty="0" smtClean="0"/>
            </a:br>
            <a:r>
              <a:rPr lang="en-US" dirty="0" smtClean="0"/>
              <a:t>Boost Converter Cell Balancing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Gotham-Bold"/>
              </a:rPr>
              <a:t>Uses boost converter to transfer excess energy from highest cell to lowest cell</a:t>
            </a:r>
          </a:p>
          <a:p>
            <a:r>
              <a:rPr lang="en-US" dirty="0">
                <a:solidFill>
                  <a:schemeClr val="tx1"/>
                </a:solidFill>
                <a:latin typeface="Gotham-Bold"/>
              </a:rPr>
              <a:t>Requires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Gotham-Bold"/>
              </a:rPr>
              <a:t>Voltage sensors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Gotham-Bold"/>
              </a:rPr>
              <a:t>Controller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Gotham-Bold"/>
              </a:rPr>
              <a:t>Switches</a:t>
            </a:r>
            <a:endParaRPr lang="en-US" dirty="0" smtClean="0">
              <a:solidFill>
                <a:schemeClr val="tx1"/>
              </a:solidFill>
              <a:latin typeface="Gotham-Bold"/>
            </a:endParaRPr>
          </a:p>
          <a:p>
            <a:pPr lvl="1"/>
            <a:endParaRPr lang="en-US" dirty="0" smtClean="0">
              <a:latin typeface="Gotham-Bold"/>
            </a:endParaRPr>
          </a:p>
          <a:p>
            <a:endParaRPr lang="en-US" dirty="0">
              <a:latin typeface="Gotham-Bold"/>
            </a:endParaRPr>
          </a:p>
        </p:txBody>
      </p:sp>
      <p:pic>
        <p:nvPicPr>
          <p:cNvPr id="2050" name="Picture 2" descr="http://imall.iteadstudio.com/media/catalog/product/cache/1/image/9df78eab33525d08d6e5fb8d27136e95/i/m/im130801001_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384" y="3286748"/>
            <a:ext cx="2932181" cy="293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550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216"/>
            <a:ext cx="8229600" cy="981810"/>
          </a:xfrm>
        </p:spPr>
        <p:txBody>
          <a:bodyPr>
            <a:normAutofit fontScale="90000"/>
          </a:bodyPr>
          <a:lstStyle/>
          <a:p>
            <a:r>
              <a:rPr lang="en-US" dirty="0"/>
              <a:t>Active Balancing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Boost Converter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3637722" cy="406649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Gotham-Bold"/>
              </a:rPr>
              <a:t>Boost input voltage to desired voltage</a:t>
            </a:r>
          </a:p>
          <a:p>
            <a:r>
              <a:rPr lang="en-US" dirty="0" smtClean="0">
                <a:solidFill>
                  <a:schemeClr val="tx1"/>
                </a:solidFill>
                <a:latin typeface="Gotham-Bold"/>
              </a:rPr>
              <a:t>Uses duty to cycle to control output voltage</a:t>
            </a:r>
          </a:p>
          <a:p>
            <a:r>
              <a:rPr lang="en-US" dirty="0" smtClean="0">
                <a:solidFill>
                  <a:schemeClr val="tx1"/>
                </a:solidFill>
                <a:latin typeface="Gotham-Bold"/>
              </a:rPr>
              <a:t> Equation </a:t>
            </a:r>
            <a:endParaRPr lang="en-US" dirty="0">
              <a:solidFill>
                <a:schemeClr val="tx1"/>
              </a:solidFill>
              <a:latin typeface="Gotham-Bold"/>
            </a:endParaRPr>
          </a:p>
        </p:txBody>
      </p:sp>
      <p:pic>
        <p:nvPicPr>
          <p:cNvPr id="1026" name="Picture 2" descr="http://www.coilgun.eclipse.co.uk/images/prototypes_pages_images/cs_p01A/boost_converter_simple_circuit_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999" y="1423526"/>
            <a:ext cx="4721225" cy="485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27650" y="5083289"/>
            <a:ext cx="282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otham-Bold"/>
              </a:rPr>
              <a:t>Vo= (1/1-D)*Vin</a:t>
            </a:r>
            <a:endParaRPr lang="en-US" dirty="0">
              <a:latin typeface="Gotham-Bold"/>
            </a:endParaRPr>
          </a:p>
        </p:txBody>
      </p:sp>
    </p:spTree>
    <p:extLst>
      <p:ext uri="{BB962C8B-B14F-4D97-AF65-F5344CB8AC3E}">
        <p14:creationId xmlns:p14="http://schemas.microsoft.com/office/powerpoint/2010/main" val="1321826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3425"/>
            <a:ext cx="8229600" cy="981810"/>
          </a:xfrm>
        </p:spPr>
        <p:txBody>
          <a:bodyPr>
            <a:normAutofit fontScale="90000"/>
          </a:bodyPr>
          <a:lstStyle/>
          <a:p>
            <a:r>
              <a:rPr lang="en-US" dirty="0"/>
              <a:t>Active Balancing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Boost Converter Cell Balancing 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Gotham-Bold"/>
              </a:rPr>
              <a:t>Lithium Ion batteries charge at 4.2 v</a:t>
            </a:r>
          </a:p>
          <a:p>
            <a:r>
              <a:rPr lang="en-US" dirty="0" smtClean="0">
                <a:solidFill>
                  <a:schemeClr val="tx1"/>
                </a:solidFill>
                <a:latin typeface="Gotham-Bold"/>
              </a:rPr>
              <a:t>Boost converter must output constant 4.2 </a:t>
            </a:r>
          </a:p>
          <a:p>
            <a:pPr lvl="1"/>
            <a:endParaRPr lang="en-US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562" y="3377234"/>
            <a:ext cx="581025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4800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730"/>
            <a:ext cx="8229600" cy="981810"/>
          </a:xfrm>
        </p:spPr>
        <p:txBody>
          <a:bodyPr>
            <a:normAutofit fontScale="90000"/>
          </a:bodyPr>
          <a:lstStyle/>
          <a:p>
            <a:r>
              <a:rPr lang="en-US" dirty="0"/>
              <a:t>Active Balancing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Capacitive Balancing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Gotham-Bold"/>
              </a:rPr>
              <a:t>What is capacitive balancing?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Gotham-Bold"/>
              </a:rPr>
              <a:t>It is a method utilizes capacitors as an external storage unit that allows higher charged batteries to transfer energy to lower charged batteries.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Gotham-Bold"/>
              </a:rPr>
              <a:t> This cycle of charging and discharging capacitors allows for all the batteries to operate at the same voltage.   </a:t>
            </a:r>
            <a:endParaRPr lang="en-US" dirty="0">
              <a:solidFill>
                <a:schemeClr val="tx1"/>
              </a:solidFill>
              <a:latin typeface="Gotham-Bold"/>
            </a:endParaRPr>
          </a:p>
        </p:txBody>
      </p:sp>
    </p:spTree>
    <p:extLst>
      <p:ext uri="{BB962C8B-B14F-4D97-AF65-F5344CB8AC3E}">
        <p14:creationId xmlns:p14="http://schemas.microsoft.com/office/powerpoint/2010/main" val="4063636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730"/>
            <a:ext cx="8229600" cy="981810"/>
          </a:xfrm>
        </p:spPr>
        <p:txBody>
          <a:bodyPr>
            <a:normAutofit fontScale="90000"/>
          </a:bodyPr>
          <a:lstStyle/>
          <a:p>
            <a:r>
              <a:rPr lang="en-US" dirty="0"/>
              <a:t>Active Balancing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Switched Capacitor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Gotham-Bold"/>
              </a:rPr>
              <a:t>This method shuttles the energy from the high charged batteries to the lower charged batteries, but all batteries are not connected together.</a:t>
            </a:r>
          </a:p>
          <a:p>
            <a:r>
              <a:rPr lang="en-US" dirty="0" smtClean="0">
                <a:solidFill>
                  <a:schemeClr val="tx1"/>
                </a:solidFill>
                <a:latin typeface="Gotham-Bold"/>
              </a:rPr>
              <a:t>Pros: 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Gotham-Bold"/>
              </a:rPr>
              <a:t>E</a:t>
            </a:r>
            <a:r>
              <a:rPr lang="en-US" dirty="0" smtClean="0">
                <a:solidFill>
                  <a:schemeClr val="tx1"/>
                </a:solidFill>
                <a:latin typeface="Gotham-Bold"/>
              </a:rPr>
              <a:t>asier to implement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Gotham-Bold"/>
              </a:rPr>
              <a:t>Charges and discharges efficiently</a:t>
            </a:r>
          </a:p>
          <a:p>
            <a:r>
              <a:rPr lang="en-US" dirty="0" smtClean="0">
                <a:solidFill>
                  <a:schemeClr val="tx1"/>
                </a:solidFill>
                <a:latin typeface="Gotham-Bold"/>
              </a:rPr>
              <a:t>Cons: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Gotham-Bold"/>
              </a:rPr>
              <a:t>Higher cost than resistor systems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Gotham-Bold"/>
              </a:rPr>
              <a:t>Not the quickest system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 l="36500" t="44889" r="39500" b="10667"/>
          <a:stretch>
            <a:fillRect/>
          </a:stretch>
        </p:blipFill>
        <p:spPr bwMode="auto">
          <a:xfrm>
            <a:off x="6045200" y="3048000"/>
            <a:ext cx="3098799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3588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730"/>
            <a:ext cx="8229600" cy="981810"/>
          </a:xfrm>
        </p:spPr>
        <p:txBody>
          <a:bodyPr>
            <a:normAutofit fontScale="90000"/>
          </a:bodyPr>
          <a:lstStyle/>
          <a:p>
            <a:r>
              <a:rPr lang="en-US" dirty="0"/>
              <a:t>Active Balancing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Single Switched Capacitor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Gotham-Bold"/>
              </a:rPr>
              <a:t>Similar to the other system but it only uses one capacitor for balancing.</a:t>
            </a:r>
          </a:p>
          <a:p>
            <a:r>
              <a:rPr lang="en-US" dirty="0" smtClean="0">
                <a:solidFill>
                  <a:schemeClr val="tx1"/>
                </a:solidFill>
                <a:latin typeface="Gotham-Bold"/>
              </a:rPr>
              <a:t>Pro: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Gotham-Bold"/>
              </a:rPr>
              <a:t>Requires less number of switch compared to the switched capacitor method (batteries &gt;5)</a:t>
            </a:r>
          </a:p>
          <a:p>
            <a:r>
              <a:rPr lang="en-US" dirty="0" smtClean="0">
                <a:solidFill>
                  <a:schemeClr val="tx1"/>
                </a:solidFill>
                <a:latin typeface="Gotham-Bold"/>
              </a:rPr>
              <a:t>Con: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Gotham-Bold"/>
              </a:rPr>
              <a:t>Switching logic is more complex </a:t>
            </a:r>
            <a:endParaRPr lang="en-US" dirty="0">
              <a:solidFill>
                <a:schemeClr val="tx1"/>
              </a:solidFill>
              <a:latin typeface="Gotham-Bold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l="40000" t="35555" r="41500" b="31556"/>
          <a:stretch>
            <a:fillRect/>
          </a:stretch>
        </p:blipFill>
        <p:spPr bwMode="auto">
          <a:xfrm>
            <a:off x="6587066" y="4453466"/>
            <a:ext cx="2404533" cy="2404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9568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 l="42000" t="44444" r="43000" b="15556"/>
          <a:stretch>
            <a:fillRect/>
          </a:stretch>
        </p:blipFill>
        <p:spPr bwMode="auto">
          <a:xfrm>
            <a:off x="6705600" y="3124200"/>
            <a:ext cx="2438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730"/>
            <a:ext cx="8229600" cy="981810"/>
          </a:xfrm>
        </p:spPr>
        <p:txBody>
          <a:bodyPr>
            <a:normAutofit fontScale="90000"/>
          </a:bodyPr>
          <a:lstStyle/>
          <a:p>
            <a:r>
              <a:rPr lang="en-US" dirty="0"/>
              <a:t>Active Balancing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Double Tiered Capacitor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Gotham-Bold"/>
              </a:rPr>
              <a:t>Same functions as the other systems, but another capacitor is added to improve linkage amongst the batteries.</a:t>
            </a:r>
          </a:p>
          <a:p>
            <a:r>
              <a:rPr lang="en-US" dirty="0" smtClean="0">
                <a:solidFill>
                  <a:schemeClr val="tx1"/>
                </a:solidFill>
                <a:latin typeface="Gotham-Bold"/>
              </a:rPr>
              <a:t>Pros: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Gotham-Bold"/>
              </a:rPr>
              <a:t>Balancing time is cut by more than half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Gotham-Bold"/>
              </a:rPr>
              <a:t>Charges and discharges efficiently</a:t>
            </a:r>
          </a:p>
          <a:p>
            <a:r>
              <a:rPr lang="en-US" dirty="0" smtClean="0">
                <a:solidFill>
                  <a:schemeClr val="tx1"/>
                </a:solidFill>
                <a:latin typeface="Gotham-Bold"/>
              </a:rPr>
              <a:t>Con: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Gotham-Bold"/>
              </a:rPr>
              <a:t>More capacitors required</a:t>
            </a:r>
          </a:p>
          <a:p>
            <a:pPr lvl="1"/>
            <a:endParaRPr lang="en-US" dirty="0" smtClean="0">
              <a:solidFill>
                <a:schemeClr val="tx1"/>
              </a:solidFill>
              <a:latin typeface="Gotham-Bold"/>
            </a:endParaRPr>
          </a:p>
          <a:p>
            <a:pPr lvl="1"/>
            <a:endParaRPr lang="en-US" dirty="0">
              <a:solidFill>
                <a:schemeClr val="tx1"/>
              </a:solidFill>
              <a:latin typeface="Gotham-Bold"/>
            </a:endParaRPr>
          </a:p>
        </p:txBody>
      </p:sp>
    </p:spTree>
    <p:extLst>
      <p:ext uri="{BB962C8B-B14F-4D97-AF65-F5344CB8AC3E}">
        <p14:creationId xmlns:p14="http://schemas.microsoft.com/office/powerpoint/2010/main" val="2029966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730"/>
            <a:ext cx="8229600" cy="981810"/>
          </a:xfrm>
        </p:spPr>
        <p:txBody>
          <a:bodyPr>
            <a:normAutofit fontScale="90000"/>
          </a:bodyPr>
          <a:lstStyle/>
          <a:p>
            <a:r>
              <a:rPr lang="en-US" dirty="0"/>
              <a:t>INDUCTOR/TRANSFORMER BALANCING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272" y="1609395"/>
            <a:ext cx="8229600" cy="4516768"/>
          </a:xfrm>
        </p:spPr>
        <p:txBody>
          <a:bodyPr/>
          <a:lstStyle/>
          <a:p>
            <a:endParaRPr lang="en-US" dirty="0" smtClean="0">
              <a:solidFill>
                <a:schemeClr val="tx1"/>
              </a:solidFill>
              <a:latin typeface="Gotham-Bold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Gotham-Bold"/>
              </a:rPr>
              <a:t>Single-inductor method</a:t>
            </a:r>
          </a:p>
          <a:p>
            <a:r>
              <a:rPr lang="en-US" dirty="0" smtClean="0">
                <a:solidFill>
                  <a:schemeClr val="tx1"/>
                </a:solidFill>
                <a:latin typeface="Gotham-Bold"/>
              </a:rPr>
              <a:t>Multi-inductor method</a:t>
            </a:r>
          </a:p>
          <a:p>
            <a:r>
              <a:rPr lang="en-US" dirty="0" smtClean="0">
                <a:solidFill>
                  <a:schemeClr val="tx1"/>
                </a:solidFill>
                <a:latin typeface="Gotham-Bold"/>
              </a:rPr>
              <a:t>Single-Windings Transformer</a:t>
            </a:r>
          </a:p>
          <a:p>
            <a:r>
              <a:rPr lang="en-US" dirty="0">
                <a:solidFill>
                  <a:schemeClr val="tx1"/>
                </a:solidFill>
                <a:latin typeface="Gotham-Bold"/>
              </a:rPr>
              <a:t>Multi-Windings Transformer</a:t>
            </a:r>
            <a:endParaRPr lang="en-US" dirty="0" smtClean="0">
              <a:solidFill>
                <a:schemeClr val="tx1"/>
              </a:solidFill>
              <a:latin typeface="Gotham-Bold"/>
            </a:endParaRP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ea typeface="ＭＳ Ｐゴシック" charset="-128"/>
                <a:cs typeface="Gotham Book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>
                  <a:lumMod val="75000"/>
                  <a:lumOff val="25000"/>
                </a:schemeClr>
              </a:buClr>
              <a:buSzPct val="85000"/>
              <a:buFont typeface="Wingdings" charset="2"/>
              <a:buChar char="§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ea typeface="ＭＳ Ｐゴシック" charset="-128"/>
                <a:cs typeface="Gotham Book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ea typeface="ＭＳ Ｐゴシック" charset="-128"/>
                <a:cs typeface="Gotham Book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0" i="0" kern="1200">
                <a:solidFill>
                  <a:schemeClr val="tx1"/>
                </a:solidFill>
                <a:latin typeface="Gotham Book"/>
                <a:ea typeface="ＭＳ Ｐゴシック" charset="-128"/>
                <a:cs typeface="Gotham Book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0" i="0" kern="1200">
                <a:solidFill>
                  <a:schemeClr val="tx1"/>
                </a:solidFill>
                <a:latin typeface="Gotham Book"/>
                <a:ea typeface="ＭＳ Ｐゴシック" charset="-128"/>
                <a:cs typeface="Gotham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22806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730"/>
            <a:ext cx="8229600" cy="981810"/>
          </a:xfrm>
        </p:spPr>
        <p:txBody>
          <a:bodyPr>
            <a:normAutofit fontScale="90000"/>
          </a:bodyPr>
          <a:lstStyle/>
          <a:p>
            <a:r>
              <a:rPr lang="en-US" dirty="0"/>
              <a:t>Active Balancing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Single-inductor </a:t>
            </a:r>
            <a:r>
              <a:rPr lang="en-US" dirty="0"/>
              <a:t>method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dirty="0"/>
              <a:t>Use one inductor</a:t>
            </a:r>
          </a:p>
          <a:p>
            <a:r>
              <a:rPr lang="en-US" dirty="0"/>
              <a:t>Control system senses the voltage</a:t>
            </a:r>
          </a:p>
          <a:p>
            <a:r>
              <a:rPr lang="en-US" dirty="0"/>
              <a:t>Duty cycle 50%</a:t>
            </a:r>
          </a:p>
          <a:p>
            <a:r>
              <a:rPr lang="en-US" dirty="0"/>
              <a:t>High current destroys transistors</a:t>
            </a:r>
          </a:p>
          <a:p>
            <a:endParaRPr lang="en-US" dirty="0">
              <a:solidFill>
                <a:schemeClr val="tx1"/>
              </a:solidFill>
              <a:latin typeface="Gotham-Bold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798" y="2201662"/>
            <a:ext cx="3909071" cy="3924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123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730"/>
            <a:ext cx="8229600" cy="981810"/>
          </a:xfrm>
        </p:spPr>
        <p:txBody>
          <a:bodyPr>
            <a:normAutofit fontScale="90000"/>
          </a:bodyPr>
          <a:lstStyle/>
          <a:p>
            <a:r>
              <a:rPr lang="en-US" dirty="0"/>
              <a:t>Active Balancing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Multi-inductor </a:t>
            </a:r>
            <a:r>
              <a:rPr lang="en-US" dirty="0"/>
              <a:t>method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8840"/>
            <a:ext cx="8229600" cy="4397324"/>
          </a:xfrm>
        </p:spPr>
        <p:txBody>
          <a:bodyPr numCol="2"/>
          <a:lstStyle/>
          <a:p>
            <a:r>
              <a:rPr lang="en-US" dirty="0"/>
              <a:t>Uses n-1 inductors</a:t>
            </a:r>
          </a:p>
          <a:p>
            <a:r>
              <a:rPr lang="en-US" dirty="0"/>
              <a:t>Control system senses the voltage</a:t>
            </a:r>
          </a:p>
          <a:p>
            <a:r>
              <a:rPr lang="en-US" dirty="0"/>
              <a:t>Applies PWM to transfer the energy</a:t>
            </a:r>
          </a:p>
          <a:p>
            <a:r>
              <a:rPr lang="en-US" dirty="0"/>
              <a:t>Takes long time for transferring the energy</a:t>
            </a:r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166" y="1814551"/>
            <a:ext cx="4145872" cy="4123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3596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730"/>
            <a:ext cx="8229600" cy="981810"/>
          </a:xfrm>
        </p:spPr>
        <p:txBody>
          <a:bodyPr>
            <a:normAutofit fontScale="90000"/>
          </a:bodyPr>
          <a:lstStyle/>
          <a:p>
            <a:r>
              <a:rPr lang="en-US" dirty="0"/>
              <a:t>Active Balancing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Single-Windings </a:t>
            </a:r>
            <a:r>
              <a:rPr lang="en-US" dirty="0"/>
              <a:t>Transformer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35837"/>
            <a:ext cx="8229600" cy="4829451"/>
          </a:xfrm>
        </p:spPr>
        <p:txBody>
          <a:bodyPr numCol="2"/>
          <a:lstStyle/>
          <a:p>
            <a:r>
              <a:rPr lang="en-US" dirty="0"/>
              <a:t>Pack to-cell topology</a:t>
            </a:r>
          </a:p>
          <a:p>
            <a:pPr lvl="1"/>
            <a:r>
              <a:rPr lang="en-US" dirty="0"/>
              <a:t>Uses one transformer</a:t>
            </a:r>
          </a:p>
          <a:p>
            <a:pPr lvl="1"/>
            <a:r>
              <a:rPr lang="en-US" dirty="0"/>
              <a:t>Transfers whole energy to the week cell</a:t>
            </a:r>
          </a:p>
          <a:p>
            <a:r>
              <a:rPr lang="en-US" dirty="0"/>
              <a:t>Cell-to-pack topology</a:t>
            </a:r>
          </a:p>
          <a:p>
            <a:pPr lvl="1"/>
            <a:r>
              <a:rPr lang="en-US" dirty="0"/>
              <a:t>Uses one transformer</a:t>
            </a:r>
          </a:p>
          <a:p>
            <a:pPr lvl="1"/>
            <a:r>
              <a:rPr lang="en-US" dirty="0"/>
              <a:t>Transfers energy from the high energy cell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103" y="2463302"/>
            <a:ext cx="4536488" cy="332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897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730"/>
            <a:ext cx="8229600" cy="981810"/>
          </a:xfrm>
        </p:spPr>
        <p:txBody>
          <a:bodyPr>
            <a:normAutofit fontScale="90000"/>
          </a:bodyPr>
          <a:lstStyle/>
          <a:p>
            <a:r>
              <a:rPr lang="en-US" dirty="0"/>
              <a:t>Active Balancing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Multi-Windings </a:t>
            </a:r>
            <a:r>
              <a:rPr lang="en-US" dirty="0"/>
              <a:t>Transformer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dirty="0"/>
              <a:t>Uses multi-winding transformer</a:t>
            </a:r>
          </a:p>
          <a:p>
            <a:r>
              <a:rPr lang="en-US" dirty="0"/>
              <a:t>Group of cells can exchange the energy</a:t>
            </a:r>
          </a:p>
          <a:p>
            <a:r>
              <a:rPr lang="en-US" dirty="0"/>
              <a:t>Really hard to make a transformer with big number of windings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050" y="2287017"/>
            <a:ext cx="371475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8171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730"/>
            <a:ext cx="8229600" cy="981810"/>
          </a:xfrm>
        </p:spPr>
        <p:txBody>
          <a:bodyPr/>
          <a:lstStyle/>
          <a:p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Gotham-Bold"/>
              </a:rPr>
              <a:t>http://www.mdpi.com/1996-1073/6/4/2149</a:t>
            </a:r>
            <a:endParaRPr lang="en-US" dirty="0">
              <a:solidFill>
                <a:schemeClr val="tx1"/>
              </a:solidFill>
              <a:latin typeface="Gotham-Bold"/>
            </a:endParaRPr>
          </a:p>
        </p:txBody>
      </p:sp>
    </p:spTree>
    <p:extLst>
      <p:ext uri="{BB962C8B-B14F-4D97-AF65-F5344CB8AC3E}">
        <p14:creationId xmlns:p14="http://schemas.microsoft.com/office/powerpoint/2010/main" val="2235681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ower_Point_Helme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Power_Point_Helmet</Template>
  <TotalTime>1311</TotalTime>
  <Words>593</Words>
  <Application>Microsoft Macintosh PowerPoint</Application>
  <PresentationFormat>On-screen Show (4:3)</PresentationFormat>
  <Paragraphs>150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Power_Point_Helmet</vt:lpstr>
      <vt:lpstr>MSU Solar Team Battery Management System</vt:lpstr>
      <vt:lpstr>Battery Balancing </vt:lpstr>
      <vt:lpstr>Battery Charge and Discharge </vt:lpstr>
      <vt:lpstr>Why Battery Balancing?</vt:lpstr>
      <vt:lpstr>Passive Balancing Fixed Shunting Resistor</vt:lpstr>
      <vt:lpstr>Passive Balancing Controlled Shunting Resistor</vt:lpstr>
      <vt:lpstr>Passive Balancing Overall Shunting Resistor</vt:lpstr>
      <vt:lpstr>Active Balancing Boost Converter Cell Balancing </vt:lpstr>
      <vt:lpstr>Active Balancing  Boost Converter </vt:lpstr>
      <vt:lpstr>Active Balancing  Boost Converter Cell Balancing cont. </vt:lpstr>
      <vt:lpstr>Active Balancing  Capacitive Balancing</vt:lpstr>
      <vt:lpstr>Active Balancing  Switched Capacitor</vt:lpstr>
      <vt:lpstr>Active Balancing  Single Switched Capacitor </vt:lpstr>
      <vt:lpstr>Active Balancing  Double Tiered Capacitor</vt:lpstr>
      <vt:lpstr>INDUCTOR/TRANSFORMER BALANCING METHODS</vt:lpstr>
      <vt:lpstr>Active Balancing  Single-inductor method </vt:lpstr>
      <vt:lpstr>Active Balancing  Multi-inductor method </vt:lpstr>
      <vt:lpstr>Active Balancing Single-Windings Transformer</vt:lpstr>
      <vt:lpstr>Active Balancing  Multi-Windings Transformer </vt:lpstr>
      <vt:lpstr>Source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MSU Solar Car Team – Electrical Team Steering Wheel</dc:title>
  <dc:creator>Erik Juziuk</dc:creator>
  <cp:lastModifiedBy>Jerry Saumier</cp:lastModifiedBy>
  <cp:revision>89</cp:revision>
  <cp:lastPrinted>2010-09-08T13:46:11Z</cp:lastPrinted>
  <dcterms:created xsi:type="dcterms:W3CDTF">2013-09-04T15:45:09Z</dcterms:created>
  <dcterms:modified xsi:type="dcterms:W3CDTF">2014-04-20T01:44:17Z</dcterms:modified>
</cp:coreProperties>
</file>