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2"/>
    <p:sldId id="273" r:id="rId3"/>
    <p:sldId id="283" r:id="rId4"/>
    <p:sldId id="296" r:id="rId5"/>
    <p:sldId id="291" r:id="rId6"/>
    <p:sldId id="292" r:id="rId7"/>
    <p:sldId id="293" r:id="rId8"/>
    <p:sldId id="294" r:id="rId9"/>
    <p:sldId id="284" r:id="rId10"/>
    <p:sldId id="285" r:id="rId11"/>
    <p:sldId id="286" r:id="rId12"/>
    <p:sldId id="298" r:id="rId13"/>
    <p:sldId id="299" r:id="rId14"/>
    <p:sldId id="297" r:id="rId15"/>
    <p:sldId id="295" r:id="rId16"/>
    <p:sldId id="301" r:id="rId17"/>
    <p:sldId id="300" r:id="rId18"/>
    <p:sldId id="274" r:id="rId1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533A"/>
    <a:srgbClr val="18453B"/>
    <a:srgbClr val="064339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6" autoAdjust="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149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CBFACA4-0CB3-40E1-AA9D-531BCDA91A1F}" type="datetimeFigureOut">
              <a:rPr lang="en-US"/>
              <a:pPr>
                <a:defRPr/>
              </a:pPr>
              <a:t>2/16/14</a:t>
            </a:fld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DCF66F7-3C23-4427-A81F-3A687334B6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44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0EAD3-30C6-4C44-9031-4AB6684FC393}" type="datetimeFigureOut">
              <a:rPr lang="en-US" smtClean="0"/>
              <a:pPr/>
              <a:t>2/16/14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95F0A7-5568-4A07-BEC1-5B883D9A98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888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C58EBC-A311-4BD3-97FE-A3E091B0CCC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28841"/>
            <a:ext cx="7772400" cy="130196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ln>
                  <a:noFill/>
                </a:ln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30807"/>
            <a:ext cx="7772400" cy="21023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F68FB-76D0-4E5B-B5E7-A067236BCFDD}" type="datetime1">
              <a:rPr lang="en-US"/>
              <a:pPr>
                <a:defRPr/>
              </a:pPr>
              <a:t>2/16/14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78A78-DD91-41BD-A6F1-71045A3B70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7030"/>
            <a:ext cx="8229600" cy="98181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8229600" cy="4066495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Wingdings" charset="2"/>
              <a:buChar char="§"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AE81D-3B07-4816-81A3-38E3D9F407F2}" type="datetime1">
              <a:rPr lang="en-US"/>
              <a:pPr>
                <a:defRPr/>
              </a:pPr>
              <a:t>2/16/14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EE1A7-3364-45CD-B829-E725000C5B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7030"/>
            <a:ext cx="8229600" cy="98181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36096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5E2DD-3C3A-4C5F-A454-EF3DC7BF838A}" type="datetime1">
              <a:rPr lang="en-US"/>
              <a:pPr>
                <a:defRPr/>
              </a:pPr>
              <a:t>2/16/14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EE459-E60F-446A-97DC-FF30D46FE8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9044"/>
            <a:ext cx="8229600" cy="82115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19600"/>
          </a:xfrm>
          <a:prstGeom prst="rect">
            <a:avLst/>
          </a:prstGeom>
        </p:spPr>
        <p:txBody>
          <a:bodyPr wrap="square" numCol="1" anchor="t"/>
          <a:lstStyle>
            <a:lvl1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63817-3E10-411E-ACC6-4A4D7336C3DC}" type="datetime1">
              <a:rPr lang="en-US"/>
              <a:pPr>
                <a:defRPr/>
              </a:pPr>
              <a:t>2/16/14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4202E-331B-44AF-B858-C84C6A9915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5091"/>
            <a:ext cx="8229600" cy="72510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19600"/>
          </a:xfrm>
          <a:prstGeom prst="rect">
            <a:avLst/>
          </a:prstGeom>
        </p:spPr>
        <p:txBody>
          <a:bodyPr wrap="square" numCol="1" anchor="t"/>
          <a:lstStyle>
            <a:lvl1pPr marL="457200" indent="-457200" algn="l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457200" indent="457200" algn="l"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49443-C249-4022-88A5-CE4666F3364A}" type="datetime1">
              <a:rPr lang="en-US"/>
              <a:pPr>
                <a:defRPr/>
              </a:pPr>
              <a:t>2/16/14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A5A42-30EA-4999-998C-446F714418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eg"/><Relationship Id="rId8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595959"/>
                </a:solidFill>
                <a:latin typeface="Gotham Book" pitchFamily="49" charset="0"/>
                <a:ea typeface="ＭＳ Ｐゴシック" pitchFamily="49" charset="-128"/>
                <a:cs typeface="+mn-cs"/>
              </a:defRPr>
            </a:lvl1pPr>
          </a:lstStyle>
          <a:p>
            <a:pPr>
              <a:defRPr/>
            </a:pPr>
            <a:fld id="{D05A06A5-2651-4AD6-8F59-98277B3722C2}" type="datetime1">
              <a:rPr lang="en-US"/>
              <a:pPr>
                <a:defRPr/>
              </a:pPr>
              <a:t>2/16/14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595959"/>
                </a:solidFill>
                <a:latin typeface="Gotham Book" pitchFamily="49" charset="0"/>
                <a:ea typeface="ＭＳ Ｐゴシック" pitchFamily="49" charset="-128"/>
                <a:cs typeface="+mn-cs"/>
              </a:defRPr>
            </a:lvl1pPr>
          </a:lstStyle>
          <a:p>
            <a:pPr>
              <a:defRPr/>
            </a:pPr>
            <a:fld id="{8D96DBB6-B591-408A-86F9-30346523E5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9" name="Picture 6" descr="PP_MSU_chevron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w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6"/>
          <p:cNvSpPr>
            <a:spLocks noGrp="1"/>
          </p:cNvSpPr>
          <p:nvPr>
            <p:ph type="ctrTitle"/>
          </p:nvPr>
        </p:nvSpPr>
        <p:spPr bwMode="auto">
          <a:xfrm>
            <a:off x="685800" y="1549327"/>
            <a:ext cx="7772400" cy="13017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en-US" dirty="0" smtClean="0">
                <a:ea typeface="Gotham-Bold"/>
              </a:rPr>
              <a:t>MSU Solar Team</a:t>
            </a:r>
            <a:br>
              <a:rPr lang="en-US" dirty="0" smtClean="0">
                <a:ea typeface="Gotham-Bold"/>
              </a:rPr>
            </a:br>
            <a:r>
              <a:rPr lang="en-US" dirty="0" smtClean="0">
                <a:ea typeface="Gotham-Bold"/>
              </a:rPr>
              <a:t>Battery Management System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685800" y="2851077"/>
            <a:ext cx="7772400" cy="2101850"/>
          </a:xfrm>
        </p:spPr>
        <p:txBody>
          <a:bodyPr>
            <a:normAutofit fontScale="77500" lnSpcReduction="20000"/>
          </a:bodyPr>
          <a:lstStyle/>
          <a:p>
            <a:pPr algn="ctr" eaLnBrk="1" hangingPunct="1">
              <a:defRPr/>
            </a:pPr>
            <a:r>
              <a:rPr lang="en-US" dirty="0" smtClean="0"/>
              <a:t>Team 7</a:t>
            </a:r>
            <a:endParaRPr lang="en-US" dirty="0"/>
          </a:p>
          <a:p>
            <a:pPr algn="ctr" eaLnBrk="1" hangingPunct="1">
              <a:defRPr/>
            </a:pPr>
            <a:r>
              <a:rPr lang="en-US" dirty="0" smtClean="0"/>
              <a:t>Matt Gilbert-</a:t>
            </a:r>
            <a:r>
              <a:rPr lang="en-US" dirty="0" err="1" smtClean="0"/>
              <a:t>Eyres</a:t>
            </a:r>
            <a:r>
              <a:rPr lang="en-US" dirty="0" smtClean="0"/>
              <a:t>, Albert Ware</a:t>
            </a:r>
          </a:p>
          <a:p>
            <a:pPr algn="ctr" eaLnBrk="1" hangingPunct="1">
              <a:defRPr/>
            </a:pPr>
            <a:r>
              <a:rPr lang="en-US" dirty="0" smtClean="0"/>
              <a:t>Gerald </a:t>
            </a:r>
            <a:r>
              <a:rPr lang="en-US" dirty="0" err="1" smtClean="0"/>
              <a:t>Saumier</a:t>
            </a:r>
            <a:r>
              <a:rPr lang="en-US" dirty="0" smtClean="0"/>
              <a:t>, </a:t>
            </a:r>
            <a:r>
              <a:rPr lang="en-US" dirty="0" err="1" smtClean="0"/>
              <a:t>Auez</a:t>
            </a:r>
            <a:r>
              <a:rPr lang="en-US" dirty="0" smtClean="0"/>
              <a:t> </a:t>
            </a:r>
            <a:r>
              <a:rPr lang="en-US" dirty="0" err="1" smtClean="0"/>
              <a:t>Ryskhanov</a:t>
            </a:r>
            <a:endParaRPr lang="en-US" dirty="0" smtClean="0"/>
          </a:p>
          <a:p>
            <a:pPr algn="ctr" eaLnBrk="1" hangingPunct="1">
              <a:defRPr/>
            </a:pPr>
            <a:r>
              <a:rPr lang="en-US" dirty="0" smtClean="0"/>
              <a:t>Michael Burch</a:t>
            </a:r>
          </a:p>
          <a:p>
            <a:pPr algn="ctr" eaLnBrk="1" hangingPunct="1">
              <a:defRPr/>
            </a:pPr>
            <a:endParaRPr lang="en-US" dirty="0" smtClean="0"/>
          </a:p>
          <a:p>
            <a:pPr algn="ctr" eaLnBrk="1" hangingPunct="1">
              <a:defRPr/>
            </a:pPr>
            <a:r>
              <a:rPr lang="en-US" dirty="0" smtClean="0"/>
              <a:t>Facilitator </a:t>
            </a:r>
          </a:p>
          <a:p>
            <a:pPr algn="ctr" eaLnBrk="1" hangingPunct="1">
              <a:defRPr/>
            </a:pPr>
            <a:r>
              <a:rPr lang="en-US" dirty="0" smtClean="0"/>
              <a:t>Dr. </a:t>
            </a:r>
            <a:r>
              <a:rPr lang="en-US" dirty="0" err="1" smtClean="0"/>
              <a:t>Bingsen</a:t>
            </a:r>
            <a:r>
              <a:rPr lang="en-US" dirty="0" smtClean="0"/>
              <a:t> Wang</a:t>
            </a:r>
            <a:endParaRPr lang="en-US" dirty="0"/>
          </a:p>
        </p:txBody>
      </p:sp>
      <p:pic>
        <p:nvPicPr>
          <p:cNvPr id="8197" name="Picture 3" descr="\\filer1.egr.msu.edu\cifs.homedir\My Documents\My Pictures\College of engineering 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745037"/>
            <a:ext cx="2857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4" descr="\\filer1.egr.msu.edu\cifs.homedir\My Documents\My Pictures\MSUSCRT_Logo_GREE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16663" y="4473575"/>
            <a:ext cx="214153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dirty="0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Table of Contents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34" charset="-128"/>
              </a:rPr>
              <a:t>What Is A Battery Management System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34" charset="-128"/>
              </a:rPr>
              <a:t>Cell Protection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34" charset="-128"/>
              </a:rPr>
              <a:t>Communication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34" charset="-128"/>
              </a:rPr>
              <a:t>Design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34" charset="-128"/>
              </a:rPr>
              <a:t>Budget 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ea typeface="ＭＳ Ｐゴシック" pitchFamily="34" charset="-128"/>
              </a:rPr>
              <a:t>Status/Goals</a:t>
            </a:r>
          </a:p>
          <a:p>
            <a:pPr>
              <a:lnSpc>
                <a:spcPct val="90000"/>
              </a:lnSpc>
            </a:pPr>
            <a:endParaRPr lang="en-US" sz="2400" dirty="0" smtClean="0">
              <a:ea typeface="ＭＳ Ｐゴシック" pitchFamily="34" charset="-128"/>
            </a:endParaRP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4395788" y="3200400"/>
            <a:ext cx="352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  </a:t>
            </a:r>
          </a:p>
        </p:txBody>
      </p:sp>
      <p:pic>
        <p:nvPicPr>
          <p:cNvPr id="3074" name="Picture 2" descr="http://2.bp.blogspot.com/-eKhJMSRa_bo/UBbvaJv6gYI/AAAAAAAAAGE/R5sUIkgSvj4/s1600/IMAG01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406" y="3303235"/>
            <a:ext cx="3752849" cy="2678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What Is A Battery Management </a:t>
            </a:r>
            <a:r>
              <a:rPr lang="en-US" dirty="0" smtClean="0">
                <a:ea typeface="ＭＳ Ｐゴシック" pitchFamily="34" charset="-128"/>
              </a:rPr>
              <a:t>System?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0246"/>
            <a:ext cx="8229600" cy="4066495"/>
          </a:xfrm>
        </p:spPr>
        <p:txBody>
          <a:bodyPr/>
          <a:lstStyle/>
          <a:p>
            <a:r>
              <a:rPr lang="en-US" sz="3200" dirty="0"/>
              <a:t>E</a:t>
            </a:r>
            <a:r>
              <a:rPr lang="en-US" sz="3200" dirty="0" smtClean="0"/>
              <a:t>lectronically controlled </a:t>
            </a:r>
            <a:r>
              <a:rPr lang="en-US" sz="3200" dirty="0"/>
              <a:t>system that manages rechargeable battery cells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Four Functions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/>
              <a:t>Cell Protection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/>
              <a:t>Cell Balancing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/>
              <a:t>State of Charge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 dirty="0" smtClean="0"/>
              <a:t>Communication</a:t>
            </a:r>
            <a:endParaRPr lang="en-US" sz="1800" dirty="0"/>
          </a:p>
        </p:txBody>
      </p:sp>
      <p:pic>
        <p:nvPicPr>
          <p:cNvPr id="1026" name="Picture 2" descr="http://www.solarvan.co.uk/bms/BatBlock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85" y="3777240"/>
            <a:ext cx="3894147" cy="22817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853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4656"/>
            <a:ext cx="8229600" cy="981810"/>
          </a:xfrm>
        </p:spPr>
        <p:txBody>
          <a:bodyPr/>
          <a:lstStyle/>
          <a:p>
            <a:pPr algn="ctr"/>
            <a:r>
              <a:rPr lang="en-US" dirty="0" smtClean="0"/>
              <a:t>Design Layout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30500" t="21333" r="31500" b="27111"/>
          <a:stretch>
            <a:fillRect/>
          </a:stretch>
        </p:blipFill>
        <p:spPr bwMode="auto">
          <a:xfrm>
            <a:off x="1500352" y="2090451"/>
            <a:ext cx="5891048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57200" y="1328451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</a:t>
            </a:r>
            <a:r>
              <a:rPr lang="en-US" sz="3200" dirty="0" smtClean="0"/>
              <a:t>General layout of the system and it features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03624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Communication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69026"/>
            <a:ext cx="8229600" cy="4666818"/>
          </a:xfrm>
        </p:spPr>
        <p:txBody>
          <a:bodyPr/>
          <a:lstStyle/>
          <a:p>
            <a:endParaRPr lang="en-US" sz="2200" dirty="0" smtClean="0"/>
          </a:p>
          <a:p>
            <a:r>
              <a:rPr lang="en-US" sz="2200" dirty="0" smtClean="0"/>
              <a:t>Communication </a:t>
            </a:r>
            <a:r>
              <a:rPr lang="en-US" sz="2200" dirty="0"/>
              <a:t>Board</a:t>
            </a:r>
          </a:p>
          <a:p>
            <a:pPr lvl="1"/>
            <a:r>
              <a:rPr lang="en-US" sz="2200" dirty="0"/>
              <a:t>8 analog inputs</a:t>
            </a:r>
          </a:p>
          <a:p>
            <a:pPr lvl="1"/>
            <a:r>
              <a:rPr lang="en-US" sz="2200" dirty="0"/>
              <a:t>4 analog </a:t>
            </a:r>
            <a:r>
              <a:rPr lang="en-US" sz="2200" dirty="0" smtClean="0"/>
              <a:t>outputs</a:t>
            </a:r>
            <a:endParaRPr lang="en-US" sz="2200" dirty="0"/>
          </a:p>
          <a:p>
            <a:r>
              <a:rPr lang="en-US" sz="2200" dirty="0"/>
              <a:t>Display Screen</a:t>
            </a:r>
          </a:p>
          <a:p>
            <a:pPr lvl="1"/>
            <a:r>
              <a:rPr lang="en-US" sz="2200" dirty="0"/>
              <a:t>Compatible with chosen board</a:t>
            </a:r>
          </a:p>
          <a:p>
            <a:pPr lvl="1"/>
            <a:r>
              <a:rPr lang="en-US" sz="2200" dirty="0"/>
              <a:t>Possible touch screen for input to system</a:t>
            </a:r>
          </a:p>
          <a:p>
            <a:r>
              <a:rPr lang="en-US" sz="2200" dirty="0"/>
              <a:t>Sensors</a:t>
            </a:r>
          </a:p>
          <a:p>
            <a:pPr lvl="1"/>
            <a:r>
              <a:rPr lang="en-US" sz="2200" dirty="0"/>
              <a:t>4 voltage sensors</a:t>
            </a:r>
          </a:p>
          <a:p>
            <a:pPr lvl="1"/>
            <a:r>
              <a:rPr lang="en-US" sz="2200" dirty="0"/>
              <a:t>1 current sensor</a:t>
            </a:r>
          </a:p>
          <a:p>
            <a:pPr lvl="1"/>
            <a:r>
              <a:rPr lang="en-US" sz="2200" dirty="0"/>
              <a:t>3 temperature </a:t>
            </a:r>
            <a:r>
              <a:rPr lang="en-US" sz="2200" dirty="0" smtClean="0"/>
              <a:t>sensors</a:t>
            </a:r>
            <a:endParaRPr lang="en-US" sz="2200" dirty="0"/>
          </a:p>
        </p:txBody>
      </p:sp>
      <p:pic>
        <p:nvPicPr>
          <p:cNvPr id="4" name="Picture 3" descr="photo 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5" t="25764" b="10683"/>
          <a:stretch/>
        </p:blipFill>
        <p:spPr>
          <a:xfrm>
            <a:off x="5344757" y="1769026"/>
            <a:ext cx="3342043" cy="174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607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Communication Board &amp; LCD Screen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2502" b="22502"/>
          <a:stretch>
            <a:fillRect/>
          </a:stretch>
        </p:blipFill>
        <p:spPr>
          <a:xfrm>
            <a:off x="4577886" y="1600200"/>
            <a:ext cx="4108914" cy="2259745"/>
          </a:xfrm>
        </p:spPr>
      </p:pic>
      <p:sp>
        <p:nvSpPr>
          <p:cNvPr id="5" name="TextBox 4"/>
          <p:cNvSpPr txBox="1"/>
          <p:nvPr/>
        </p:nvSpPr>
        <p:spPr>
          <a:xfrm>
            <a:off x="4717356" y="4489812"/>
            <a:ext cx="37936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16 Analog Inputs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16 MHz Clock Speed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256 KB Flash Memory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ATmega2560 Microcontroller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487" y="1517860"/>
            <a:ext cx="3117373" cy="31173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8517" y="5262188"/>
            <a:ext cx="3793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3.2” LCD Touch Screen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5V Operation Voltage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82298" y="3859945"/>
            <a:ext cx="36560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Arduino Mega 2560 R3</a:t>
            </a:r>
            <a:endParaRPr lang="en-US" sz="2600" dirty="0"/>
          </a:p>
        </p:txBody>
      </p:sp>
      <p:sp>
        <p:nvSpPr>
          <p:cNvPr id="9" name="TextBox 8"/>
          <p:cNvSpPr txBox="1"/>
          <p:nvPr/>
        </p:nvSpPr>
        <p:spPr>
          <a:xfrm>
            <a:off x="746193" y="4618454"/>
            <a:ext cx="36560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LCD Touch Screen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660439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Cell Protection: Sensors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272" y="1609395"/>
            <a:ext cx="8229600" cy="4516768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ea typeface="ＭＳ Ｐゴシック" charset="-128"/>
                <a:cs typeface="Gotham Book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SzPct val="85000"/>
              <a:buFont typeface="Wingdings" charset="2"/>
              <a:buChar char="§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ea typeface="ＭＳ Ｐゴシック" charset="-128"/>
                <a:cs typeface="Gotham Book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ea typeface="ＭＳ Ｐゴシック" charset="-128"/>
                <a:cs typeface="Gotham Book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0" i="0" kern="1200">
                <a:solidFill>
                  <a:schemeClr val="tx1"/>
                </a:solidFill>
                <a:latin typeface="Gotham Book"/>
                <a:ea typeface="ＭＳ Ｐゴシック" charset="-128"/>
                <a:cs typeface="Gotham Book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0" i="0" kern="1200">
                <a:solidFill>
                  <a:schemeClr val="tx1"/>
                </a:solidFill>
                <a:latin typeface="Gotham Book"/>
                <a:ea typeface="ＭＳ Ｐゴシック" charset="-128"/>
                <a:cs typeface="Gotham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Voltage Sensor (4)</a:t>
            </a:r>
          </a:p>
          <a:p>
            <a:pPr lvl="1"/>
            <a:r>
              <a:rPr lang="en-US" sz="2000" dirty="0" smtClean="0"/>
              <a:t>0.02445-25V input voltage detection range</a:t>
            </a:r>
          </a:p>
          <a:p>
            <a:pPr lvl="1"/>
            <a:r>
              <a:rPr lang="en-US" sz="2000" dirty="0" smtClean="0"/>
              <a:t>0.00489V voltage analog resolution</a:t>
            </a:r>
          </a:p>
          <a:p>
            <a:pPr lvl="1"/>
            <a:r>
              <a:rPr lang="en-US" sz="2000" dirty="0" smtClean="0"/>
              <a:t>Reduces voltage 5x for input to Arduino</a:t>
            </a:r>
          </a:p>
          <a:p>
            <a:r>
              <a:rPr lang="en-US" sz="2400" dirty="0" smtClean="0"/>
              <a:t>Current Sensor (1)</a:t>
            </a:r>
          </a:p>
          <a:p>
            <a:pPr lvl="1"/>
            <a:r>
              <a:rPr lang="en-US" sz="2000" dirty="0" smtClean="0"/>
              <a:t>AC/DC compatible</a:t>
            </a:r>
          </a:p>
          <a:p>
            <a:pPr lvl="1"/>
            <a:r>
              <a:rPr lang="en-US" sz="2000" dirty="0" smtClean="0"/>
              <a:t>Hall Effect</a:t>
            </a:r>
          </a:p>
          <a:p>
            <a:pPr lvl="1"/>
            <a:r>
              <a:rPr lang="en-US" sz="2000" dirty="0" smtClean="0"/>
              <a:t>-50A to 50A current range</a:t>
            </a:r>
          </a:p>
          <a:p>
            <a:r>
              <a:rPr lang="en-US" sz="2400" dirty="0" smtClean="0"/>
              <a:t>Temperature Sensor (3)</a:t>
            </a:r>
          </a:p>
          <a:p>
            <a:pPr lvl="1"/>
            <a:r>
              <a:rPr lang="en-US" sz="2000" dirty="0" smtClean="0"/>
              <a:t>Thermistor Based</a:t>
            </a:r>
          </a:p>
          <a:p>
            <a:pPr lvl="1"/>
            <a:r>
              <a:rPr lang="en-US" sz="2000" dirty="0" smtClean="0"/>
              <a:t>Approx. -40º C to 125º C range</a:t>
            </a: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253" y="3076567"/>
            <a:ext cx="1573228" cy="1573228"/>
          </a:xfrm>
          <a:prstGeom prst="rect">
            <a:avLst/>
          </a:prstGeom>
        </p:spPr>
      </p:pic>
      <p:pic>
        <p:nvPicPr>
          <p:cNvPr id="1026" name="Picture 2" descr="\\filer1.egr.msu.edu\cifs.homedir\dotwindows\Desktop\10988-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253" y="4839671"/>
            <a:ext cx="1579581" cy="1379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filer1.egr.msu.edu\cifs.homedir\dotwindows\Desktop\S-50-P1135-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253" y="1278847"/>
            <a:ext cx="1558567" cy="155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387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Cell </a:t>
            </a:r>
            <a:r>
              <a:rPr lang="en-US" dirty="0" smtClean="0"/>
              <a:t>Protection: Cooling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Fans to cool down the batteries</a:t>
            </a:r>
          </a:p>
          <a:p>
            <a:r>
              <a:rPr lang="en-US" dirty="0" smtClean="0"/>
              <a:t>1 Fan to cool down </a:t>
            </a:r>
            <a:r>
              <a:rPr lang="en-US" dirty="0"/>
              <a:t>the </a:t>
            </a:r>
            <a:r>
              <a:rPr lang="en-US" dirty="0" smtClean="0"/>
              <a:t>Arduino board</a:t>
            </a:r>
            <a:endParaRPr lang="en-US" dirty="0"/>
          </a:p>
        </p:txBody>
      </p:sp>
      <p:pic>
        <p:nvPicPr>
          <p:cNvPr id="2050" name="Picture 2" descr="\\filer1.egr.msu.edu\cifs.homedir\dotwindows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054" y="3213447"/>
            <a:ext cx="4106954" cy="307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112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encrypted-tbn1.gstatic.com/images?q=tbn:ANd9GcScUoykQfUPWMd1rlanyzdmB--HL9tSg9kFqHQHTYB8EMCHAIo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81692" y="4932691"/>
            <a:ext cx="279354" cy="279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encrypted-tbn1.gstatic.com/images?q=tbn:ANd9GcScUoykQfUPWMd1rlanyzdmB--HL9tSg9kFqHQHTYB8EMCHAIo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99625" y="5672694"/>
            <a:ext cx="279354" cy="279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Battery Balancing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3832"/>
            <a:ext cx="8229600" cy="4066495"/>
          </a:xfrm>
        </p:spPr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rotects the system by </a:t>
            </a:r>
            <a:r>
              <a:rPr lang="en-US" dirty="0"/>
              <a:t>balancing the cells to </a:t>
            </a:r>
            <a:r>
              <a:rPr lang="en-US" dirty="0" smtClean="0"/>
              <a:t>compensate </a:t>
            </a:r>
            <a:r>
              <a:rPr lang="en-US" dirty="0"/>
              <a:t>for the differences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Increase efficiently of system and life of battery</a:t>
            </a:r>
          </a:p>
          <a:p>
            <a:r>
              <a:rPr lang="en-US" dirty="0" smtClean="0"/>
              <a:t>Team currently use passive balancing </a:t>
            </a:r>
          </a:p>
          <a:p>
            <a:r>
              <a:rPr lang="en-US" dirty="0" smtClean="0"/>
              <a:t>Implementation of active balancing </a:t>
            </a:r>
          </a:p>
          <a:p>
            <a:endParaRPr lang="en-US" dirty="0"/>
          </a:p>
        </p:txBody>
      </p:sp>
      <p:pic>
        <p:nvPicPr>
          <p:cNvPr id="2052" name="Picture 4" descr="http://www.clker.com/cliparts/N/8/x/D/n/I/scale-right-m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154" y="4201756"/>
            <a:ext cx="283845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560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Passive Balancing</a:t>
            </a:r>
            <a:endParaRPr lang="en-US" dirty="0"/>
          </a:p>
        </p:txBody>
      </p:sp>
      <p:pic>
        <p:nvPicPr>
          <p:cNvPr id="4" name="Picture 2" descr="http://m.eet.com/media/1052974/F7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497" y="2879413"/>
            <a:ext cx="3200499" cy="371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58016"/>
            <a:ext cx="8229600" cy="406649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ea typeface="ＭＳ Ｐゴシック" charset="-128"/>
                <a:cs typeface="Gotham Book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SzPct val="85000"/>
              <a:buFont typeface="Wingdings" charset="2"/>
              <a:buChar char="§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ea typeface="ＭＳ Ｐゴシック" charset="-128"/>
                <a:cs typeface="Gotham Book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ea typeface="ＭＳ Ｐゴシック" charset="-128"/>
                <a:cs typeface="Gotham Book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b="0" i="0" kern="1200">
                <a:solidFill>
                  <a:schemeClr val="tx1"/>
                </a:solidFill>
                <a:latin typeface="Gotham Book"/>
                <a:ea typeface="ＭＳ Ｐゴシック" charset="-128"/>
                <a:cs typeface="Gotham Book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b="0" i="0" kern="1200">
                <a:solidFill>
                  <a:schemeClr val="tx1"/>
                </a:solidFill>
                <a:latin typeface="Gotham Book"/>
                <a:ea typeface="ＭＳ Ｐゴシック" charset="-128"/>
                <a:cs typeface="Gotham Boo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Higher voltage batteries are connected to resistors to lower voltage (balance the cells). </a:t>
            </a:r>
          </a:p>
          <a:p>
            <a:r>
              <a:rPr lang="en-US" dirty="0" smtClean="0"/>
              <a:t>High Losses</a:t>
            </a:r>
          </a:p>
          <a:p>
            <a:r>
              <a:rPr lang="en-US" dirty="0" smtClean="0"/>
              <a:t>Easy to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945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Active Balancing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8840"/>
            <a:ext cx="8229600" cy="4066495"/>
          </a:xfrm>
        </p:spPr>
        <p:txBody>
          <a:bodyPr/>
          <a:lstStyle/>
          <a:p>
            <a:r>
              <a:rPr lang="en-US" dirty="0" smtClean="0"/>
              <a:t>Move charge </a:t>
            </a:r>
            <a:r>
              <a:rPr lang="en-US" dirty="0"/>
              <a:t>from a </a:t>
            </a:r>
            <a:r>
              <a:rPr lang="en-US" dirty="0" smtClean="0"/>
              <a:t>higher voltage cell to one </a:t>
            </a:r>
            <a:r>
              <a:rPr lang="en-US" dirty="0"/>
              <a:t>with the </a:t>
            </a:r>
            <a:r>
              <a:rPr lang="en-US" dirty="0" smtClean="0"/>
              <a:t>lower </a:t>
            </a:r>
            <a:r>
              <a:rPr lang="en-US" dirty="0"/>
              <a:t>charge. </a:t>
            </a:r>
          </a:p>
        </p:txBody>
      </p:sp>
      <p:pic>
        <p:nvPicPr>
          <p:cNvPr id="4098" name="Picture 2" descr="https://lh3.googleusercontent.com/lZ8Mm-YZy-gW6epxH6z1VeY4jh6854T9rqWm9_gmMy-WUsKYNtVFfMPqcyj--TCxNRvFZm4TRkpMQhcMTeZpeX4hBbHRTSuBqNPRQltmGYPBSFhSNaM9wE9MvEQ-FNT4OS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637" y="3041809"/>
            <a:ext cx="4668288" cy="327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35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6183" y="494978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System Fusing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Fuse type: 10Amp 32 Volt Micro2 Fuse by </a:t>
            </a:r>
            <a:r>
              <a:rPr lang="en-US" dirty="0" err="1" smtClean="0"/>
              <a:t>Littelfuse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Purpose for fusing the system is to ensure wires and the system are protected in a over current situation.  </a:t>
            </a:r>
            <a:endParaRPr 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 l="28000" t="26667" r="52000" b="47555"/>
          <a:stretch>
            <a:fillRect/>
          </a:stretch>
        </p:blipFill>
        <p:spPr bwMode="auto">
          <a:xfrm>
            <a:off x="914400" y="4267200"/>
            <a:ext cx="3048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 l="28000" t="70222" r="50500" b="8445"/>
          <a:stretch>
            <a:fillRect/>
          </a:stretch>
        </p:blipFill>
        <p:spPr bwMode="auto">
          <a:xfrm>
            <a:off x="4572000" y="4267200"/>
            <a:ext cx="3810000" cy="212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1343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45091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System Wiring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 smtClean="0"/>
              <a:t>Wire size was based on current and voltage requirements.</a:t>
            </a:r>
          </a:p>
          <a:p>
            <a:r>
              <a:rPr lang="en-US" dirty="0"/>
              <a:t>For our project we will be using </a:t>
            </a:r>
            <a:r>
              <a:rPr lang="en-US" dirty="0" smtClean="0"/>
              <a:t>18 </a:t>
            </a:r>
            <a:r>
              <a:rPr lang="en-US" dirty="0"/>
              <a:t>gauge </a:t>
            </a:r>
            <a:r>
              <a:rPr lang="en-US" dirty="0" smtClean="0"/>
              <a:t>wiring (.82mm^2</a:t>
            </a:r>
            <a:r>
              <a:rPr lang="en-US" dirty="0"/>
              <a:t>) </a:t>
            </a:r>
          </a:p>
        </p:txBody>
      </p:sp>
      <p:pic>
        <p:nvPicPr>
          <p:cNvPr id="6" name="Picture 2" descr="http://74.50.20.110/wiringdiagr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581400"/>
            <a:ext cx="4498068" cy="31337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1629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439893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Packaging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3" b="2632"/>
          <a:stretch>
            <a:fillRect/>
          </a:stretch>
        </p:blipFill>
        <p:spPr>
          <a:xfrm>
            <a:off x="5347774" y="1616709"/>
            <a:ext cx="3476737" cy="29208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55961" y="1130134"/>
            <a:ext cx="3568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Figure2: Battery Box</a:t>
            </a:r>
            <a:endParaRPr lang="en-US" sz="2800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83" y="1613345"/>
            <a:ext cx="3962400" cy="2283417"/>
          </a:xfrm>
        </p:spPr>
      </p:pic>
      <p:sp>
        <p:nvSpPr>
          <p:cNvPr id="8" name="TextBox 7"/>
          <p:cNvSpPr txBox="1"/>
          <p:nvPr/>
        </p:nvSpPr>
        <p:spPr>
          <a:xfrm>
            <a:off x="140464" y="1079108"/>
            <a:ext cx="4310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Figure1: BMS Housing </a:t>
            </a:r>
            <a:endParaRPr lang="en-US" sz="2800" dirty="0"/>
          </a:p>
        </p:txBody>
      </p:sp>
      <p:pic>
        <p:nvPicPr>
          <p:cNvPr id="9" name="Picture 8" descr="batt box3.png"/>
          <p:cNvPicPr>
            <a:picLocks noChangeAspect="1"/>
          </p:cNvPicPr>
          <p:nvPr/>
        </p:nvPicPr>
        <p:blipFill>
          <a:blip r:embed="rId4"/>
          <a:srcRect l="34385" t="15184" r="10872" b="20540"/>
          <a:stretch>
            <a:fillRect/>
          </a:stretch>
        </p:blipFill>
        <p:spPr>
          <a:xfrm>
            <a:off x="5347773" y="3981602"/>
            <a:ext cx="3476738" cy="27276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267159" y="4188881"/>
            <a:ext cx="5141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Figure3: Battery Holder</a:t>
            </a:r>
            <a:endParaRPr lang="en-US" dirty="0"/>
          </a:p>
        </p:txBody>
      </p:sp>
      <p:pic>
        <p:nvPicPr>
          <p:cNvPr id="11" name="Picture 10" descr="batt rack.png"/>
          <p:cNvPicPr>
            <a:picLocks noChangeAspect="1"/>
          </p:cNvPicPr>
          <p:nvPr/>
        </p:nvPicPr>
        <p:blipFill>
          <a:blip r:embed="rId5"/>
          <a:srcRect l="19388" t="14243" r="13869" b="20711"/>
          <a:stretch>
            <a:fillRect/>
          </a:stretch>
        </p:blipFill>
        <p:spPr>
          <a:xfrm>
            <a:off x="944692" y="4663135"/>
            <a:ext cx="2566930" cy="202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28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Budget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637" y="2556915"/>
            <a:ext cx="7042725" cy="3071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://www.thelostogle.com/wp-content/uploads/2011/02/logo-mr-monopol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653" y="1662545"/>
            <a:ext cx="662709" cy="66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burchmi1\AppData\Local\Microsoft\Windows\Temporary Internet Files\Content.IE5\F20LUCBQ\MC900384170[1]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938" y="689914"/>
            <a:ext cx="1010412" cy="1826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820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Motivation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Elithion</a:t>
            </a:r>
            <a:r>
              <a:rPr lang="en-US" dirty="0" smtClean="0"/>
              <a:t> </a:t>
            </a:r>
            <a:r>
              <a:rPr lang="en-US" dirty="0" err="1" smtClean="0"/>
              <a:t>Lithiumate</a:t>
            </a:r>
            <a:r>
              <a:rPr lang="en-US" dirty="0" smtClean="0"/>
              <a:t> Pro</a:t>
            </a:r>
          </a:p>
          <a:p>
            <a:pPr lvl="1"/>
            <a:r>
              <a:rPr lang="en-US" dirty="0" smtClean="0"/>
              <a:t>Balancing</a:t>
            </a:r>
          </a:p>
          <a:p>
            <a:pPr lvl="1"/>
            <a:r>
              <a:rPr lang="en-US" dirty="0" smtClean="0"/>
              <a:t>Charge Control</a:t>
            </a:r>
          </a:p>
          <a:p>
            <a:pPr lvl="1"/>
            <a:r>
              <a:rPr lang="en-US" dirty="0" smtClean="0"/>
              <a:t>Price</a:t>
            </a:r>
          </a:p>
          <a:p>
            <a:pPr lvl="1"/>
            <a:endParaRPr lang="en-US" dirty="0"/>
          </a:p>
        </p:txBody>
      </p:sp>
      <p:pic>
        <p:nvPicPr>
          <p:cNvPr id="4" name="image04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701668" y="3195677"/>
            <a:ext cx="5139368" cy="2930486"/>
          </a:xfrm>
          <a:prstGeom prst="rect">
            <a:avLst/>
          </a:prstGeom>
          <a:ln>
            <a:solidFill>
              <a:srgbClr val="000000"/>
            </a:solidFill>
            <a:prstDash val="solid"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Status/Goals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aspect is complete</a:t>
            </a:r>
          </a:p>
          <a:p>
            <a:r>
              <a:rPr lang="en-US" dirty="0" smtClean="0"/>
              <a:t>Currently waiting for Parts</a:t>
            </a:r>
          </a:p>
          <a:p>
            <a:r>
              <a:rPr lang="en-US" dirty="0" smtClean="0"/>
              <a:t>Going into the design/prototyping phase</a:t>
            </a:r>
          </a:p>
          <a:p>
            <a:r>
              <a:rPr lang="en-US" dirty="0" smtClean="0"/>
              <a:t>Looking forward to the balancing mechanism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231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50825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solidFill>
                  <a:srgbClr val="18453B"/>
                </a:solidFill>
                <a:latin typeface="Gotham-Bold"/>
                <a:ea typeface="Gotham-Bold"/>
                <a:cs typeface="Gotham-Bold"/>
              </a:rPr>
              <a:t>Thank You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22532" name="TextBox 1"/>
          <p:cNvSpPr txBox="1">
            <a:spLocks noChangeArrowheads="1"/>
          </p:cNvSpPr>
          <p:nvPr/>
        </p:nvSpPr>
        <p:spPr bwMode="auto">
          <a:xfrm>
            <a:off x="2884488" y="5211763"/>
            <a:ext cx="28765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/>
              <a:t>Question</a:t>
            </a:r>
            <a:r>
              <a:rPr lang="en-US" sz="4000" b="1"/>
              <a:t>s</a:t>
            </a:r>
            <a:r>
              <a:rPr lang="en-US" sz="4000"/>
              <a:t>?</a:t>
            </a:r>
          </a:p>
        </p:txBody>
      </p:sp>
      <p:pic>
        <p:nvPicPr>
          <p:cNvPr id="1030" name="Picture 6" descr="http://q99.info/wp-content/uploads/2013/12/discover-memorable-quotes-from-the-office-emmy-show-nbc-690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327" y="1643207"/>
            <a:ext cx="4022872" cy="301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ower_Point_Helme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Power_Point_Helmet</Template>
  <TotalTime>1054</TotalTime>
  <Words>407</Words>
  <Application>Microsoft Macintosh PowerPoint</Application>
  <PresentationFormat>On-screen Show (4:3)</PresentationFormat>
  <Paragraphs>102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Power_Point_Helmet</vt:lpstr>
      <vt:lpstr>MSU Solar Team Battery Management System</vt:lpstr>
      <vt:lpstr>Table of Contents</vt:lpstr>
      <vt:lpstr>What Is A Battery Management System?</vt:lpstr>
      <vt:lpstr>Design Layout </vt:lpstr>
      <vt:lpstr>Communication Requirements</vt:lpstr>
      <vt:lpstr>Communication Board &amp; LCD Screen</vt:lpstr>
      <vt:lpstr>Cell Protection: Sensors </vt:lpstr>
      <vt:lpstr>Cell Protection: Cooling System</vt:lpstr>
      <vt:lpstr>Battery Balancing </vt:lpstr>
      <vt:lpstr>Passive Balancing</vt:lpstr>
      <vt:lpstr>Active Balancing </vt:lpstr>
      <vt:lpstr>System Fusing </vt:lpstr>
      <vt:lpstr>System Wiring </vt:lpstr>
      <vt:lpstr>Packaging</vt:lpstr>
      <vt:lpstr>Budget </vt:lpstr>
      <vt:lpstr>Motivation </vt:lpstr>
      <vt:lpstr>Status/Goals 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MSU Solar Car Team – Electrical Team Steering Wheel</dc:title>
  <dc:creator>Erik Juziuk</dc:creator>
  <cp:lastModifiedBy>Jerry Saumier</cp:lastModifiedBy>
  <cp:revision>76</cp:revision>
  <cp:lastPrinted>2010-09-08T13:46:11Z</cp:lastPrinted>
  <dcterms:created xsi:type="dcterms:W3CDTF">2013-09-04T15:45:09Z</dcterms:created>
  <dcterms:modified xsi:type="dcterms:W3CDTF">2014-02-16T23:42:38Z</dcterms:modified>
</cp:coreProperties>
</file>