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0" r:id="rId3"/>
    <p:sldId id="261" r:id="rId4"/>
    <p:sldId id="273" r:id="rId5"/>
    <p:sldId id="262" r:id="rId6"/>
    <p:sldId id="263" r:id="rId7"/>
    <p:sldId id="264" r:id="rId8"/>
    <p:sldId id="265" r:id="rId9"/>
    <p:sldId id="274" r:id="rId10"/>
    <p:sldId id="267" r:id="rId11"/>
    <p:sldId id="268" r:id="rId12"/>
    <p:sldId id="269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06" autoAdjust="0"/>
    <p:restoredTop sz="94660"/>
  </p:normalViewPr>
  <p:slideViewPr>
    <p:cSldViewPr>
      <p:cViewPr>
        <p:scale>
          <a:sx n="106" d="100"/>
          <a:sy n="106" d="100"/>
        </p:scale>
        <p:origin x="1554" y="45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D9607-11B4-471B-B202-C3A3D6797355}" type="datetimeFigureOut">
              <a:rPr lang="en-US" smtClean="0"/>
              <a:pPr/>
              <a:t>4/23/2014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E84B9-A1F1-4230-900D-C25E48F9B92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01573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D9607-11B4-471B-B202-C3A3D6797355}" type="datetimeFigureOut">
              <a:rPr lang="en-US" smtClean="0"/>
              <a:pPr/>
              <a:t>4/23/2014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E84B9-A1F1-4230-900D-C25E48F9B92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7840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D9607-11B4-471B-B202-C3A3D6797355}" type="datetimeFigureOut">
              <a:rPr lang="en-US" smtClean="0"/>
              <a:pPr/>
              <a:t>4/23/2014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E84B9-A1F1-4230-900D-C25E48F9B92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58524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D9607-11B4-471B-B202-C3A3D6797355}" type="datetimeFigureOut">
              <a:rPr lang="en-US" smtClean="0"/>
              <a:pPr/>
              <a:t>4/23/2014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E84B9-A1F1-4230-900D-C25E48F9B92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8922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D9607-11B4-471B-B202-C3A3D6797355}" type="datetimeFigureOut">
              <a:rPr lang="en-US" smtClean="0"/>
              <a:pPr/>
              <a:t>4/23/2014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E84B9-A1F1-4230-900D-C25E48F9B92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5287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D9607-11B4-471B-B202-C3A3D6797355}" type="datetimeFigureOut">
              <a:rPr lang="en-US" smtClean="0"/>
              <a:pPr/>
              <a:t>4/23/2014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E84B9-A1F1-4230-900D-C25E48F9B92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9756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D9607-11B4-471B-B202-C3A3D6797355}" type="datetimeFigureOut">
              <a:rPr lang="en-US" smtClean="0"/>
              <a:pPr/>
              <a:t>4/23/2014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E84B9-A1F1-4230-900D-C25E48F9B92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22402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D9607-11B4-471B-B202-C3A3D6797355}" type="datetimeFigureOut">
              <a:rPr lang="en-US" smtClean="0"/>
              <a:pPr/>
              <a:t>4/23/2014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E84B9-A1F1-4230-900D-C25E48F9B92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8655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D9607-11B4-471B-B202-C3A3D6797355}" type="datetimeFigureOut">
              <a:rPr lang="en-US" smtClean="0"/>
              <a:pPr/>
              <a:t>4/23/2014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E84B9-A1F1-4230-900D-C25E48F9B92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16048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D9607-11B4-471B-B202-C3A3D6797355}" type="datetimeFigureOut">
              <a:rPr lang="en-US" smtClean="0"/>
              <a:pPr/>
              <a:t>4/23/2014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E84B9-A1F1-4230-900D-C25E48F9B92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18247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D9607-11B4-471B-B202-C3A3D6797355}" type="datetimeFigureOut">
              <a:rPr lang="en-US" smtClean="0"/>
              <a:pPr/>
              <a:t>4/23/2014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E84B9-A1F1-4230-900D-C25E48F9B92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13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89000"/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9D9607-11B4-471B-B202-C3A3D6797355}" type="datetimeFigureOut">
              <a:rPr lang="en-US" smtClean="0"/>
              <a:pPr/>
              <a:t>4/23/2014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FE84B9-A1F1-4230-900D-C25E48F9B92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43969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Relationship Id="rId6" Type="http://schemas.microsoft.com/office/2007/relationships/hdphoto" Target="../media/hdphoto1.wdp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3886200"/>
            <a:ext cx="91440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566737"/>
            <a:ext cx="2743200" cy="3143251"/>
          </a:xfrm>
        </p:spPr>
        <p:txBody>
          <a:bodyPr>
            <a:normAutofit/>
          </a:bodyPr>
          <a:lstStyle/>
          <a:p>
            <a:r>
              <a:rPr lang="en-US" sz="1400" b="1" dirty="0"/>
              <a:t>Facilitator</a:t>
            </a:r>
            <a:r>
              <a:rPr lang="en-US" sz="1400" dirty="0" smtClean="0">
                <a:effectLst/>
              </a:rPr>
              <a:t/>
            </a:r>
            <a:br>
              <a:rPr lang="en-US" sz="1400" dirty="0" smtClean="0">
                <a:effectLst/>
              </a:rPr>
            </a:br>
            <a:r>
              <a:rPr lang="en-US" sz="1400" dirty="0"/>
              <a:t>Dr. John </a:t>
            </a:r>
            <a:r>
              <a:rPr lang="en-US" sz="1400" dirty="0" err="1"/>
              <a:t>Deller</a:t>
            </a:r>
            <a:r>
              <a:rPr lang="en-US" sz="1400" dirty="0" smtClean="0">
                <a:effectLst/>
              </a:rPr>
              <a:t/>
            </a:r>
            <a:br>
              <a:rPr lang="en-US" sz="1400" dirty="0" smtClean="0">
                <a:effectLst/>
              </a:rPr>
            </a:br>
            <a:r>
              <a:rPr lang="en-US" sz="1400" dirty="0" smtClean="0"/>
              <a:t/>
            </a:r>
            <a:br>
              <a:rPr lang="en-US" sz="1400" dirty="0" smtClean="0"/>
            </a:br>
            <a:r>
              <a:rPr lang="en-US" sz="1400" b="1" dirty="0"/>
              <a:t>Sponsor</a:t>
            </a:r>
            <a:r>
              <a:rPr lang="en-US" sz="1400" dirty="0" smtClean="0">
                <a:effectLst/>
              </a:rPr>
              <a:t/>
            </a:r>
            <a:br>
              <a:rPr lang="en-US" sz="1400" dirty="0" smtClean="0">
                <a:effectLst/>
              </a:rPr>
            </a:br>
            <a:r>
              <a:rPr lang="en-US" sz="1400" dirty="0"/>
              <a:t>Resource Center for Persons with </a:t>
            </a:r>
            <a:r>
              <a:rPr lang="en-US" sz="1400" dirty="0" smtClean="0"/>
              <a:t>Disabilities (</a:t>
            </a:r>
            <a:r>
              <a:rPr lang="en-US" sz="1400" dirty="0"/>
              <a:t>RCPD)</a:t>
            </a:r>
            <a:r>
              <a:rPr lang="en-US" sz="1400" dirty="0" smtClean="0">
                <a:effectLst/>
              </a:rPr>
              <a:t/>
            </a:r>
            <a:br>
              <a:rPr lang="en-US" sz="1400" dirty="0" smtClean="0">
                <a:effectLst/>
              </a:rPr>
            </a:br>
            <a:r>
              <a:rPr lang="en-US" sz="1400" dirty="0" smtClean="0"/>
              <a:t/>
            </a:r>
            <a:br>
              <a:rPr lang="en-US" sz="1400" dirty="0" smtClean="0"/>
            </a:br>
            <a:r>
              <a:rPr lang="en-US" sz="1400" b="1" dirty="0"/>
              <a:t>Project Liaison</a:t>
            </a:r>
            <a:r>
              <a:rPr lang="en-US" sz="1400" dirty="0" smtClean="0">
                <a:effectLst/>
              </a:rPr>
              <a:t/>
            </a:r>
            <a:br>
              <a:rPr lang="en-US" sz="1400" dirty="0" smtClean="0">
                <a:effectLst/>
              </a:rPr>
            </a:br>
            <a:r>
              <a:rPr lang="en-US" sz="1400" dirty="0"/>
              <a:t>Stephen </a:t>
            </a:r>
            <a:r>
              <a:rPr lang="en-US" sz="1400" dirty="0" err="1"/>
              <a:t>Blosser</a:t>
            </a:r>
            <a:r>
              <a:rPr lang="en-US" sz="1400" dirty="0" smtClean="0">
                <a:effectLst/>
              </a:rPr>
              <a:t/>
            </a:r>
            <a:br>
              <a:rPr lang="en-US" sz="1400" dirty="0" smtClean="0">
                <a:effectLst/>
              </a:rPr>
            </a:br>
            <a:r>
              <a:rPr lang="en-US" sz="1400" dirty="0" err="1"/>
              <a:t>Aditya</a:t>
            </a:r>
            <a:r>
              <a:rPr lang="en-US" sz="1400" dirty="0"/>
              <a:t> Mathew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038600"/>
            <a:ext cx="6400800" cy="914400"/>
          </a:xfrm>
        </p:spPr>
        <p:txBody>
          <a:bodyPr/>
          <a:lstStyle/>
          <a:p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Bluetooth Low Energy Beacon</a:t>
            </a:r>
            <a:endParaRPr lang="en-US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endParaRPr lang="en-US" dirty="0"/>
          </a:p>
        </p:txBody>
      </p:sp>
      <p:pic>
        <p:nvPicPr>
          <p:cNvPr id="2050" name="Picture 2" descr="https://lh3.googleusercontent.com/zGIS8m5waHRru4WW9Lm9WIcin5Q02WQVyvQRFTQ7j2bWd7oWygrHNXvF1jfM-T8YYqJoTJc9qlcoPSFSza9cQuznmJwZ5Gde9-ks9cO8o-oaOysMGtKhW0oC5Vy_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8512" y="0"/>
            <a:ext cx="2466975" cy="3362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lh4.googleusercontent.com/v0NQOD7OYok0k36eXlq8VaPDBFdZbz4PlV0DONd0tDE1bTUB_2vW4DpBZB0fw_LztQlytz_-t98c0zXIkDzly7NWupRce6QiXN-SoRBS8qFYjGFtm_q7VmfyhooW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9824" y="5257800"/>
            <a:ext cx="4324350" cy="1028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6096000" y="566737"/>
            <a:ext cx="2743200" cy="31432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b="1" dirty="0"/>
              <a:t>D</a:t>
            </a:r>
            <a:r>
              <a:rPr lang="en-US" sz="1400" b="1" dirty="0" smtClean="0"/>
              <a:t>esign Team 6</a:t>
            </a:r>
          </a:p>
          <a:p>
            <a:r>
              <a:rPr lang="en-US" sz="1400" dirty="0"/>
              <a:t>Nicholas </a:t>
            </a:r>
            <a:r>
              <a:rPr lang="en-US" sz="1400" dirty="0" err="1"/>
              <a:t>Blackledge</a:t>
            </a:r>
            <a:r>
              <a:rPr lang="en-US" sz="1400" dirty="0"/>
              <a:t> </a:t>
            </a:r>
            <a:endParaRPr lang="en-US" sz="1400" dirty="0" smtClean="0"/>
          </a:p>
          <a:p>
            <a:r>
              <a:rPr lang="en-US" sz="1400" dirty="0" err="1" smtClean="0"/>
              <a:t>Chunyang</a:t>
            </a:r>
            <a:r>
              <a:rPr lang="en-US" sz="1400" dirty="0" smtClean="0"/>
              <a:t> </a:t>
            </a:r>
            <a:r>
              <a:rPr lang="en-US" sz="1400" dirty="0"/>
              <a:t>Chu</a:t>
            </a:r>
            <a:endParaRPr lang="en-US" sz="1400" dirty="0" smtClean="0"/>
          </a:p>
          <a:p>
            <a:r>
              <a:rPr lang="en-US" sz="1400" dirty="0"/>
              <a:t>Matt </a:t>
            </a:r>
            <a:r>
              <a:rPr lang="en-US" sz="1400" dirty="0" err="1"/>
              <a:t>Smania</a:t>
            </a:r>
            <a:endParaRPr lang="en-US" sz="1400" dirty="0" smtClean="0"/>
          </a:p>
          <a:p>
            <a:r>
              <a:rPr lang="en-US" sz="1400" dirty="0" smtClean="0"/>
              <a:t>Steven Le</a:t>
            </a:r>
          </a:p>
          <a:p>
            <a:r>
              <a:rPr lang="en-US" sz="1400" dirty="0" err="1"/>
              <a:t>Bowei</a:t>
            </a:r>
            <a:r>
              <a:rPr lang="en-US" sz="1400" dirty="0"/>
              <a:t> Yu</a:t>
            </a:r>
            <a:r>
              <a:rPr lang="en-US" sz="1400" dirty="0" smtClean="0"/>
              <a:t/>
            </a:r>
            <a:br>
              <a:rPr lang="en-US" sz="1400" dirty="0" smtClean="0"/>
            </a:br>
            <a:endParaRPr lang="en-US" sz="1400" dirty="0"/>
          </a:p>
        </p:txBody>
      </p:sp>
      <p:sp>
        <p:nvSpPr>
          <p:cNvPr id="5" name="TextBox 4"/>
          <p:cNvSpPr txBox="1"/>
          <p:nvPr/>
        </p:nvSpPr>
        <p:spPr>
          <a:xfrm>
            <a:off x="2057400" y="3440668"/>
            <a:ext cx="5181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Resource Center for Persons with Disabilities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450575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8"/>
          <p:cNvSpPr/>
          <p:nvPr/>
        </p:nvSpPr>
        <p:spPr>
          <a:xfrm>
            <a:off x="457200" y="193548"/>
            <a:ext cx="3511296" cy="1071372"/>
          </a:xfrm>
          <a:prstGeom prst="roundRect">
            <a:avLst/>
          </a:prstGeom>
          <a:solidFill>
            <a:schemeClr val="accent3">
              <a:lumMod val="40000"/>
              <a:lumOff val="60000"/>
              <a:alpha val="92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901952" y="121920"/>
            <a:ext cx="8229600" cy="1143000"/>
          </a:xfr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dirty="0" smtClean="0">
                <a:ln>
                  <a:solidFill>
                    <a:schemeClr val="accent3">
                      <a:lumMod val="75000"/>
                    </a:schemeClr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Introduction</a:t>
            </a:r>
            <a:endParaRPr lang="en-US" dirty="0">
              <a:ln>
                <a:solidFill>
                  <a:schemeClr val="accent3">
                    <a:lumMod val="75000"/>
                  </a:schemeClr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304800" y="1352676"/>
            <a:ext cx="8534400" cy="2990724"/>
          </a:xfrm>
          <a:prstGeom prst="roundRect">
            <a:avLst/>
          </a:prstGeom>
          <a:solidFill>
            <a:schemeClr val="accent3">
              <a:lumMod val="40000"/>
              <a:lumOff val="60000"/>
              <a:alpha val="69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457200" y="1607580"/>
            <a:ext cx="8543544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endParaRPr lang="en-US" sz="800" b="1" dirty="0"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a:endParaRPr>
          </a:p>
          <a:p>
            <a:pPr marL="571500" indent="-571500">
              <a:buFont typeface="Wingdings" pitchFamily="2" charset="2"/>
              <a:buChar char="q"/>
            </a:pPr>
            <a:r>
              <a:rPr lang="en-US" sz="3200" b="1" smtClean="0"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a:rPr>
              <a:t>Resource </a:t>
            </a:r>
            <a:r>
              <a:rPr lang="en-US" sz="3200" b="1" dirty="0" smtClean="0"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a:rPr>
              <a:t>Center for Persons with Disabilities (RCPD)</a:t>
            </a:r>
          </a:p>
          <a:p>
            <a:endParaRPr lang="en-US" sz="800" dirty="0"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a:endParaRPr>
          </a:p>
          <a:p>
            <a:pPr marL="914400" lvl="1" indent="-457200">
              <a:buFont typeface="Wingdings" pitchFamily="2" charset="2"/>
              <a:buChar char="§"/>
            </a:pPr>
            <a:r>
              <a:rPr lang="en-US" sz="2800" b="1" dirty="0" smtClean="0"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a:rPr>
              <a:t>Help people with disabilities navigate campus</a:t>
            </a:r>
          </a:p>
          <a:p>
            <a:endParaRPr lang="en-US" sz="3600" b="1" dirty="0" smtClean="0">
              <a:ln>
                <a:solidFill>
                  <a:schemeClr val="accent3">
                    <a:lumMod val="75000"/>
                  </a:schemeClr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3684804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Steven\Desktop\ece 480 images\ibeacon-distance_v3.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5150" y="723900"/>
            <a:ext cx="6134100" cy="6134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ounded Rectangle 4"/>
          <p:cNvSpPr/>
          <p:nvPr/>
        </p:nvSpPr>
        <p:spPr>
          <a:xfrm>
            <a:off x="152400" y="152400"/>
            <a:ext cx="6553200" cy="914400"/>
          </a:xfrm>
          <a:prstGeom prst="roundRect">
            <a:avLst/>
          </a:prstGeom>
          <a:solidFill>
            <a:schemeClr val="accent1">
              <a:lumMod val="40000"/>
              <a:lumOff val="60000"/>
              <a:alpha val="76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ounded Rectangle 3"/>
          <p:cNvSpPr/>
          <p:nvPr/>
        </p:nvSpPr>
        <p:spPr>
          <a:xfrm>
            <a:off x="240102" y="1447800"/>
            <a:ext cx="5600700" cy="2597512"/>
          </a:xfrm>
          <a:prstGeom prst="roundRect">
            <a:avLst/>
          </a:prstGeom>
          <a:solidFill>
            <a:schemeClr val="accent1">
              <a:lumMod val="40000"/>
              <a:lumOff val="60000"/>
              <a:alpha val="58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762000" y="0"/>
            <a:ext cx="8229600" cy="1143000"/>
          </a:xfr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4000" dirty="0" smtClean="0">
                <a:ln w="12700" cmpd="sng">
                  <a:solidFill>
                    <a:schemeClr val="bg1">
                      <a:lumMod val="50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Bluetooth Low Energy Beacon</a:t>
            </a:r>
            <a:endParaRPr lang="en-US" sz="4000" dirty="0">
              <a:ln w="12700" cmpd="sng">
                <a:solidFill>
                  <a:schemeClr val="bg1">
                    <a:lumMod val="50000"/>
                  </a:schemeClr>
                </a:solidFill>
                <a:prstDash val="solid"/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723900"/>
            <a:ext cx="6248400" cy="1917192"/>
          </a:xfrm>
        </p:spPr>
        <p:txBody>
          <a:bodyPr>
            <a:noAutofit/>
          </a:bodyPr>
          <a:lstStyle/>
          <a:p>
            <a:endParaRPr lang="en-US" dirty="0" smtClean="0">
              <a:effectLst/>
            </a:endParaRPr>
          </a:p>
          <a:p>
            <a:endParaRPr lang="en-US" dirty="0" smtClean="0">
              <a:effectLst/>
            </a:endParaRPr>
          </a:p>
          <a:p>
            <a:pPr fontAlgn="base">
              <a:buFont typeface="Wingdings" pitchFamily="2" charset="2"/>
              <a:buChar char="q"/>
            </a:pPr>
            <a:r>
              <a:rPr lang="en-US" sz="2800" dirty="0"/>
              <a:t>Place </a:t>
            </a:r>
            <a:r>
              <a:rPr lang="en-US" sz="2800" dirty="0" smtClean="0"/>
              <a:t>around buildings </a:t>
            </a:r>
            <a:r>
              <a:rPr lang="en-US" sz="2800" dirty="0"/>
              <a:t>on </a:t>
            </a:r>
            <a:r>
              <a:rPr lang="en-US" sz="2800" dirty="0" smtClean="0"/>
              <a:t>campus</a:t>
            </a:r>
          </a:p>
          <a:p>
            <a:pPr fontAlgn="base"/>
            <a:endParaRPr lang="en-US" sz="1100" dirty="0"/>
          </a:p>
          <a:p>
            <a:pPr fontAlgn="base">
              <a:buFont typeface="Wingdings" pitchFamily="2" charset="2"/>
              <a:buChar char="q"/>
            </a:pPr>
            <a:r>
              <a:rPr lang="en-US" sz="2800" dirty="0" smtClean="0"/>
              <a:t>Navigation </a:t>
            </a:r>
            <a:r>
              <a:rPr lang="en-US" sz="2800" dirty="0"/>
              <a:t>via </a:t>
            </a:r>
            <a:r>
              <a:rPr lang="en-US" sz="2800" dirty="0" smtClean="0"/>
              <a:t>smartphone</a:t>
            </a:r>
          </a:p>
          <a:p>
            <a:pPr fontAlgn="base">
              <a:buFont typeface="Wingdings" pitchFamily="2" charset="2"/>
              <a:buChar char="q"/>
            </a:pPr>
            <a:endParaRPr lang="en-US" sz="1100" dirty="0" smtClean="0"/>
          </a:p>
          <a:p>
            <a:pPr fontAlgn="base">
              <a:buFont typeface="Wingdings" pitchFamily="2" charset="2"/>
              <a:buChar char="q"/>
            </a:pPr>
            <a:r>
              <a:rPr lang="en-US" sz="2800" dirty="0" smtClean="0"/>
              <a:t>Low cost, low power solution</a:t>
            </a:r>
          </a:p>
        </p:txBody>
      </p:sp>
      <p:pic>
        <p:nvPicPr>
          <p:cNvPr id="2052" name="Picture 4" descr="C:\Users\Steven\Desktop\ece 480 images\ibeaco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03" y="4208438"/>
            <a:ext cx="2274497" cy="2434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7234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8"/>
          <p:cNvSpPr/>
          <p:nvPr/>
        </p:nvSpPr>
        <p:spPr>
          <a:xfrm>
            <a:off x="126561" y="1182624"/>
            <a:ext cx="4445439" cy="3581400"/>
          </a:xfrm>
          <a:prstGeom prst="roundRect">
            <a:avLst/>
          </a:prstGeom>
          <a:solidFill>
            <a:schemeClr val="accent1">
              <a:lumMod val="40000"/>
              <a:lumOff val="60000"/>
              <a:alpha val="58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ounded Rectangle 3"/>
          <p:cNvSpPr/>
          <p:nvPr/>
        </p:nvSpPr>
        <p:spPr>
          <a:xfrm>
            <a:off x="152400" y="152400"/>
            <a:ext cx="4724400" cy="914400"/>
          </a:xfrm>
          <a:prstGeom prst="roundRect">
            <a:avLst/>
          </a:prstGeom>
          <a:solidFill>
            <a:schemeClr val="accent1">
              <a:lumMod val="40000"/>
              <a:lumOff val="60000"/>
              <a:alpha val="76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52400" y="39624"/>
            <a:ext cx="4724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4000" dirty="0" smtClean="0">
                <a:ln w="12700" cmpd="sng">
                  <a:solidFill>
                    <a:schemeClr val="bg1">
                      <a:lumMod val="50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Beacons on the Market</a:t>
            </a:r>
            <a:endParaRPr lang="en-US" sz="4000" dirty="0">
              <a:ln w="12700" cmpd="sng">
                <a:solidFill>
                  <a:schemeClr val="bg1">
                    <a:lumMod val="50000"/>
                  </a:schemeClr>
                </a:solidFill>
                <a:prstDash val="solid"/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309521" y="1258824"/>
            <a:ext cx="4391915" cy="3505200"/>
          </a:xfrm>
        </p:spPr>
        <p:txBody>
          <a:bodyPr>
            <a:normAutofit/>
          </a:bodyPr>
          <a:lstStyle/>
          <a:p>
            <a:r>
              <a:rPr lang="en-US" sz="2800" dirty="0" err="1" smtClean="0"/>
              <a:t>Estimote</a:t>
            </a:r>
            <a:r>
              <a:rPr lang="en-US" sz="2800" dirty="0" smtClean="0"/>
              <a:t> Beacon</a:t>
            </a:r>
            <a:endParaRPr lang="en-US" sz="2800" dirty="0"/>
          </a:p>
        </p:txBody>
      </p:sp>
      <p:pic>
        <p:nvPicPr>
          <p:cNvPr id="3076" name="Picture 4" descr="http://media.tumblr.com/90987ae16391f981ab81d8ebe4d501a1/tumblr_inline_mqvtmyR50P1qz4rgp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706" y="1904999"/>
            <a:ext cx="4038715" cy="2358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ounded Rectangle 11"/>
          <p:cNvSpPr/>
          <p:nvPr/>
        </p:nvSpPr>
        <p:spPr>
          <a:xfrm>
            <a:off x="4605068" y="2819400"/>
            <a:ext cx="4422475" cy="3429000"/>
          </a:xfrm>
          <a:prstGeom prst="roundRect">
            <a:avLst/>
          </a:prstGeom>
          <a:solidFill>
            <a:schemeClr val="accent1">
              <a:lumMod val="40000"/>
              <a:lumOff val="60000"/>
              <a:alpha val="58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Content Placeholder 7"/>
          <p:cNvSpPr txBox="1">
            <a:spLocks/>
          </p:cNvSpPr>
          <p:nvPr/>
        </p:nvSpPr>
        <p:spPr>
          <a:xfrm>
            <a:off x="4905555" y="2973324"/>
            <a:ext cx="5791200" cy="3505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 err="1" smtClean="0"/>
              <a:t>piBeacon</a:t>
            </a:r>
            <a:endParaRPr lang="en-US" sz="2800" dirty="0"/>
          </a:p>
        </p:txBody>
      </p:sp>
      <p:pic>
        <p:nvPicPr>
          <p:cNvPr id="3078" name="Picture 6" descr="Pimoroni Piglow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3192" y="3482155"/>
            <a:ext cx="3657600" cy="2563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9833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304800" y="1426464"/>
            <a:ext cx="6019800" cy="4898136"/>
          </a:xfrm>
          <a:prstGeom prst="roundRect">
            <a:avLst/>
          </a:prstGeom>
          <a:solidFill>
            <a:schemeClr val="accent1">
              <a:lumMod val="40000"/>
              <a:lumOff val="60000"/>
              <a:alpha val="58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46237"/>
            <a:ext cx="8229600" cy="4525963"/>
          </a:xfrm>
        </p:spPr>
        <p:txBody>
          <a:bodyPr>
            <a:normAutofit lnSpcReduction="10000"/>
          </a:bodyPr>
          <a:lstStyle/>
          <a:p>
            <a:pPr lvl="1" fontAlgn="base">
              <a:buFont typeface="Wingdings" pitchFamily="2" charset="2"/>
              <a:buChar char="q"/>
            </a:pPr>
            <a:r>
              <a:rPr lang="en-US" dirty="0" smtClean="0"/>
              <a:t>BLE </a:t>
            </a:r>
            <a:r>
              <a:rPr lang="en-US" dirty="0"/>
              <a:t>b</a:t>
            </a:r>
            <a:r>
              <a:rPr lang="en-US" dirty="0" smtClean="0"/>
              <a:t>eacon (Bluetooth version 4.0)</a:t>
            </a:r>
          </a:p>
          <a:p>
            <a:pPr lvl="1" fontAlgn="base">
              <a:buFont typeface="Wingdings" pitchFamily="2" charset="2"/>
              <a:buChar char="q"/>
            </a:pPr>
            <a:endParaRPr lang="en-US" sz="1200" dirty="0" smtClean="0"/>
          </a:p>
          <a:p>
            <a:pPr lvl="1" fontAlgn="base">
              <a:buFont typeface="Wingdings" pitchFamily="2" charset="2"/>
              <a:buChar char="q"/>
            </a:pPr>
            <a:r>
              <a:rPr lang="en-US" dirty="0" smtClean="0"/>
              <a:t>Compatible with Apple’s </a:t>
            </a:r>
            <a:r>
              <a:rPr lang="en-US" dirty="0" err="1" smtClean="0"/>
              <a:t>iBeacon</a:t>
            </a:r>
            <a:endParaRPr lang="en-US" dirty="0" smtClean="0"/>
          </a:p>
          <a:p>
            <a:pPr lvl="1" fontAlgn="base">
              <a:buFont typeface="Wingdings" pitchFamily="2" charset="2"/>
              <a:buChar char="q"/>
            </a:pPr>
            <a:endParaRPr lang="en-US" sz="1200" dirty="0" smtClean="0"/>
          </a:p>
          <a:p>
            <a:pPr lvl="1" fontAlgn="base">
              <a:buFont typeface="Wingdings" pitchFamily="2" charset="2"/>
              <a:buChar char="q"/>
            </a:pPr>
            <a:r>
              <a:rPr lang="en-US" dirty="0" smtClean="0"/>
              <a:t>Less than $20 per beacon</a:t>
            </a:r>
          </a:p>
          <a:p>
            <a:pPr lvl="1" fontAlgn="base">
              <a:buFont typeface="Wingdings" pitchFamily="2" charset="2"/>
              <a:buChar char="q"/>
            </a:pPr>
            <a:endParaRPr lang="en-US" sz="1200" dirty="0" smtClean="0"/>
          </a:p>
          <a:p>
            <a:pPr lvl="1" fontAlgn="base">
              <a:buFont typeface="Wingdings" pitchFamily="2" charset="2"/>
              <a:buChar char="q"/>
            </a:pPr>
            <a:r>
              <a:rPr lang="en-US" dirty="0" smtClean="0"/>
              <a:t>Tamper resistant</a:t>
            </a:r>
          </a:p>
          <a:p>
            <a:pPr lvl="1" fontAlgn="base">
              <a:buFont typeface="Wingdings" pitchFamily="2" charset="2"/>
              <a:buChar char="q"/>
            </a:pPr>
            <a:endParaRPr lang="en-US" sz="1200" dirty="0" smtClean="0"/>
          </a:p>
          <a:p>
            <a:pPr lvl="1" fontAlgn="base">
              <a:buFont typeface="Wingdings" pitchFamily="2" charset="2"/>
              <a:buChar char="q"/>
            </a:pPr>
            <a:r>
              <a:rPr lang="en-US" dirty="0" smtClean="0"/>
              <a:t>Small size</a:t>
            </a:r>
          </a:p>
          <a:p>
            <a:pPr lvl="1" fontAlgn="base">
              <a:buFont typeface="Wingdings" pitchFamily="2" charset="2"/>
              <a:buChar char="q"/>
            </a:pPr>
            <a:endParaRPr lang="en-US" sz="1200" dirty="0" smtClean="0"/>
          </a:p>
          <a:p>
            <a:pPr lvl="1" fontAlgn="base">
              <a:buFont typeface="Wingdings" pitchFamily="2" charset="2"/>
              <a:buChar char="q"/>
            </a:pPr>
            <a:r>
              <a:rPr lang="en-US" dirty="0" smtClean="0"/>
              <a:t>Develop </a:t>
            </a:r>
            <a:r>
              <a:rPr lang="en-US" dirty="0" err="1" smtClean="0"/>
              <a:t>iOS</a:t>
            </a:r>
            <a:r>
              <a:rPr lang="en-US" dirty="0" smtClean="0"/>
              <a:t> and Android </a:t>
            </a:r>
            <a:br>
              <a:rPr lang="en-US" dirty="0" smtClean="0"/>
            </a:br>
            <a:r>
              <a:rPr lang="en-US" dirty="0" smtClean="0"/>
              <a:t>applications</a:t>
            </a:r>
          </a:p>
          <a:p>
            <a:pPr marL="457200" lvl="1" indent="0" fontAlgn="base">
              <a:buNone/>
            </a:pPr>
            <a:endParaRPr lang="en-US" dirty="0" smtClean="0"/>
          </a:p>
          <a:p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152400" y="152400"/>
            <a:ext cx="4191000" cy="914400"/>
          </a:xfrm>
          <a:prstGeom prst="roundRect">
            <a:avLst/>
          </a:prstGeom>
          <a:solidFill>
            <a:schemeClr val="accent1">
              <a:lumMod val="40000"/>
              <a:lumOff val="60000"/>
              <a:alpha val="76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52400" y="39624"/>
            <a:ext cx="4191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4000" dirty="0" smtClean="0">
                <a:ln w="12700" cmpd="sng">
                  <a:solidFill>
                    <a:schemeClr val="bg1">
                      <a:lumMod val="50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Design Objectives</a:t>
            </a:r>
            <a:endParaRPr lang="en-US" sz="4000" dirty="0">
              <a:ln w="12700" cmpd="sng">
                <a:solidFill>
                  <a:schemeClr val="bg1">
                    <a:lumMod val="50000"/>
                  </a:schemeClr>
                </a:solidFill>
                <a:prstDash val="solid"/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0132" y="2378130"/>
            <a:ext cx="2004204" cy="20042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45481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 12"/>
          <p:cNvSpPr/>
          <p:nvPr/>
        </p:nvSpPr>
        <p:spPr>
          <a:xfrm>
            <a:off x="304800" y="1182624"/>
            <a:ext cx="8229600" cy="5141976"/>
          </a:xfrm>
          <a:prstGeom prst="roundRect">
            <a:avLst/>
          </a:prstGeom>
          <a:solidFill>
            <a:schemeClr val="accent1">
              <a:lumMod val="40000"/>
              <a:lumOff val="60000"/>
              <a:alpha val="58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152400" y="152400"/>
            <a:ext cx="4191000" cy="914400"/>
          </a:xfrm>
          <a:prstGeom prst="roundRect">
            <a:avLst/>
          </a:prstGeom>
          <a:solidFill>
            <a:schemeClr val="accent1">
              <a:lumMod val="40000"/>
              <a:lumOff val="60000"/>
              <a:alpha val="76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52400" y="39624"/>
            <a:ext cx="4191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4000" dirty="0" smtClean="0">
                <a:ln w="12700" cmpd="sng">
                  <a:solidFill>
                    <a:schemeClr val="bg1">
                      <a:lumMod val="50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Conceptual Design</a:t>
            </a:r>
            <a:endParaRPr lang="en-US" sz="4000" dirty="0">
              <a:ln w="12700" cmpd="sng">
                <a:solidFill>
                  <a:schemeClr val="bg1">
                    <a:lumMod val="50000"/>
                  </a:schemeClr>
                </a:solidFill>
                <a:prstDash val="solid"/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457200" y="1371601"/>
            <a:ext cx="8229600" cy="2819399"/>
          </a:xfrm>
        </p:spPr>
        <p:txBody>
          <a:bodyPr>
            <a:normAutofit/>
          </a:bodyPr>
          <a:lstStyle/>
          <a:p>
            <a:pPr lvl="1" fontAlgn="base">
              <a:buFont typeface="Wingdings" pitchFamily="2" charset="2"/>
              <a:buChar char="q"/>
            </a:pPr>
            <a:r>
              <a:rPr lang="en-US" sz="3200" dirty="0"/>
              <a:t>T</a:t>
            </a:r>
            <a:r>
              <a:rPr lang="en-US" sz="3200" dirty="0" smtClean="0"/>
              <a:t>hree </a:t>
            </a:r>
            <a:r>
              <a:rPr lang="en-US" sz="3200" dirty="0"/>
              <a:t>possible designs</a:t>
            </a:r>
          </a:p>
          <a:p>
            <a:pPr lvl="2" fontAlgn="base">
              <a:spcBef>
                <a:spcPts val="0"/>
              </a:spcBef>
              <a:buFont typeface="Wingdings" pitchFamily="2" charset="2"/>
              <a:buChar char="§"/>
            </a:pPr>
            <a:r>
              <a:rPr lang="en-US" sz="2800" dirty="0" smtClean="0"/>
              <a:t>TI cc2540 BLE chip</a:t>
            </a:r>
          </a:p>
          <a:p>
            <a:pPr lvl="2" fontAlgn="base">
              <a:buFont typeface="Wingdings" pitchFamily="2" charset="2"/>
              <a:buChar char="§"/>
            </a:pPr>
            <a:r>
              <a:rPr lang="en-US" sz="2800" dirty="0" smtClean="0"/>
              <a:t>Bluegiga BLE112 BLE module</a:t>
            </a:r>
            <a:endParaRPr lang="en-US" sz="2800" dirty="0"/>
          </a:p>
          <a:p>
            <a:pPr lvl="2" fontAlgn="base">
              <a:spcBef>
                <a:spcPts val="0"/>
              </a:spcBef>
              <a:buFont typeface="Wingdings" pitchFamily="2" charset="2"/>
              <a:buChar char="§"/>
            </a:pPr>
            <a:r>
              <a:rPr lang="en-US" sz="2800" dirty="0" smtClean="0"/>
              <a:t>Nordic Semiconductor  </a:t>
            </a:r>
          </a:p>
          <a:p>
            <a:pPr marL="914400" lvl="2" indent="0" fontAlgn="base">
              <a:spcBef>
                <a:spcPts val="0"/>
              </a:spcBef>
              <a:buNone/>
            </a:pPr>
            <a:r>
              <a:rPr lang="en-US" sz="2800" dirty="0" smtClean="0"/>
              <a:t>   nRF8001 BLE chip</a:t>
            </a:r>
          </a:p>
          <a:p>
            <a:endParaRPr lang="en-US" dirty="0"/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457200" y="4038601"/>
            <a:ext cx="8229600" cy="19811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fontAlgn="base">
              <a:buFont typeface="Wingdings" pitchFamily="2" charset="2"/>
              <a:buChar char="q"/>
            </a:pPr>
            <a:r>
              <a:rPr lang="en-US" sz="3200" dirty="0" smtClean="0"/>
              <a:t>All three designs meet objectives</a:t>
            </a:r>
          </a:p>
          <a:p>
            <a:pPr lvl="2" fontAlgn="base">
              <a:spcBef>
                <a:spcPts val="0"/>
              </a:spcBef>
              <a:buFont typeface="Wingdings" pitchFamily="2" charset="2"/>
              <a:buChar char="§"/>
            </a:pPr>
            <a:r>
              <a:rPr lang="en-US" sz="2800" dirty="0" smtClean="0"/>
              <a:t>Support Bluetooth 4.0 standard</a:t>
            </a:r>
          </a:p>
          <a:p>
            <a:pPr lvl="2" fontAlgn="base">
              <a:buFont typeface="Wingdings" pitchFamily="2" charset="2"/>
              <a:buChar char="§"/>
            </a:pPr>
            <a:r>
              <a:rPr lang="en-US" sz="2800" dirty="0" smtClean="0"/>
              <a:t>Cheaper price, within $20</a:t>
            </a:r>
          </a:p>
          <a:p>
            <a:pPr marL="914400" lvl="2" indent="0" fontAlgn="base">
              <a:spcBef>
                <a:spcPts val="0"/>
              </a:spcBef>
              <a:buNone/>
            </a:pPr>
            <a:endParaRPr lang="en-US" sz="2800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6846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152400" y="1205036"/>
            <a:ext cx="8763000" cy="5348164"/>
          </a:xfrm>
          <a:prstGeom prst="roundRect">
            <a:avLst/>
          </a:prstGeom>
          <a:solidFill>
            <a:schemeClr val="accent1">
              <a:lumMod val="40000"/>
              <a:lumOff val="60000"/>
              <a:alpha val="58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152400" y="152400"/>
            <a:ext cx="6172200" cy="914400"/>
          </a:xfrm>
          <a:prstGeom prst="roundRect">
            <a:avLst/>
          </a:prstGeom>
          <a:solidFill>
            <a:schemeClr val="accent1">
              <a:lumMod val="40000"/>
              <a:lumOff val="60000"/>
              <a:alpha val="76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52400" y="39624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4000" dirty="0" smtClean="0">
                <a:ln w="12700" cmpd="sng">
                  <a:solidFill>
                    <a:schemeClr val="bg1">
                      <a:lumMod val="50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Conceptual Design Rankings</a:t>
            </a:r>
            <a:endParaRPr lang="en-US" sz="4000" dirty="0">
              <a:ln w="12700" cmpd="sng">
                <a:solidFill>
                  <a:schemeClr val="bg1">
                    <a:lumMod val="50000"/>
                  </a:schemeClr>
                </a:solidFill>
                <a:prstDash val="solid"/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600200" y="24320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71500" y="1611779"/>
            <a:ext cx="2057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sz="2400" dirty="0"/>
              <a:t>Chip design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628900" y="1600200"/>
            <a:ext cx="16383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sz="2400" dirty="0" err="1"/>
              <a:t>Bluegiga</a:t>
            </a:r>
            <a:endParaRPr lang="en-US" sz="2400" dirty="0"/>
          </a:p>
          <a:p>
            <a:pPr fontAlgn="base"/>
            <a:r>
              <a:rPr lang="en-US" sz="2400" dirty="0"/>
              <a:t>BLE112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20934" y="1600200"/>
            <a:ext cx="15621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sz="2400" dirty="0"/>
              <a:t>TI cc2540 chip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590459" y="1611779"/>
            <a:ext cx="16343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sz="2400" dirty="0"/>
              <a:t>Nordic nRF8001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575982" y="2524780"/>
            <a:ext cx="7539878" cy="1407459"/>
            <a:chOff x="571500" y="2223578"/>
            <a:chExt cx="7539878" cy="1407459"/>
          </a:xfrm>
        </p:grpSpPr>
        <p:sp>
          <p:nvSpPr>
            <p:cNvPr id="7" name="TextBox 6"/>
            <p:cNvSpPr txBox="1"/>
            <p:nvPr/>
          </p:nvSpPr>
          <p:spPr>
            <a:xfrm>
              <a:off x="571500" y="2665698"/>
              <a:ext cx="20574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/>
              <a:r>
                <a:rPr lang="en-US" sz="2400" dirty="0" smtClean="0"/>
                <a:t>Product size</a:t>
              </a:r>
            </a:p>
          </p:txBody>
        </p:sp>
        <p:pic>
          <p:nvPicPr>
            <p:cNvPr id="10" name="Picture 4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837" r="21027"/>
            <a:stretch/>
          </p:blipFill>
          <p:spPr bwMode="auto">
            <a:xfrm>
              <a:off x="6703919" y="2278437"/>
              <a:ext cx="1407459" cy="12977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26" name="Picture 2" descr="\\filer1.egr.msu.edu\cifs.homedir\My Documents\Downloads\img_3940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33900" y="2278437"/>
              <a:ext cx="1736168" cy="129774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7" name="Picture 3" descr="\\filer1.egr.msu.edu\cifs.homedir\My Documents\Downloads\IMG_4562.JPG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804" t="29424" r="16892" b="24399"/>
            <a:stretch/>
          </p:blipFill>
          <p:spPr bwMode="auto">
            <a:xfrm>
              <a:off x="2628899" y="2223578"/>
              <a:ext cx="1441077" cy="140745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7" name="TextBox 16"/>
          <p:cNvSpPr txBox="1"/>
          <p:nvPr/>
        </p:nvSpPr>
        <p:spPr>
          <a:xfrm>
            <a:off x="593819" y="4038600"/>
            <a:ext cx="77667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sz="2400" dirty="0" smtClean="0"/>
              <a:t>Price                           $16                       ≈$</a:t>
            </a:r>
            <a:r>
              <a:rPr lang="en-US" sz="2400" dirty="0"/>
              <a:t>6 </a:t>
            </a:r>
            <a:r>
              <a:rPr lang="en-US" sz="2400" dirty="0" smtClean="0"/>
              <a:t>                      ≈$6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594567" y="4687040"/>
            <a:ext cx="7144589" cy="496792"/>
            <a:chOff x="553571" y="4953000"/>
            <a:chExt cx="7144589" cy="496792"/>
          </a:xfrm>
        </p:grpSpPr>
        <p:sp>
          <p:nvSpPr>
            <p:cNvPr id="19" name="TextBox 18"/>
            <p:cNvSpPr txBox="1"/>
            <p:nvPr/>
          </p:nvSpPr>
          <p:spPr>
            <a:xfrm>
              <a:off x="553571" y="4953000"/>
              <a:ext cx="180862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/>
              <a:r>
                <a:rPr lang="en-US" sz="2400" dirty="0" smtClean="0"/>
                <a:t>Security</a:t>
              </a:r>
            </a:p>
          </p:txBody>
        </p:sp>
        <p:pic>
          <p:nvPicPr>
            <p:cNvPr id="1028" name="Picture 4" descr="C:\Users\yubowei\AppData\Local\Microsoft\Windows\Temporary Internet Files\Content.IE5\ZYJGRGLB\MM900185588[1].gif"/>
            <p:cNvPicPr>
              <a:picLocks noChangeAspect="1" noChangeArrowheads="1" noCrop="1"/>
            </p:cNvPicPr>
            <p:nvPr/>
          </p:nvPicPr>
          <p:blipFill>
            <a:blip r:embed="rId5"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colorTemperature colorTemp="4700"/>
                      </a14:imgEffect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58924" y="5097367"/>
              <a:ext cx="581025" cy="3524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" name="Picture 4" descr="C:\Users\yubowei\AppData\Local\Microsoft\Windows\Temporary Internet Files\Content.IE5\ZYJGRGLB\MM900185588[1].gif"/>
            <p:cNvPicPr>
              <a:picLocks noChangeAspect="1" noChangeArrowheads="1" noCrop="1"/>
            </p:cNvPicPr>
            <p:nvPr/>
          </p:nvPicPr>
          <p:blipFill>
            <a:blip r:embed="rId5"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colorTemperature colorTemp="4700"/>
                      </a14:imgEffect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11471" y="5089335"/>
              <a:ext cx="581025" cy="3524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2" name="Picture 4" descr="C:\Users\yubowei\AppData\Local\Microsoft\Windows\Temporary Internet Files\Content.IE5\ZYJGRGLB\MM900185588[1].gif"/>
            <p:cNvPicPr>
              <a:picLocks noChangeAspect="1" noChangeArrowheads="1" noCrop="1"/>
            </p:cNvPicPr>
            <p:nvPr/>
          </p:nvPicPr>
          <p:blipFill>
            <a:blip r:embed="rId5"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colorTemperature colorTemp="4700"/>
                      </a14:imgEffect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17135" y="5089334"/>
              <a:ext cx="581025" cy="3524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4" name="TextBox 23"/>
          <p:cNvSpPr txBox="1"/>
          <p:nvPr/>
        </p:nvSpPr>
        <p:spPr>
          <a:xfrm>
            <a:off x="349062" y="5334000"/>
            <a:ext cx="77667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sz="2400" dirty="0" smtClean="0"/>
              <a:t>Development                 1                           3                            3                  </a:t>
            </a:r>
          </a:p>
          <a:p>
            <a:pPr fontAlgn="base"/>
            <a:r>
              <a:rPr lang="en-US" sz="2400" dirty="0" smtClean="0"/>
              <a:t> time(weeks)</a:t>
            </a:r>
          </a:p>
        </p:txBody>
      </p:sp>
    </p:spTree>
    <p:extLst>
      <p:ext uri="{BB962C8B-B14F-4D97-AF65-F5344CB8AC3E}">
        <p14:creationId xmlns:p14="http://schemas.microsoft.com/office/powerpoint/2010/main" val="3399624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304800" y="1426464"/>
            <a:ext cx="8534400" cy="5029200"/>
          </a:xfrm>
          <a:prstGeom prst="roundRect">
            <a:avLst/>
          </a:prstGeom>
          <a:solidFill>
            <a:schemeClr val="accent1">
              <a:lumMod val="40000"/>
              <a:lumOff val="60000"/>
              <a:alpha val="58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Content Placeholder 2"/>
          <p:cNvSpPr txBox="1">
            <a:spLocks/>
          </p:cNvSpPr>
          <p:nvPr/>
        </p:nvSpPr>
        <p:spPr>
          <a:xfrm>
            <a:off x="457200" y="1182623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 smtClean="0">
              <a:solidFill>
                <a:schemeClr val="tx1"/>
              </a:solidFill>
              <a:effectLst/>
            </a:endParaRPr>
          </a:p>
          <a:p>
            <a:pPr lvl="1" fontAlgn="base">
              <a:buFont typeface="Wingdings" pitchFamily="2" charset="2"/>
              <a:buChar char="q"/>
            </a:pPr>
            <a:r>
              <a:rPr lang="en-US" sz="3200" dirty="0" smtClean="0"/>
              <a:t>TI cc2540 </a:t>
            </a:r>
            <a:endParaRPr lang="en-US" sz="3200" dirty="0" smtClean="0">
              <a:solidFill>
                <a:schemeClr val="tx1"/>
              </a:solidFill>
            </a:endParaRPr>
          </a:p>
          <a:p>
            <a:pPr lvl="2" fontAlgn="base">
              <a:buFont typeface="Wingdings" pitchFamily="2" charset="2"/>
              <a:buChar char="§"/>
            </a:pPr>
            <a:r>
              <a:rPr lang="en-US" sz="3200" dirty="0" err="1" smtClean="0">
                <a:solidFill>
                  <a:schemeClr val="tx1"/>
                </a:solidFill>
              </a:rPr>
              <a:t>Bluegiga</a:t>
            </a:r>
            <a:r>
              <a:rPr lang="en-US" sz="3200" dirty="0" smtClean="0">
                <a:solidFill>
                  <a:schemeClr val="tx1"/>
                </a:solidFill>
              </a:rPr>
              <a:t> BLE112 development board</a:t>
            </a:r>
            <a:endParaRPr lang="en-US" sz="2800" dirty="0" smtClean="0">
              <a:solidFill>
                <a:schemeClr val="tx1"/>
              </a:solidFill>
            </a:endParaRPr>
          </a:p>
          <a:p>
            <a:pPr marL="914400" lvl="2" indent="0" fontAlgn="base">
              <a:buNone/>
            </a:pPr>
            <a:endParaRPr lang="en-US" sz="1200" dirty="0" smtClean="0">
              <a:solidFill>
                <a:schemeClr val="tx1"/>
              </a:solidFill>
            </a:endParaRPr>
          </a:p>
          <a:p>
            <a:pPr marL="914400" lvl="2" indent="0" fontAlgn="base">
              <a:buNone/>
            </a:pPr>
            <a:endParaRPr lang="en-US" sz="1200" dirty="0" smtClean="0">
              <a:solidFill>
                <a:schemeClr val="tx1"/>
              </a:solidFill>
            </a:endParaRPr>
          </a:p>
          <a:p>
            <a:pPr marL="914400" lvl="2" indent="0" fontAlgn="base">
              <a:buNone/>
            </a:pPr>
            <a:endParaRPr lang="en-US" sz="1200" dirty="0" smtClean="0">
              <a:solidFill>
                <a:schemeClr val="tx1"/>
              </a:solidFill>
            </a:endParaRPr>
          </a:p>
          <a:p>
            <a:pPr lvl="1" fontAlgn="base">
              <a:buFont typeface="Wingdings" pitchFamily="2" charset="2"/>
              <a:buChar char="q"/>
            </a:pPr>
            <a:r>
              <a:rPr lang="en-US" sz="3200" dirty="0" smtClean="0">
                <a:solidFill>
                  <a:schemeClr val="tx1"/>
                </a:solidFill>
              </a:rPr>
              <a:t>PCB antenna</a:t>
            </a:r>
          </a:p>
          <a:p>
            <a:pPr marL="457200" lvl="1" indent="0" fontAlgn="base">
              <a:buNone/>
            </a:pPr>
            <a:endParaRPr lang="en-US" sz="3200" dirty="0" smtClean="0">
              <a:solidFill>
                <a:schemeClr val="tx1"/>
              </a:solidFill>
            </a:endParaRPr>
          </a:p>
          <a:p>
            <a:pPr lvl="1" fontAlgn="base">
              <a:buFont typeface="Wingdings" pitchFamily="2" charset="2"/>
              <a:buChar char="q"/>
            </a:pPr>
            <a:endParaRPr lang="en-US" sz="1200" dirty="0" smtClean="0">
              <a:solidFill>
                <a:schemeClr val="tx1"/>
              </a:solidFill>
            </a:endParaRPr>
          </a:p>
          <a:p>
            <a:pPr lvl="1" fontAlgn="base">
              <a:buFont typeface="Wingdings" pitchFamily="2" charset="2"/>
              <a:buChar char="q"/>
            </a:pPr>
            <a:r>
              <a:rPr lang="en-US" sz="3200" dirty="0" smtClean="0">
                <a:solidFill>
                  <a:schemeClr val="tx1"/>
                </a:solidFill>
              </a:rPr>
              <a:t>Disable flashing via Bluetooth </a:t>
            </a:r>
          </a:p>
          <a:p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152400" y="152400"/>
            <a:ext cx="1981200" cy="914400"/>
          </a:xfrm>
          <a:prstGeom prst="roundRect">
            <a:avLst/>
          </a:prstGeom>
          <a:solidFill>
            <a:schemeClr val="accent1">
              <a:lumMod val="40000"/>
              <a:lumOff val="60000"/>
              <a:alpha val="76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152400" y="39624"/>
            <a:ext cx="1981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000" dirty="0" smtClean="0">
                <a:ln w="12700" cmpd="sng">
                  <a:solidFill>
                    <a:schemeClr val="bg1">
                      <a:lumMod val="50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Solution</a:t>
            </a:r>
            <a:endParaRPr lang="en-US" sz="4000" dirty="0">
              <a:ln w="12700" cmpd="sng">
                <a:solidFill>
                  <a:schemeClr val="bg1">
                    <a:lumMod val="50000"/>
                  </a:schemeClr>
                </a:solidFill>
                <a:prstDash val="solid"/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914473"/>
            <a:ext cx="2291751" cy="2116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35031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9000"/>
            <a:lum/>
          </a:blip>
          <a:srcRect/>
          <a:stretch>
            <a:fillRect l="-11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133600" y="152400"/>
            <a:ext cx="496648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Current Progress</a:t>
            </a:r>
            <a:endParaRPr lang="en-US" sz="5400" b="1" cap="none" spc="100" dirty="0">
              <a:ln w="18000">
                <a:solidFill>
                  <a:schemeClr val="accent1">
                    <a:satMod val="200000"/>
                    <a:tint val="72000"/>
                  </a:schemeClr>
                </a:solidFill>
                <a:prstDash val="solid"/>
              </a:ln>
              <a:solidFill>
                <a:schemeClr val="accent1">
                  <a:satMod val="280000"/>
                  <a:tint val="100000"/>
                  <a:alpha val="5700"/>
                </a:schemeClr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04709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8"/>
          <p:cNvSpPr/>
          <p:nvPr/>
        </p:nvSpPr>
        <p:spPr>
          <a:xfrm>
            <a:off x="304800" y="1426464"/>
            <a:ext cx="8534400" cy="5029200"/>
          </a:xfrm>
          <a:prstGeom prst="roundRect">
            <a:avLst/>
          </a:prstGeom>
          <a:solidFill>
            <a:schemeClr val="accent1">
              <a:lumMod val="40000"/>
              <a:lumOff val="60000"/>
              <a:alpha val="58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29512"/>
            <a:ext cx="8229600" cy="4525963"/>
          </a:xfrm>
        </p:spPr>
        <p:txBody>
          <a:bodyPr/>
          <a:lstStyle/>
          <a:p>
            <a:pPr>
              <a:buFont typeface="Wingdings" panose="05000000000000000000" pitchFamily="2" charset="2"/>
              <a:buChar char="q"/>
            </a:pPr>
            <a:endParaRPr lang="en-US" dirty="0" smtClean="0">
              <a:effectLst/>
            </a:endParaRPr>
          </a:p>
          <a:p>
            <a:pPr lvl="1" fontAlgn="base">
              <a:buFont typeface="Wingdings" panose="05000000000000000000" pitchFamily="2" charset="2"/>
              <a:buChar char="q"/>
            </a:pPr>
            <a:r>
              <a:rPr lang="en-US" sz="3200" dirty="0" smtClean="0"/>
              <a:t>Firmware development</a:t>
            </a:r>
            <a:br>
              <a:rPr lang="en-US" sz="3200" dirty="0" smtClean="0"/>
            </a:br>
            <a:endParaRPr lang="en-US" sz="3200" dirty="0"/>
          </a:p>
          <a:p>
            <a:pPr lvl="1" fontAlgn="base">
              <a:buFont typeface="Wingdings" panose="05000000000000000000" pitchFamily="2" charset="2"/>
              <a:buChar char="q"/>
            </a:pPr>
            <a:r>
              <a:rPr lang="en-US" sz="3200" dirty="0"/>
              <a:t>PCB </a:t>
            </a:r>
            <a:r>
              <a:rPr lang="en-US" sz="3200" dirty="0" smtClean="0"/>
              <a:t>layout</a:t>
            </a:r>
            <a:br>
              <a:rPr lang="en-US" sz="3200" dirty="0" smtClean="0"/>
            </a:br>
            <a:endParaRPr lang="en-US" sz="3200" dirty="0" smtClean="0"/>
          </a:p>
          <a:p>
            <a:pPr lvl="1" fontAlgn="base">
              <a:buFont typeface="Wingdings" panose="05000000000000000000" pitchFamily="2" charset="2"/>
              <a:buChar char="q"/>
            </a:pPr>
            <a:r>
              <a:rPr lang="en-US" sz="3200" dirty="0"/>
              <a:t>Mobile </a:t>
            </a:r>
            <a:r>
              <a:rPr lang="en-US" sz="3200" dirty="0" smtClean="0"/>
              <a:t>application</a:t>
            </a:r>
            <a:br>
              <a:rPr lang="en-US" sz="3200" dirty="0" smtClean="0"/>
            </a:br>
            <a:endParaRPr lang="en-US" sz="3200" dirty="0"/>
          </a:p>
          <a:p>
            <a:pPr lvl="1" fontAlgn="base">
              <a:buFont typeface="Wingdings" panose="05000000000000000000" pitchFamily="2" charset="2"/>
              <a:buChar char="q"/>
            </a:pPr>
            <a:r>
              <a:rPr lang="en-US" sz="3200" dirty="0" smtClean="0"/>
              <a:t>Testing</a:t>
            </a:r>
            <a:endParaRPr lang="en-US" sz="3200" dirty="0"/>
          </a:p>
          <a:p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103632" y="153924"/>
            <a:ext cx="2487168" cy="914400"/>
          </a:xfrm>
          <a:prstGeom prst="roundRect">
            <a:avLst/>
          </a:prstGeom>
          <a:solidFill>
            <a:schemeClr val="accent1">
              <a:lumMod val="40000"/>
              <a:lumOff val="60000"/>
              <a:alpha val="76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03632" y="39624"/>
            <a:ext cx="5334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000" dirty="0" smtClean="0">
                <a:ln w="12700" cmpd="sng">
                  <a:solidFill>
                    <a:schemeClr val="bg1">
                      <a:lumMod val="50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Next Steps</a:t>
            </a:r>
            <a:endParaRPr lang="en-US" sz="4000" dirty="0">
              <a:ln w="12700" cmpd="sng">
                <a:solidFill>
                  <a:schemeClr val="bg1">
                    <a:lumMod val="50000"/>
                  </a:schemeClr>
                </a:solidFill>
                <a:prstDash val="solid"/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65700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52400" y="152400"/>
            <a:ext cx="1905000" cy="914400"/>
          </a:xfrm>
          <a:prstGeom prst="roundRect">
            <a:avLst/>
          </a:prstGeom>
          <a:solidFill>
            <a:schemeClr val="accent1">
              <a:lumMod val="40000"/>
              <a:lumOff val="60000"/>
              <a:alpha val="76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52400" y="39624"/>
            <a:ext cx="2209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4000" dirty="0" smtClean="0">
                <a:ln w="12700" cmpd="sng">
                  <a:solidFill>
                    <a:schemeClr val="bg1">
                      <a:lumMod val="50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Budget</a:t>
            </a:r>
            <a:endParaRPr lang="en-US" sz="4000" dirty="0">
              <a:ln w="12700" cmpd="sng">
                <a:solidFill>
                  <a:schemeClr val="bg1">
                    <a:lumMod val="50000"/>
                  </a:schemeClr>
                </a:solidFill>
                <a:prstDash val="solid"/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609600" y="1295400"/>
            <a:ext cx="7696200" cy="5029200"/>
          </a:xfrm>
          <a:prstGeom prst="roundRect">
            <a:avLst/>
          </a:prstGeom>
          <a:solidFill>
            <a:schemeClr val="accent1">
              <a:lumMod val="40000"/>
              <a:lumOff val="60000"/>
              <a:alpha val="58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itle 10"/>
          <p:cNvSpPr txBox="1">
            <a:spLocks/>
          </p:cNvSpPr>
          <p:nvPr/>
        </p:nvSpPr>
        <p:spPr>
          <a:xfrm>
            <a:off x="3581400" y="5928455"/>
            <a:ext cx="5486400" cy="566738"/>
          </a:xfrm>
          <a:prstGeom prst="roundRect">
            <a:avLst/>
          </a:prstGeom>
          <a:solidFill>
            <a:schemeClr val="accent1">
              <a:lumMod val="40000"/>
              <a:lumOff val="60000"/>
              <a:alpha val="69000"/>
            </a:schemeClr>
          </a:solidFill>
          <a:ln w="25400" cap="flat" cmpd="sng" algn="ctr">
            <a:noFill/>
            <a:prstDash val="solid"/>
          </a:ln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 smtClean="0">
                <a:solidFill>
                  <a:schemeClr val="tx1"/>
                </a:solidFill>
              </a:rPr>
              <a:t>Budget Table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2456080"/>
              </p:ext>
            </p:extLst>
          </p:nvPr>
        </p:nvGraphicFramePr>
        <p:xfrm>
          <a:off x="1257300" y="1600200"/>
          <a:ext cx="6096000" cy="4189155"/>
        </p:xfrm>
        <a:graphic>
          <a:graphicData uri="http://schemas.openxmlformats.org/drawingml/2006/table">
            <a:tbl>
              <a:tblPr/>
              <a:tblGrid>
                <a:gridCol w="3571394"/>
                <a:gridCol w="2524606"/>
              </a:tblGrid>
              <a:tr h="732295"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Item</a:t>
                      </a:r>
                      <a:endParaRPr lang="en-US" dirty="0">
                        <a:effectLst/>
                      </a:endParaRPr>
                    </a:p>
                  </a:txBody>
                  <a:tcPr marL="66675" marR="66675" marT="66675" marB="6667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Estimated Cost</a:t>
                      </a:r>
                      <a:endParaRPr lang="en-US">
                        <a:effectLst/>
                      </a:endParaRPr>
                    </a:p>
                  </a:txBody>
                  <a:tcPr marL="66675" marR="66675" marT="66675" marB="6667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1705"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Bluetooth Low Energy Chips </a:t>
                      </a:r>
                      <a:r>
                        <a:rPr lang="en-US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/>
                      </a:r>
                      <a:br>
                        <a:rPr lang="en-US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</a:br>
                      <a:r>
                        <a:rPr lang="en-US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(</a:t>
                      </a:r>
                      <a:r>
                        <a:rPr lang="en-US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TI CC2540, BLE </a:t>
                      </a:r>
                      <a:r>
                        <a:rPr lang="en-US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112)</a:t>
                      </a:r>
                      <a:endParaRPr lang="en-US" dirty="0">
                        <a:effectLst/>
                      </a:endParaRPr>
                    </a:p>
                  </a:txBody>
                  <a:tcPr marL="66675" marR="66675" marT="66675" marB="6667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$60</a:t>
                      </a:r>
                      <a:endParaRPr lang="en-US" dirty="0">
                        <a:effectLst/>
                      </a:endParaRPr>
                    </a:p>
                  </a:txBody>
                  <a:tcPr marL="66675" marR="66675" marT="66675" marB="6667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3031"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Other electrical components</a:t>
                      </a:r>
                      <a:endParaRPr lang="en-US">
                        <a:effectLst/>
                      </a:endParaRPr>
                    </a:p>
                  </a:txBody>
                  <a:tcPr marL="66675" marR="66675" marT="66675" marB="6667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$70</a:t>
                      </a:r>
                      <a:endParaRPr lang="en-US" dirty="0">
                        <a:effectLst/>
                      </a:endParaRPr>
                    </a:p>
                  </a:txBody>
                  <a:tcPr marL="66675" marR="66675" marT="66675" marB="6667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3031"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Programming / Debug tools</a:t>
                      </a:r>
                      <a:endParaRPr lang="en-US">
                        <a:effectLst/>
                      </a:endParaRPr>
                    </a:p>
                  </a:txBody>
                  <a:tcPr marL="66675" marR="66675" marT="66675" marB="6667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$100</a:t>
                      </a:r>
                      <a:endParaRPr lang="en-US" dirty="0">
                        <a:effectLst/>
                      </a:endParaRPr>
                    </a:p>
                  </a:txBody>
                  <a:tcPr marL="66675" marR="66675" marT="66675" marB="6667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3031"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Demonstration </a:t>
                      </a:r>
                      <a:r>
                        <a:rPr lang="en-US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beacons</a:t>
                      </a:r>
                      <a:endParaRPr lang="en-US" dirty="0">
                        <a:effectLst/>
                      </a:endParaRPr>
                    </a:p>
                  </a:txBody>
                  <a:tcPr marL="66675" marR="66675" marT="66675" marB="6667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$50</a:t>
                      </a:r>
                      <a:endParaRPr lang="en-US" dirty="0">
                        <a:effectLst/>
                      </a:endParaRPr>
                    </a:p>
                  </a:txBody>
                  <a:tcPr marL="66675" marR="66675" marT="66675" marB="6667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3031"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Shipping</a:t>
                      </a:r>
                      <a:endParaRPr lang="en-US" dirty="0">
                        <a:effectLst/>
                      </a:endParaRPr>
                    </a:p>
                  </a:txBody>
                  <a:tcPr marL="66675" marR="66675" marT="66675" marB="6667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$</a:t>
                      </a:r>
                      <a:r>
                        <a:rPr lang="en-US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50</a:t>
                      </a:r>
                    </a:p>
                  </a:txBody>
                  <a:tcPr marL="66675" marR="66675" marT="66675" marB="6667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3031"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Total</a:t>
                      </a:r>
                      <a:endParaRPr lang="en-US" dirty="0">
                        <a:effectLst/>
                      </a:endParaRPr>
                    </a:p>
                  </a:txBody>
                  <a:tcPr marL="66675" marR="66675" marT="66675" marB="6667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$330</a:t>
                      </a:r>
                    </a:p>
                  </a:txBody>
                  <a:tcPr marL="66675" marR="66675" marT="66675" marB="6667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743075" y="23653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3788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1981200" y="2285238"/>
            <a:ext cx="5181599" cy="1960626"/>
          </a:xfrm>
          <a:prstGeom prst="roundRect">
            <a:avLst/>
          </a:prstGeom>
          <a:solidFill>
            <a:schemeClr val="accent1">
              <a:lumMod val="40000"/>
              <a:lumOff val="60000"/>
              <a:alpha val="76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2670427" y="2360676"/>
            <a:ext cx="3803144" cy="164744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threePt" dir="t"/>
            </a:scene3d>
            <a:sp3d extrusionH="57150">
              <a:bevelT w="38100" h="38100" prst="relaxedInset"/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6000" dirty="0" smtClean="0">
                <a:ln w="12700" cmpd="sng">
                  <a:solidFill>
                    <a:schemeClr val="bg1">
                      <a:lumMod val="50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Questions?</a:t>
            </a:r>
            <a:endParaRPr lang="en-US" sz="6000" dirty="0">
              <a:ln w="12700" cmpd="sng">
                <a:solidFill>
                  <a:schemeClr val="bg1">
                    <a:lumMod val="50000"/>
                  </a:schemeClr>
                </a:solidFill>
                <a:prstDash val="solid"/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95719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1188</TotalTime>
  <Words>218</Words>
  <Application>Microsoft Office PowerPoint</Application>
  <PresentationFormat>On-screen Show (4:3)</PresentationFormat>
  <Paragraphs>94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Facilitator Dr. John Deller  Sponsor Resource Center for Persons with Disabilities (RCPD)  Project Liaison Stephen Blosser Aditya Mathew</vt:lpstr>
      <vt:lpstr>Introduction</vt:lpstr>
      <vt:lpstr> Bluetooth Low Energy Beacon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Steven</dc:creator>
  <cp:lastModifiedBy>Steven</cp:lastModifiedBy>
  <cp:revision>58</cp:revision>
  <dcterms:created xsi:type="dcterms:W3CDTF">2014-02-14T12:30:04Z</dcterms:created>
  <dcterms:modified xsi:type="dcterms:W3CDTF">2014-04-23T22:10:31Z</dcterms:modified>
</cp:coreProperties>
</file>