
<file path=[Content_Types].xml><?xml version="1.0" encoding="utf-8"?>
<Types xmlns="http://schemas.openxmlformats.org/package/2006/content-types">
  <Default Extension="xml" ContentType="application/xml"/>
  <Default Extension="jpg" ContentType="image/jpeg"/>
  <Default Extension="jpeg" ContentType="image/jpeg"/>
  <Default Extension="rels" ContentType="application/vnd.openxmlformats-package.relationships+xml"/>
  <Default Extension="vml" ContentType="application/vnd.openxmlformats-officedocument.vmlDrawing"/>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168" r:id="rId1"/>
  </p:sldMasterIdLst>
  <p:sldIdLst>
    <p:sldId id="256" r:id="rId2"/>
  </p:sldIdLst>
  <p:sldSz cx="25603200" cy="34747200"/>
  <p:notesSz cx="6858000" cy="9144000"/>
  <p:defaultTextStyle>
    <a:defPPr>
      <a:defRPr lang="en-US"/>
    </a:defPPr>
    <a:lvl1pPr marL="0" algn="l" defTabSz="1724284" rtl="0" eaLnBrk="1" latinLnBrk="0" hangingPunct="1">
      <a:defRPr sz="6800" kern="1200">
        <a:solidFill>
          <a:schemeClr val="tx1"/>
        </a:solidFill>
        <a:latin typeface="+mn-lt"/>
        <a:ea typeface="+mn-ea"/>
        <a:cs typeface="+mn-cs"/>
      </a:defRPr>
    </a:lvl1pPr>
    <a:lvl2pPr marL="1724284" algn="l" defTabSz="1724284" rtl="0" eaLnBrk="1" latinLnBrk="0" hangingPunct="1">
      <a:defRPr sz="6800" kern="1200">
        <a:solidFill>
          <a:schemeClr val="tx1"/>
        </a:solidFill>
        <a:latin typeface="+mn-lt"/>
        <a:ea typeface="+mn-ea"/>
        <a:cs typeface="+mn-cs"/>
      </a:defRPr>
    </a:lvl2pPr>
    <a:lvl3pPr marL="3448568" algn="l" defTabSz="1724284" rtl="0" eaLnBrk="1" latinLnBrk="0" hangingPunct="1">
      <a:defRPr sz="6800" kern="1200">
        <a:solidFill>
          <a:schemeClr val="tx1"/>
        </a:solidFill>
        <a:latin typeface="+mn-lt"/>
        <a:ea typeface="+mn-ea"/>
        <a:cs typeface="+mn-cs"/>
      </a:defRPr>
    </a:lvl3pPr>
    <a:lvl4pPr marL="5172852" algn="l" defTabSz="1724284" rtl="0" eaLnBrk="1" latinLnBrk="0" hangingPunct="1">
      <a:defRPr sz="6800" kern="1200">
        <a:solidFill>
          <a:schemeClr val="tx1"/>
        </a:solidFill>
        <a:latin typeface="+mn-lt"/>
        <a:ea typeface="+mn-ea"/>
        <a:cs typeface="+mn-cs"/>
      </a:defRPr>
    </a:lvl4pPr>
    <a:lvl5pPr marL="6897136" algn="l" defTabSz="1724284" rtl="0" eaLnBrk="1" latinLnBrk="0" hangingPunct="1">
      <a:defRPr sz="6800" kern="1200">
        <a:solidFill>
          <a:schemeClr val="tx1"/>
        </a:solidFill>
        <a:latin typeface="+mn-lt"/>
        <a:ea typeface="+mn-ea"/>
        <a:cs typeface="+mn-cs"/>
      </a:defRPr>
    </a:lvl5pPr>
    <a:lvl6pPr marL="8621420" algn="l" defTabSz="1724284" rtl="0" eaLnBrk="1" latinLnBrk="0" hangingPunct="1">
      <a:defRPr sz="6800" kern="1200">
        <a:solidFill>
          <a:schemeClr val="tx1"/>
        </a:solidFill>
        <a:latin typeface="+mn-lt"/>
        <a:ea typeface="+mn-ea"/>
        <a:cs typeface="+mn-cs"/>
      </a:defRPr>
    </a:lvl6pPr>
    <a:lvl7pPr marL="10345704" algn="l" defTabSz="1724284" rtl="0" eaLnBrk="1" latinLnBrk="0" hangingPunct="1">
      <a:defRPr sz="6800" kern="1200">
        <a:solidFill>
          <a:schemeClr val="tx1"/>
        </a:solidFill>
        <a:latin typeface="+mn-lt"/>
        <a:ea typeface="+mn-ea"/>
        <a:cs typeface="+mn-cs"/>
      </a:defRPr>
    </a:lvl7pPr>
    <a:lvl8pPr marL="12069989" algn="l" defTabSz="1724284" rtl="0" eaLnBrk="1" latinLnBrk="0" hangingPunct="1">
      <a:defRPr sz="6800" kern="1200">
        <a:solidFill>
          <a:schemeClr val="tx1"/>
        </a:solidFill>
        <a:latin typeface="+mn-lt"/>
        <a:ea typeface="+mn-ea"/>
        <a:cs typeface="+mn-cs"/>
      </a:defRPr>
    </a:lvl8pPr>
    <a:lvl9pPr marL="13794273" algn="l" defTabSz="1724284" rtl="0" eaLnBrk="1" latinLnBrk="0" hangingPunct="1">
      <a:defRPr sz="6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0944">
          <p15:clr>
            <a:srgbClr val="A4A3A4"/>
          </p15:clr>
        </p15:guide>
        <p15:guide id="2" pos="806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300"/>
    <a:srgbClr val="005E00"/>
    <a:srgbClr val="0088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37" d="100"/>
          <a:sy n="37" d="100"/>
        </p:scale>
        <p:origin x="-1680" y="1792"/>
      </p:cViewPr>
      <p:guideLst>
        <p:guide orient="horz" pos="10944"/>
        <p:guide pos="8064"/>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interSettings" Target="printerSettings/printerSettings1.bin"/><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20240" y="10794161"/>
            <a:ext cx="21762720" cy="7448127"/>
          </a:xfrm>
        </p:spPr>
        <p:txBody>
          <a:bodyPr/>
          <a:lstStyle/>
          <a:p>
            <a:r>
              <a:rPr lang="en-US" smtClean="0"/>
              <a:t>Click to edit Master title style</a:t>
            </a:r>
            <a:endParaRPr lang="en-US"/>
          </a:p>
        </p:txBody>
      </p:sp>
      <p:sp>
        <p:nvSpPr>
          <p:cNvPr id="3" name="Subtitle 2"/>
          <p:cNvSpPr>
            <a:spLocks noGrp="1"/>
          </p:cNvSpPr>
          <p:nvPr>
            <p:ph type="subTitle" idx="1"/>
          </p:nvPr>
        </p:nvSpPr>
        <p:spPr>
          <a:xfrm>
            <a:off x="3840480" y="19690080"/>
            <a:ext cx="17922240" cy="8879840"/>
          </a:xfrm>
        </p:spPr>
        <p:txBody>
          <a:bodyPr/>
          <a:lstStyle>
            <a:lvl1pPr marL="0" indent="0" algn="ctr">
              <a:buNone/>
              <a:defRPr>
                <a:solidFill>
                  <a:schemeClr val="tx1">
                    <a:tint val="75000"/>
                  </a:schemeClr>
                </a:solidFill>
              </a:defRPr>
            </a:lvl1pPr>
            <a:lvl2pPr marL="1723937" indent="0" algn="ctr">
              <a:buNone/>
              <a:defRPr>
                <a:solidFill>
                  <a:schemeClr val="tx1">
                    <a:tint val="75000"/>
                  </a:schemeClr>
                </a:solidFill>
              </a:defRPr>
            </a:lvl2pPr>
            <a:lvl3pPr marL="3447870" indent="0" algn="ctr">
              <a:buNone/>
              <a:defRPr>
                <a:solidFill>
                  <a:schemeClr val="tx1">
                    <a:tint val="75000"/>
                  </a:schemeClr>
                </a:solidFill>
              </a:defRPr>
            </a:lvl3pPr>
            <a:lvl4pPr marL="5171808" indent="0" algn="ctr">
              <a:buNone/>
              <a:defRPr>
                <a:solidFill>
                  <a:schemeClr val="tx1">
                    <a:tint val="75000"/>
                  </a:schemeClr>
                </a:solidFill>
              </a:defRPr>
            </a:lvl4pPr>
            <a:lvl5pPr marL="6895745" indent="0" algn="ctr">
              <a:buNone/>
              <a:defRPr>
                <a:solidFill>
                  <a:schemeClr val="tx1">
                    <a:tint val="75000"/>
                  </a:schemeClr>
                </a:solidFill>
              </a:defRPr>
            </a:lvl5pPr>
            <a:lvl6pPr marL="8619678" indent="0" algn="ctr">
              <a:buNone/>
              <a:defRPr>
                <a:solidFill>
                  <a:schemeClr val="tx1">
                    <a:tint val="75000"/>
                  </a:schemeClr>
                </a:solidFill>
              </a:defRPr>
            </a:lvl6pPr>
            <a:lvl7pPr marL="10343615" indent="0" algn="ctr">
              <a:buNone/>
              <a:defRPr>
                <a:solidFill>
                  <a:schemeClr val="tx1">
                    <a:tint val="75000"/>
                  </a:schemeClr>
                </a:solidFill>
              </a:defRPr>
            </a:lvl7pPr>
            <a:lvl8pPr marL="12067552" indent="0" algn="ctr">
              <a:buNone/>
              <a:defRPr>
                <a:solidFill>
                  <a:schemeClr val="tx1">
                    <a:tint val="75000"/>
                  </a:schemeClr>
                </a:solidFill>
              </a:defRPr>
            </a:lvl8pPr>
            <a:lvl9pPr marL="13791489"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D99164C-661E-CB43-8318-486DDCDA8E29}" type="datetimeFigureOut">
              <a:rPr lang="en-US" smtClean="0"/>
              <a:t>4/23/14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a:p>
        </p:txBody>
      </p:sp>
    </p:spTree>
    <p:extLst>
      <p:ext uri="{BB962C8B-B14F-4D97-AF65-F5344CB8AC3E}">
        <p14:creationId xmlns:p14="http://schemas.microsoft.com/office/powerpoint/2010/main" val="3134051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99164C-661E-CB43-8318-486DDCDA8E29}" type="datetimeFigureOut">
              <a:rPr lang="en-US" smtClean="0"/>
              <a:t>4/23/14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83CA5D-A7A1-1941-98CC-0D18C4697319}" type="slidenum">
              <a:rPr lang="en-US" smtClean="0"/>
              <a:t>‹#›</a:t>
            </a:fld>
            <a:endParaRPr lang="en-US"/>
          </a:p>
        </p:txBody>
      </p:sp>
    </p:spTree>
    <p:extLst>
      <p:ext uri="{BB962C8B-B14F-4D97-AF65-F5344CB8AC3E}">
        <p14:creationId xmlns:p14="http://schemas.microsoft.com/office/powerpoint/2010/main" val="17384679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22476" y="22328301"/>
            <a:ext cx="21762720" cy="6901180"/>
          </a:xfrm>
        </p:spPr>
        <p:txBody>
          <a:bodyPr anchor="t"/>
          <a:lstStyle>
            <a:lvl1pPr algn="l">
              <a:defRPr sz="15100" b="1" cap="all"/>
            </a:lvl1pPr>
          </a:lstStyle>
          <a:p>
            <a:r>
              <a:rPr lang="en-US" smtClean="0"/>
              <a:t>Click to edit Master title style</a:t>
            </a:r>
            <a:endParaRPr lang="en-US"/>
          </a:p>
        </p:txBody>
      </p:sp>
      <p:sp>
        <p:nvSpPr>
          <p:cNvPr id="3" name="Text Placeholder 2"/>
          <p:cNvSpPr>
            <a:spLocks noGrp="1"/>
          </p:cNvSpPr>
          <p:nvPr>
            <p:ph type="body" idx="1"/>
          </p:nvPr>
        </p:nvSpPr>
        <p:spPr>
          <a:xfrm>
            <a:off x="2022476" y="14727354"/>
            <a:ext cx="21762720" cy="7600947"/>
          </a:xfrm>
        </p:spPr>
        <p:txBody>
          <a:bodyPr anchor="b"/>
          <a:lstStyle>
            <a:lvl1pPr marL="0" indent="0">
              <a:buNone/>
              <a:defRPr sz="7500">
                <a:solidFill>
                  <a:schemeClr val="tx1">
                    <a:tint val="75000"/>
                  </a:schemeClr>
                </a:solidFill>
              </a:defRPr>
            </a:lvl1pPr>
            <a:lvl2pPr marL="1723937" indent="0">
              <a:buNone/>
              <a:defRPr sz="6800">
                <a:solidFill>
                  <a:schemeClr val="tx1">
                    <a:tint val="75000"/>
                  </a:schemeClr>
                </a:solidFill>
              </a:defRPr>
            </a:lvl2pPr>
            <a:lvl3pPr marL="3447870" indent="0">
              <a:buNone/>
              <a:defRPr sz="6000">
                <a:solidFill>
                  <a:schemeClr val="tx1">
                    <a:tint val="75000"/>
                  </a:schemeClr>
                </a:solidFill>
              </a:defRPr>
            </a:lvl3pPr>
            <a:lvl4pPr marL="5171808" indent="0">
              <a:buNone/>
              <a:defRPr sz="5300">
                <a:solidFill>
                  <a:schemeClr val="tx1">
                    <a:tint val="75000"/>
                  </a:schemeClr>
                </a:solidFill>
              </a:defRPr>
            </a:lvl4pPr>
            <a:lvl5pPr marL="6895745" indent="0">
              <a:buNone/>
              <a:defRPr sz="5300">
                <a:solidFill>
                  <a:schemeClr val="tx1">
                    <a:tint val="75000"/>
                  </a:schemeClr>
                </a:solidFill>
              </a:defRPr>
            </a:lvl5pPr>
            <a:lvl6pPr marL="8619678" indent="0">
              <a:buNone/>
              <a:defRPr sz="5300">
                <a:solidFill>
                  <a:schemeClr val="tx1">
                    <a:tint val="75000"/>
                  </a:schemeClr>
                </a:solidFill>
              </a:defRPr>
            </a:lvl6pPr>
            <a:lvl7pPr marL="10343615" indent="0">
              <a:buNone/>
              <a:defRPr sz="5300">
                <a:solidFill>
                  <a:schemeClr val="tx1">
                    <a:tint val="75000"/>
                  </a:schemeClr>
                </a:solidFill>
              </a:defRPr>
            </a:lvl7pPr>
            <a:lvl8pPr marL="12067552" indent="0">
              <a:buNone/>
              <a:defRPr sz="5300">
                <a:solidFill>
                  <a:schemeClr val="tx1">
                    <a:tint val="75000"/>
                  </a:schemeClr>
                </a:solidFill>
              </a:defRPr>
            </a:lvl8pPr>
            <a:lvl9pPr marL="13791489" indent="0">
              <a:buNone/>
              <a:defRPr sz="53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D99164C-661E-CB43-8318-486DDCDA8E29}" type="datetimeFigureOut">
              <a:rPr lang="en-US" smtClean="0"/>
              <a:t>4/23/14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a:p>
        </p:txBody>
      </p:sp>
    </p:spTree>
    <p:extLst>
      <p:ext uri="{BB962C8B-B14F-4D97-AF65-F5344CB8AC3E}">
        <p14:creationId xmlns:p14="http://schemas.microsoft.com/office/powerpoint/2010/main" val="12857996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80160" y="8107682"/>
            <a:ext cx="11308080" cy="22931546"/>
          </a:xfrm>
        </p:spPr>
        <p:txBody>
          <a:bodyPr/>
          <a:lstStyle>
            <a:lvl1pPr>
              <a:defRPr sz="10600"/>
            </a:lvl1pPr>
            <a:lvl2pPr>
              <a:defRPr sz="9100"/>
            </a:lvl2pPr>
            <a:lvl3pPr>
              <a:defRPr sz="7500"/>
            </a:lvl3pPr>
            <a:lvl4pPr>
              <a:defRPr sz="6800"/>
            </a:lvl4pPr>
            <a:lvl5pPr>
              <a:defRPr sz="6800"/>
            </a:lvl5pPr>
            <a:lvl6pPr>
              <a:defRPr sz="6800"/>
            </a:lvl6pPr>
            <a:lvl7pPr>
              <a:defRPr sz="6800"/>
            </a:lvl7pPr>
            <a:lvl8pPr>
              <a:defRPr sz="6800"/>
            </a:lvl8pPr>
            <a:lvl9pPr>
              <a:defRPr sz="6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3014960" y="8107682"/>
            <a:ext cx="11308080" cy="22931546"/>
          </a:xfrm>
        </p:spPr>
        <p:txBody>
          <a:bodyPr/>
          <a:lstStyle>
            <a:lvl1pPr>
              <a:defRPr sz="10600"/>
            </a:lvl1pPr>
            <a:lvl2pPr>
              <a:defRPr sz="9100"/>
            </a:lvl2pPr>
            <a:lvl3pPr>
              <a:defRPr sz="7500"/>
            </a:lvl3pPr>
            <a:lvl4pPr>
              <a:defRPr sz="6800"/>
            </a:lvl4pPr>
            <a:lvl5pPr>
              <a:defRPr sz="6800"/>
            </a:lvl5pPr>
            <a:lvl6pPr>
              <a:defRPr sz="6800"/>
            </a:lvl6pPr>
            <a:lvl7pPr>
              <a:defRPr sz="6800"/>
            </a:lvl7pPr>
            <a:lvl8pPr>
              <a:defRPr sz="6800"/>
            </a:lvl8pPr>
            <a:lvl9pPr>
              <a:defRPr sz="6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D99164C-661E-CB43-8318-486DDCDA8E29}" type="datetimeFigureOut">
              <a:rPr lang="en-US" smtClean="0"/>
              <a:t>4/23/14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83CA5D-A7A1-1941-98CC-0D18C4697319}" type="slidenum">
              <a:rPr lang="en-US" smtClean="0"/>
              <a:t>‹#›</a:t>
            </a:fld>
            <a:endParaRPr lang="en-US"/>
          </a:p>
        </p:txBody>
      </p:sp>
    </p:spTree>
    <p:extLst>
      <p:ext uri="{BB962C8B-B14F-4D97-AF65-F5344CB8AC3E}">
        <p14:creationId xmlns:p14="http://schemas.microsoft.com/office/powerpoint/2010/main" val="35678443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280160" y="7777906"/>
            <a:ext cx="11312526" cy="3241461"/>
          </a:xfrm>
        </p:spPr>
        <p:txBody>
          <a:bodyPr anchor="b"/>
          <a:lstStyle>
            <a:lvl1pPr marL="0" indent="0">
              <a:buNone/>
              <a:defRPr sz="9100" b="1"/>
            </a:lvl1pPr>
            <a:lvl2pPr marL="1723937" indent="0">
              <a:buNone/>
              <a:defRPr sz="7500" b="1"/>
            </a:lvl2pPr>
            <a:lvl3pPr marL="3447870" indent="0">
              <a:buNone/>
              <a:defRPr sz="6800" b="1"/>
            </a:lvl3pPr>
            <a:lvl4pPr marL="5171808" indent="0">
              <a:buNone/>
              <a:defRPr sz="6000" b="1"/>
            </a:lvl4pPr>
            <a:lvl5pPr marL="6895745" indent="0">
              <a:buNone/>
              <a:defRPr sz="6000" b="1"/>
            </a:lvl5pPr>
            <a:lvl6pPr marL="8619678" indent="0">
              <a:buNone/>
              <a:defRPr sz="6000" b="1"/>
            </a:lvl6pPr>
            <a:lvl7pPr marL="10343615" indent="0">
              <a:buNone/>
              <a:defRPr sz="6000" b="1"/>
            </a:lvl7pPr>
            <a:lvl8pPr marL="12067552" indent="0">
              <a:buNone/>
              <a:defRPr sz="6000" b="1"/>
            </a:lvl8pPr>
            <a:lvl9pPr marL="13791489" indent="0">
              <a:buNone/>
              <a:defRPr sz="6000" b="1"/>
            </a:lvl9pPr>
          </a:lstStyle>
          <a:p>
            <a:pPr lvl="0"/>
            <a:r>
              <a:rPr lang="en-US" smtClean="0"/>
              <a:t>Click to edit Master text styles</a:t>
            </a:r>
          </a:p>
        </p:txBody>
      </p:sp>
      <p:sp>
        <p:nvSpPr>
          <p:cNvPr id="4" name="Content Placeholder 3"/>
          <p:cNvSpPr>
            <a:spLocks noGrp="1"/>
          </p:cNvSpPr>
          <p:nvPr>
            <p:ph sz="half" idx="2"/>
          </p:nvPr>
        </p:nvSpPr>
        <p:spPr>
          <a:xfrm>
            <a:off x="1280160" y="11019367"/>
            <a:ext cx="11312526" cy="20019859"/>
          </a:xfrm>
        </p:spPr>
        <p:txBody>
          <a:bodyPr/>
          <a:lstStyle>
            <a:lvl1pPr>
              <a:defRPr sz="9100"/>
            </a:lvl1pPr>
            <a:lvl2pPr>
              <a:defRPr sz="7500"/>
            </a:lvl2pPr>
            <a:lvl3pPr>
              <a:defRPr sz="6800"/>
            </a:lvl3pPr>
            <a:lvl4pPr>
              <a:defRPr sz="6000"/>
            </a:lvl4pPr>
            <a:lvl5pPr>
              <a:defRPr sz="6000"/>
            </a:lvl5pPr>
            <a:lvl6pPr>
              <a:defRPr sz="6000"/>
            </a:lvl6pPr>
            <a:lvl7pPr>
              <a:defRPr sz="6000"/>
            </a:lvl7pPr>
            <a:lvl8pPr>
              <a:defRPr sz="6000"/>
            </a:lvl8pPr>
            <a:lvl9pPr>
              <a:defRPr sz="6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13006071" y="7777906"/>
            <a:ext cx="11316970" cy="3241461"/>
          </a:xfrm>
        </p:spPr>
        <p:txBody>
          <a:bodyPr anchor="b"/>
          <a:lstStyle>
            <a:lvl1pPr marL="0" indent="0">
              <a:buNone/>
              <a:defRPr sz="9100" b="1"/>
            </a:lvl1pPr>
            <a:lvl2pPr marL="1723937" indent="0">
              <a:buNone/>
              <a:defRPr sz="7500" b="1"/>
            </a:lvl2pPr>
            <a:lvl3pPr marL="3447870" indent="0">
              <a:buNone/>
              <a:defRPr sz="6800" b="1"/>
            </a:lvl3pPr>
            <a:lvl4pPr marL="5171808" indent="0">
              <a:buNone/>
              <a:defRPr sz="6000" b="1"/>
            </a:lvl4pPr>
            <a:lvl5pPr marL="6895745" indent="0">
              <a:buNone/>
              <a:defRPr sz="6000" b="1"/>
            </a:lvl5pPr>
            <a:lvl6pPr marL="8619678" indent="0">
              <a:buNone/>
              <a:defRPr sz="6000" b="1"/>
            </a:lvl6pPr>
            <a:lvl7pPr marL="10343615" indent="0">
              <a:buNone/>
              <a:defRPr sz="6000" b="1"/>
            </a:lvl7pPr>
            <a:lvl8pPr marL="12067552" indent="0">
              <a:buNone/>
              <a:defRPr sz="6000" b="1"/>
            </a:lvl8pPr>
            <a:lvl9pPr marL="13791489" indent="0">
              <a:buNone/>
              <a:defRPr sz="6000" b="1"/>
            </a:lvl9pPr>
          </a:lstStyle>
          <a:p>
            <a:pPr lvl="0"/>
            <a:r>
              <a:rPr lang="en-US" smtClean="0"/>
              <a:t>Click to edit Master text styles</a:t>
            </a:r>
          </a:p>
        </p:txBody>
      </p:sp>
      <p:sp>
        <p:nvSpPr>
          <p:cNvPr id="6" name="Content Placeholder 5"/>
          <p:cNvSpPr>
            <a:spLocks noGrp="1"/>
          </p:cNvSpPr>
          <p:nvPr>
            <p:ph sz="quarter" idx="4"/>
          </p:nvPr>
        </p:nvSpPr>
        <p:spPr>
          <a:xfrm>
            <a:off x="13006071" y="11019367"/>
            <a:ext cx="11316970" cy="20019859"/>
          </a:xfrm>
        </p:spPr>
        <p:txBody>
          <a:bodyPr/>
          <a:lstStyle>
            <a:lvl1pPr>
              <a:defRPr sz="9100"/>
            </a:lvl1pPr>
            <a:lvl2pPr>
              <a:defRPr sz="7500"/>
            </a:lvl2pPr>
            <a:lvl3pPr>
              <a:defRPr sz="6800"/>
            </a:lvl3pPr>
            <a:lvl4pPr>
              <a:defRPr sz="6000"/>
            </a:lvl4pPr>
            <a:lvl5pPr>
              <a:defRPr sz="6000"/>
            </a:lvl5pPr>
            <a:lvl6pPr>
              <a:defRPr sz="6000"/>
            </a:lvl6pPr>
            <a:lvl7pPr>
              <a:defRPr sz="6000"/>
            </a:lvl7pPr>
            <a:lvl8pPr>
              <a:defRPr sz="6000"/>
            </a:lvl8pPr>
            <a:lvl9pPr>
              <a:defRPr sz="6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D99164C-661E-CB43-8318-486DDCDA8E29}" type="datetimeFigureOut">
              <a:rPr lang="en-US" smtClean="0"/>
              <a:t>4/23/14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483CA5D-A7A1-1941-98CC-0D18C4697319}" type="slidenum">
              <a:rPr lang="en-US" smtClean="0"/>
              <a:t>‹#›</a:t>
            </a:fld>
            <a:endParaRPr lang="en-US"/>
          </a:p>
        </p:txBody>
      </p:sp>
    </p:spTree>
    <p:extLst>
      <p:ext uri="{BB962C8B-B14F-4D97-AF65-F5344CB8AC3E}">
        <p14:creationId xmlns:p14="http://schemas.microsoft.com/office/powerpoint/2010/main" val="33015446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D99164C-661E-CB43-8318-486DDCDA8E29}" type="datetimeFigureOut">
              <a:rPr lang="en-US" smtClean="0"/>
              <a:t>4/23/14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483CA5D-A7A1-1941-98CC-0D18C4697319}" type="slidenum">
              <a:rPr lang="en-US" smtClean="0"/>
              <a:t>‹#›</a:t>
            </a:fld>
            <a:endParaRPr lang="en-US"/>
          </a:p>
        </p:txBody>
      </p:sp>
    </p:spTree>
    <p:extLst>
      <p:ext uri="{BB962C8B-B14F-4D97-AF65-F5344CB8AC3E}">
        <p14:creationId xmlns:p14="http://schemas.microsoft.com/office/powerpoint/2010/main" val="21346657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99164C-661E-CB43-8318-486DDCDA8E29}" type="datetimeFigureOut">
              <a:rPr lang="en-US" smtClean="0"/>
              <a:t>4/23/14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483CA5D-A7A1-1941-98CC-0D18C4697319}" type="slidenum">
              <a:rPr lang="en-US" smtClean="0"/>
              <a:t>‹#›</a:t>
            </a:fld>
            <a:endParaRPr lang="en-US"/>
          </a:p>
        </p:txBody>
      </p:sp>
    </p:spTree>
    <p:extLst>
      <p:ext uri="{BB962C8B-B14F-4D97-AF65-F5344CB8AC3E}">
        <p14:creationId xmlns:p14="http://schemas.microsoft.com/office/powerpoint/2010/main" val="5660947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80164" y="1383453"/>
            <a:ext cx="8423276" cy="5887720"/>
          </a:xfrm>
        </p:spPr>
        <p:txBody>
          <a:bodyPr anchor="b"/>
          <a:lstStyle>
            <a:lvl1pPr algn="l">
              <a:defRPr sz="7500" b="1"/>
            </a:lvl1pPr>
          </a:lstStyle>
          <a:p>
            <a:r>
              <a:rPr lang="en-US" smtClean="0"/>
              <a:t>Click to edit Master title style</a:t>
            </a:r>
            <a:endParaRPr lang="en-US"/>
          </a:p>
        </p:txBody>
      </p:sp>
      <p:sp>
        <p:nvSpPr>
          <p:cNvPr id="3" name="Content Placeholder 2"/>
          <p:cNvSpPr>
            <a:spLocks noGrp="1"/>
          </p:cNvSpPr>
          <p:nvPr>
            <p:ph idx="1"/>
          </p:nvPr>
        </p:nvSpPr>
        <p:spPr>
          <a:xfrm>
            <a:off x="10010140" y="1383461"/>
            <a:ext cx="14312900" cy="29655773"/>
          </a:xfrm>
        </p:spPr>
        <p:txBody>
          <a:bodyPr/>
          <a:lstStyle>
            <a:lvl1pPr>
              <a:defRPr sz="12100"/>
            </a:lvl1pPr>
            <a:lvl2pPr>
              <a:defRPr sz="10600"/>
            </a:lvl2pPr>
            <a:lvl3pPr>
              <a:defRPr sz="9100"/>
            </a:lvl3pPr>
            <a:lvl4pPr>
              <a:defRPr sz="7500"/>
            </a:lvl4pPr>
            <a:lvl5pPr>
              <a:defRPr sz="7500"/>
            </a:lvl5pPr>
            <a:lvl6pPr>
              <a:defRPr sz="7500"/>
            </a:lvl6pPr>
            <a:lvl7pPr>
              <a:defRPr sz="7500"/>
            </a:lvl7pPr>
            <a:lvl8pPr>
              <a:defRPr sz="7500"/>
            </a:lvl8pPr>
            <a:lvl9pPr>
              <a:defRPr sz="7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280164" y="7271181"/>
            <a:ext cx="8423276" cy="23768053"/>
          </a:xfrm>
        </p:spPr>
        <p:txBody>
          <a:bodyPr/>
          <a:lstStyle>
            <a:lvl1pPr marL="0" indent="0">
              <a:buNone/>
              <a:defRPr sz="5300"/>
            </a:lvl1pPr>
            <a:lvl2pPr marL="1723937" indent="0">
              <a:buNone/>
              <a:defRPr sz="4500"/>
            </a:lvl2pPr>
            <a:lvl3pPr marL="3447870" indent="0">
              <a:buNone/>
              <a:defRPr sz="3800"/>
            </a:lvl3pPr>
            <a:lvl4pPr marL="5171808" indent="0">
              <a:buNone/>
              <a:defRPr sz="3400"/>
            </a:lvl4pPr>
            <a:lvl5pPr marL="6895745" indent="0">
              <a:buNone/>
              <a:defRPr sz="3400"/>
            </a:lvl5pPr>
            <a:lvl6pPr marL="8619678" indent="0">
              <a:buNone/>
              <a:defRPr sz="3400"/>
            </a:lvl6pPr>
            <a:lvl7pPr marL="10343615" indent="0">
              <a:buNone/>
              <a:defRPr sz="3400"/>
            </a:lvl7pPr>
            <a:lvl8pPr marL="12067552" indent="0">
              <a:buNone/>
              <a:defRPr sz="3400"/>
            </a:lvl8pPr>
            <a:lvl9pPr marL="13791489" indent="0">
              <a:buNone/>
              <a:defRPr sz="34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99164C-661E-CB43-8318-486DDCDA8E29}" type="datetimeFigureOut">
              <a:rPr lang="en-US" smtClean="0"/>
              <a:t>4/23/14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Tree>
    <p:extLst>
      <p:ext uri="{BB962C8B-B14F-4D97-AF65-F5344CB8AC3E}">
        <p14:creationId xmlns:p14="http://schemas.microsoft.com/office/powerpoint/2010/main" val="32162651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18406" y="24323040"/>
            <a:ext cx="15361920" cy="2871473"/>
          </a:xfrm>
        </p:spPr>
        <p:txBody>
          <a:bodyPr anchor="b"/>
          <a:lstStyle>
            <a:lvl1pPr algn="l">
              <a:defRPr sz="7500" b="1"/>
            </a:lvl1pPr>
          </a:lstStyle>
          <a:p>
            <a:r>
              <a:rPr lang="en-US" smtClean="0"/>
              <a:t>Click to edit Master title style</a:t>
            </a:r>
            <a:endParaRPr lang="en-US"/>
          </a:p>
        </p:txBody>
      </p:sp>
      <p:sp>
        <p:nvSpPr>
          <p:cNvPr id="3" name="Picture Placeholder 2"/>
          <p:cNvSpPr>
            <a:spLocks noGrp="1"/>
          </p:cNvSpPr>
          <p:nvPr>
            <p:ph type="pic" idx="1"/>
          </p:nvPr>
        </p:nvSpPr>
        <p:spPr>
          <a:xfrm>
            <a:off x="5018406" y="3104727"/>
            <a:ext cx="15361920" cy="20848320"/>
          </a:xfrm>
        </p:spPr>
        <p:txBody>
          <a:bodyPr/>
          <a:lstStyle>
            <a:lvl1pPr marL="0" indent="0">
              <a:buNone/>
              <a:defRPr sz="12100"/>
            </a:lvl1pPr>
            <a:lvl2pPr marL="1723937" indent="0">
              <a:buNone/>
              <a:defRPr sz="10600"/>
            </a:lvl2pPr>
            <a:lvl3pPr marL="3447870" indent="0">
              <a:buNone/>
              <a:defRPr sz="9100"/>
            </a:lvl3pPr>
            <a:lvl4pPr marL="5171808" indent="0">
              <a:buNone/>
              <a:defRPr sz="7500"/>
            </a:lvl4pPr>
            <a:lvl5pPr marL="6895745" indent="0">
              <a:buNone/>
              <a:defRPr sz="7500"/>
            </a:lvl5pPr>
            <a:lvl6pPr marL="8619678" indent="0">
              <a:buNone/>
              <a:defRPr sz="7500"/>
            </a:lvl6pPr>
            <a:lvl7pPr marL="10343615" indent="0">
              <a:buNone/>
              <a:defRPr sz="7500"/>
            </a:lvl7pPr>
            <a:lvl8pPr marL="12067552" indent="0">
              <a:buNone/>
              <a:defRPr sz="7500"/>
            </a:lvl8pPr>
            <a:lvl9pPr marL="13791489" indent="0">
              <a:buNone/>
              <a:defRPr sz="7500"/>
            </a:lvl9pPr>
          </a:lstStyle>
          <a:p>
            <a:endParaRPr lang="en-US"/>
          </a:p>
        </p:txBody>
      </p:sp>
      <p:sp>
        <p:nvSpPr>
          <p:cNvPr id="4" name="Text Placeholder 3"/>
          <p:cNvSpPr>
            <a:spLocks noGrp="1"/>
          </p:cNvSpPr>
          <p:nvPr>
            <p:ph type="body" sz="half" idx="2"/>
          </p:nvPr>
        </p:nvSpPr>
        <p:spPr>
          <a:xfrm>
            <a:off x="5018406" y="27194513"/>
            <a:ext cx="15361920" cy="4077967"/>
          </a:xfrm>
        </p:spPr>
        <p:txBody>
          <a:bodyPr/>
          <a:lstStyle>
            <a:lvl1pPr marL="0" indent="0">
              <a:buNone/>
              <a:defRPr sz="5300"/>
            </a:lvl1pPr>
            <a:lvl2pPr marL="1723937" indent="0">
              <a:buNone/>
              <a:defRPr sz="4500"/>
            </a:lvl2pPr>
            <a:lvl3pPr marL="3447870" indent="0">
              <a:buNone/>
              <a:defRPr sz="3800"/>
            </a:lvl3pPr>
            <a:lvl4pPr marL="5171808" indent="0">
              <a:buNone/>
              <a:defRPr sz="3400"/>
            </a:lvl4pPr>
            <a:lvl5pPr marL="6895745" indent="0">
              <a:buNone/>
              <a:defRPr sz="3400"/>
            </a:lvl5pPr>
            <a:lvl6pPr marL="8619678" indent="0">
              <a:buNone/>
              <a:defRPr sz="3400"/>
            </a:lvl6pPr>
            <a:lvl7pPr marL="10343615" indent="0">
              <a:buNone/>
              <a:defRPr sz="3400"/>
            </a:lvl7pPr>
            <a:lvl8pPr marL="12067552" indent="0">
              <a:buNone/>
              <a:defRPr sz="3400"/>
            </a:lvl8pPr>
            <a:lvl9pPr marL="13791489" indent="0">
              <a:buNone/>
              <a:defRPr sz="34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99164C-661E-CB43-8318-486DDCDA8E29}" type="datetimeFigureOut">
              <a:rPr lang="en-US" smtClean="0"/>
              <a:t>4/23/14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83CA5D-A7A1-1941-98CC-0D18C4697319}" type="slidenum">
              <a:rPr lang="en-US" smtClean="0"/>
              <a:t>‹#›</a:t>
            </a:fld>
            <a:endParaRPr lang="en-US"/>
          </a:p>
        </p:txBody>
      </p:sp>
    </p:spTree>
    <p:extLst>
      <p:ext uri="{BB962C8B-B14F-4D97-AF65-F5344CB8AC3E}">
        <p14:creationId xmlns:p14="http://schemas.microsoft.com/office/powerpoint/2010/main" val="27950227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99164C-661E-CB43-8318-486DDCDA8E29}" type="datetimeFigureOut">
              <a:rPr lang="en-US" smtClean="0"/>
              <a:t>4/23/14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83CA5D-A7A1-1941-98CC-0D18C4697319}" type="slidenum">
              <a:rPr lang="en-US" smtClean="0"/>
              <a:t>‹#›</a:t>
            </a:fld>
            <a:endParaRPr lang="en-US"/>
          </a:p>
        </p:txBody>
      </p:sp>
    </p:spTree>
    <p:extLst>
      <p:ext uri="{BB962C8B-B14F-4D97-AF65-F5344CB8AC3E}">
        <p14:creationId xmlns:p14="http://schemas.microsoft.com/office/powerpoint/2010/main" val="2146403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8562320" y="1391507"/>
            <a:ext cx="5760720" cy="2964772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80160" y="1391507"/>
            <a:ext cx="16855440" cy="2964772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99164C-661E-CB43-8318-486DDCDA8E29}" type="datetimeFigureOut">
              <a:rPr lang="en-US" smtClean="0"/>
              <a:t>4/23/14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83CA5D-A7A1-1941-98CC-0D18C4697319}" type="slidenum">
              <a:rPr lang="en-US" smtClean="0"/>
              <a:t>‹#›</a:t>
            </a:fld>
            <a:endParaRPr lang="en-US"/>
          </a:p>
        </p:txBody>
      </p:sp>
    </p:spTree>
    <p:extLst>
      <p:ext uri="{BB962C8B-B14F-4D97-AF65-F5344CB8AC3E}">
        <p14:creationId xmlns:p14="http://schemas.microsoft.com/office/powerpoint/2010/main" val="145945909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80160" y="1391499"/>
            <a:ext cx="23042880" cy="5791200"/>
          </a:xfrm>
          <a:prstGeom prst="rect">
            <a:avLst/>
          </a:prstGeom>
        </p:spPr>
        <p:txBody>
          <a:bodyPr vert="horz" lIns="344789" tIns="172394" rIns="344789" bIns="172394"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1280160" y="8107682"/>
            <a:ext cx="23042880" cy="22931546"/>
          </a:xfrm>
          <a:prstGeom prst="rect">
            <a:avLst/>
          </a:prstGeom>
        </p:spPr>
        <p:txBody>
          <a:bodyPr vert="horz" lIns="344789" tIns="172394" rIns="344789" bIns="172394"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1280160" y="32205514"/>
            <a:ext cx="5974080" cy="1849967"/>
          </a:xfrm>
          <a:prstGeom prst="rect">
            <a:avLst/>
          </a:prstGeom>
        </p:spPr>
        <p:txBody>
          <a:bodyPr vert="horz" lIns="344789" tIns="172394" rIns="344789" bIns="172394" rtlCol="0" anchor="ctr"/>
          <a:lstStyle>
            <a:lvl1pPr algn="l">
              <a:defRPr sz="4500">
                <a:solidFill>
                  <a:schemeClr val="tx1">
                    <a:tint val="75000"/>
                  </a:schemeClr>
                </a:solidFill>
              </a:defRPr>
            </a:lvl1pPr>
          </a:lstStyle>
          <a:p>
            <a:fld id="{6D99164C-661E-CB43-8318-486DDCDA8E29}" type="datetimeFigureOut">
              <a:rPr lang="en-US" smtClean="0"/>
              <a:t>4/23/14</a:t>
            </a:fld>
            <a:endParaRPr lang="en-US"/>
          </a:p>
        </p:txBody>
      </p:sp>
      <p:sp>
        <p:nvSpPr>
          <p:cNvPr id="5" name="Footer Placeholder 4"/>
          <p:cNvSpPr>
            <a:spLocks noGrp="1"/>
          </p:cNvSpPr>
          <p:nvPr>
            <p:ph type="ftr" sz="quarter" idx="3"/>
          </p:nvPr>
        </p:nvSpPr>
        <p:spPr>
          <a:xfrm>
            <a:off x="8747760" y="32205514"/>
            <a:ext cx="8107680" cy="1849967"/>
          </a:xfrm>
          <a:prstGeom prst="rect">
            <a:avLst/>
          </a:prstGeom>
        </p:spPr>
        <p:txBody>
          <a:bodyPr vert="horz" lIns="344789" tIns="172394" rIns="344789" bIns="172394" rtlCol="0" anchor="ctr"/>
          <a:lstStyle>
            <a:lvl1pPr algn="ctr">
              <a:defRPr sz="45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8348960" y="32205514"/>
            <a:ext cx="5974080" cy="1849967"/>
          </a:xfrm>
          <a:prstGeom prst="rect">
            <a:avLst/>
          </a:prstGeom>
        </p:spPr>
        <p:txBody>
          <a:bodyPr vert="horz" lIns="344789" tIns="172394" rIns="344789" bIns="172394" rtlCol="0" anchor="ctr"/>
          <a:lstStyle>
            <a:lvl1pPr algn="r">
              <a:defRPr sz="4500">
                <a:solidFill>
                  <a:schemeClr val="tx1">
                    <a:tint val="75000"/>
                  </a:schemeClr>
                </a:solidFill>
              </a:defRPr>
            </a:lvl1pPr>
          </a:lstStyle>
          <a:p>
            <a:fld id="{1483CA5D-A7A1-1941-98CC-0D18C4697319}" type="slidenum">
              <a:rPr lang="en-US" smtClean="0"/>
              <a:t>‹#›</a:t>
            </a:fld>
            <a:endParaRPr lang="en-US"/>
          </a:p>
        </p:txBody>
      </p:sp>
    </p:spTree>
    <p:extLst>
      <p:ext uri="{BB962C8B-B14F-4D97-AF65-F5344CB8AC3E}">
        <p14:creationId xmlns:p14="http://schemas.microsoft.com/office/powerpoint/2010/main" val="4012070042"/>
      </p:ext>
    </p:extLst>
  </p:cSld>
  <p:clrMap bg1="lt1" tx1="dk1" bg2="lt2" tx2="dk2" accent1="accent1" accent2="accent2" accent3="accent3" accent4="accent4" accent5="accent5" accent6="accent6" hlink="hlink" folHlink="folHlink"/>
  <p:sldLayoutIdLst>
    <p:sldLayoutId id="2147484169" r:id="rId1"/>
    <p:sldLayoutId id="2147484170" r:id="rId2"/>
    <p:sldLayoutId id="2147484171" r:id="rId3"/>
    <p:sldLayoutId id="2147484172" r:id="rId4"/>
    <p:sldLayoutId id="2147484173" r:id="rId5"/>
    <p:sldLayoutId id="2147484174" r:id="rId6"/>
    <p:sldLayoutId id="2147484175" r:id="rId7"/>
    <p:sldLayoutId id="2147484176" r:id="rId8"/>
    <p:sldLayoutId id="2147484177" r:id="rId9"/>
    <p:sldLayoutId id="2147484178" r:id="rId10"/>
    <p:sldLayoutId id="2147484179" r:id="rId11"/>
  </p:sldLayoutIdLst>
  <p:txStyles>
    <p:titleStyle>
      <a:lvl1pPr algn="ctr" defTabSz="1723937" rtl="0" eaLnBrk="1" latinLnBrk="0" hangingPunct="1">
        <a:spcBef>
          <a:spcPct val="0"/>
        </a:spcBef>
        <a:buNone/>
        <a:defRPr sz="16600" kern="1200">
          <a:solidFill>
            <a:schemeClr val="tx1"/>
          </a:solidFill>
          <a:latin typeface="+mj-lt"/>
          <a:ea typeface="+mj-ea"/>
          <a:cs typeface="+mj-cs"/>
        </a:defRPr>
      </a:lvl1pPr>
    </p:titleStyle>
    <p:bodyStyle>
      <a:lvl1pPr marL="1292953" indent="-1292953" algn="l" defTabSz="1723937" rtl="0" eaLnBrk="1" latinLnBrk="0" hangingPunct="1">
        <a:spcBef>
          <a:spcPct val="20000"/>
        </a:spcBef>
        <a:buFont typeface="Arial"/>
        <a:buChar char="•"/>
        <a:defRPr sz="12100" kern="1200">
          <a:solidFill>
            <a:schemeClr val="tx1"/>
          </a:solidFill>
          <a:latin typeface="+mn-lt"/>
          <a:ea typeface="+mn-ea"/>
          <a:cs typeface="+mn-cs"/>
        </a:defRPr>
      </a:lvl1pPr>
      <a:lvl2pPr marL="2801396" indent="-1077459" algn="l" defTabSz="1723937" rtl="0" eaLnBrk="1" latinLnBrk="0" hangingPunct="1">
        <a:spcBef>
          <a:spcPct val="20000"/>
        </a:spcBef>
        <a:buFont typeface="Arial"/>
        <a:buChar char="–"/>
        <a:defRPr sz="10600" kern="1200">
          <a:solidFill>
            <a:schemeClr val="tx1"/>
          </a:solidFill>
          <a:latin typeface="+mn-lt"/>
          <a:ea typeface="+mn-ea"/>
          <a:cs typeface="+mn-cs"/>
        </a:defRPr>
      </a:lvl2pPr>
      <a:lvl3pPr marL="4309839" indent="-861969" algn="l" defTabSz="1723937" rtl="0" eaLnBrk="1" latinLnBrk="0" hangingPunct="1">
        <a:spcBef>
          <a:spcPct val="20000"/>
        </a:spcBef>
        <a:buFont typeface="Arial"/>
        <a:buChar char="•"/>
        <a:defRPr sz="9100" kern="1200">
          <a:solidFill>
            <a:schemeClr val="tx1"/>
          </a:solidFill>
          <a:latin typeface="+mn-lt"/>
          <a:ea typeface="+mn-ea"/>
          <a:cs typeface="+mn-cs"/>
        </a:defRPr>
      </a:lvl3pPr>
      <a:lvl4pPr marL="6033776" indent="-861969" algn="l" defTabSz="1723937" rtl="0" eaLnBrk="1" latinLnBrk="0" hangingPunct="1">
        <a:spcBef>
          <a:spcPct val="20000"/>
        </a:spcBef>
        <a:buFont typeface="Arial"/>
        <a:buChar char="–"/>
        <a:defRPr sz="7500" kern="1200">
          <a:solidFill>
            <a:schemeClr val="tx1"/>
          </a:solidFill>
          <a:latin typeface="+mn-lt"/>
          <a:ea typeface="+mn-ea"/>
          <a:cs typeface="+mn-cs"/>
        </a:defRPr>
      </a:lvl4pPr>
      <a:lvl5pPr marL="7757713" indent="-861969" algn="l" defTabSz="1723937" rtl="0" eaLnBrk="1" latinLnBrk="0" hangingPunct="1">
        <a:spcBef>
          <a:spcPct val="20000"/>
        </a:spcBef>
        <a:buFont typeface="Arial"/>
        <a:buChar char="»"/>
        <a:defRPr sz="7500" kern="1200">
          <a:solidFill>
            <a:schemeClr val="tx1"/>
          </a:solidFill>
          <a:latin typeface="+mn-lt"/>
          <a:ea typeface="+mn-ea"/>
          <a:cs typeface="+mn-cs"/>
        </a:defRPr>
      </a:lvl5pPr>
      <a:lvl6pPr marL="9481647" indent="-861969" algn="l" defTabSz="1723937" rtl="0" eaLnBrk="1" latinLnBrk="0" hangingPunct="1">
        <a:spcBef>
          <a:spcPct val="20000"/>
        </a:spcBef>
        <a:buFont typeface="Arial"/>
        <a:buChar char="•"/>
        <a:defRPr sz="7500" kern="1200">
          <a:solidFill>
            <a:schemeClr val="tx1"/>
          </a:solidFill>
          <a:latin typeface="+mn-lt"/>
          <a:ea typeface="+mn-ea"/>
          <a:cs typeface="+mn-cs"/>
        </a:defRPr>
      </a:lvl6pPr>
      <a:lvl7pPr marL="11205584" indent="-861969" algn="l" defTabSz="1723937" rtl="0" eaLnBrk="1" latinLnBrk="0" hangingPunct="1">
        <a:spcBef>
          <a:spcPct val="20000"/>
        </a:spcBef>
        <a:buFont typeface="Arial"/>
        <a:buChar char="•"/>
        <a:defRPr sz="7500" kern="1200">
          <a:solidFill>
            <a:schemeClr val="tx1"/>
          </a:solidFill>
          <a:latin typeface="+mn-lt"/>
          <a:ea typeface="+mn-ea"/>
          <a:cs typeface="+mn-cs"/>
        </a:defRPr>
      </a:lvl7pPr>
      <a:lvl8pPr marL="12929521" indent="-861969" algn="l" defTabSz="1723937" rtl="0" eaLnBrk="1" latinLnBrk="0" hangingPunct="1">
        <a:spcBef>
          <a:spcPct val="20000"/>
        </a:spcBef>
        <a:buFont typeface="Arial"/>
        <a:buChar char="•"/>
        <a:defRPr sz="7500" kern="1200">
          <a:solidFill>
            <a:schemeClr val="tx1"/>
          </a:solidFill>
          <a:latin typeface="+mn-lt"/>
          <a:ea typeface="+mn-ea"/>
          <a:cs typeface="+mn-cs"/>
        </a:defRPr>
      </a:lvl8pPr>
      <a:lvl9pPr marL="14653458" indent="-861969" algn="l" defTabSz="1723937" rtl="0" eaLnBrk="1" latinLnBrk="0" hangingPunct="1">
        <a:spcBef>
          <a:spcPct val="20000"/>
        </a:spcBef>
        <a:buFont typeface="Arial"/>
        <a:buChar char="•"/>
        <a:defRPr sz="7500" kern="1200">
          <a:solidFill>
            <a:schemeClr val="tx1"/>
          </a:solidFill>
          <a:latin typeface="+mn-lt"/>
          <a:ea typeface="+mn-ea"/>
          <a:cs typeface="+mn-cs"/>
        </a:defRPr>
      </a:lvl9pPr>
    </p:bodyStyle>
    <p:otherStyle>
      <a:defPPr>
        <a:defRPr lang="en-US"/>
      </a:defPPr>
      <a:lvl1pPr marL="0" algn="l" defTabSz="1723937" rtl="0" eaLnBrk="1" latinLnBrk="0" hangingPunct="1">
        <a:defRPr sz="6800" kern="1200">
          <a:solidFill>
            <a:schemeClr val="tx1"/>
          </a:solidFill>
          <a:latin typeface="+mn-lt"/>
          <a:ea typeface="+mn-ea"/>
          <a:cs typeface="+mn-cs"/>
        </a:defRPr>
      </a:lvl1pPr>
      <a:lvl2pPr marL="1723937" algn="l" defTabSz="1723937" rtl="0" eaLnBrk="1" latinLnBrk="0" hangingPunct="1">
        <a:defRPr sz="6800" kern="1200">
          <a:solidFill>
            <a:schemeClr val="tx1"/>
          </a:solidFill>
          <a:latin typeface="+mn-lt"/>
          <a:ea typeface="+mn-ea"/>
          <a:cs typeface="+mn-cs"/>
        </a:defRPr>
      </a:lvl2pPr>
      <a:lvl3pPr marL="3447870" algn="l" defTabSz="1723937" rtl="0" eaLnBrk="1" latinLnBrk="0" hangingPunct="1">
        <a:defRPr sz="6800" kern="1200">
          <a:solidFill>
            <a:schemeClr val="tx1"/>
          </a:solidFill>
          <a:latin typeface="+mn-lt"/>
          <a:ea typeface="+mn-ea"/>
          <a:cs typeface="+mn-cs"/>
        </a:defRPr>
      </a:lvl3pPr>
      <a:lvl4pPr marL="5171808" algn="l" defTabSz="1723937" rtl="0" eaLnBrk="1" latinLnBrk="0" hangingPunct="1">
        <a:defRPr sz="6800" kern="1200">
          <a:solidFill>
            <a:schemeClr val="tx1"/>
          </a:solidFill>
          <a:latin typeface="+mn-lt"/>
          <a:ea typeface="+mn-ea"/>
          <a:cs typeface="+mn-cs"/>
        </a:defRPr>
      </a:lvl4pPr>
      <a:lvl5pPr marL="6895745" algn="l" defTabSz="1723937" rtl="0" eaLnBrk="1" latinLnBrk="0" hangingPunct="1">
        <a:defRPr sz="6800" kern="1200">
          <a:solidFill>
            <a:schemeClr val="tx1"/>
          </a:solidFill>
          <a:latin typeface="+mn-lt"/>
          <a:ea typeface="+mn-ea"/>
          <a:cs typeface="+mn-cs"/>
        </a:defRPr>
      </a:lvl5pPr>
      <a:lvl6pPr marL="8619678" algn="l" defTabSz="1723937" rtl="0" eaLnBrk="1" latinLnBrk="0" hangingPunct="1">
        <a:defRPr sz="6800" kern="1200">
          <a:solidFill>
            <a:schemeClr val="tx1"/>
          </a:solidFill>
          <a:latin typeface="+mn-lt"/>
          <a:ea typeface="+mn-ea"/>
          <a:cs typeface="+mn-cs"/>
        </a:defRPr>
      </a:lvl6pPr>
      <a:lvl7pPr marL="10343615" algn="l" defTabSz="1723937" rtl="0" eaLnBrk="1" latinLnBrk="0" hangingPunct="1">
        <a:defRPr sz="6800" kern="1200">
          <a:solidFill>
            <a:schemeClr val="tx1"/>
          </a:solidFill>
          <a:latin typeface="+mn-lt"/>
          <a:ea typeface="+mn-ea"/>
          <a:cs typeface="+mn-cs"/>
        </a:defRPr>
      </a:lvl7pPr>
      <a:lvl8pPr marL="12067552" algn="l" defTabSz="1723937" rtl="0" eaLnBrk="1" latinLnBrk="0" hangingPunct="1">
        <a:defRPr sz="6800" kern="1200">
          <a:solidFill>
            <a:schemeClr val="tx1"/>
          </a:solidFill>
          <a:latin typeface="+mn-lt"/>
          <a:ea typeface="+mn-ea"/>
          <a:cs typeface="+mn-cs"/>
        </a:defRPr>
      </a:lvl8pPr>
      <a:lvl9pPr marL="13791489" algn="l" defTabSz="1723937" rtl="0" eaLnBrk="1" latinLnBrk="0" hangingPunct="1">
        <a:defRPr sz="6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jpg"/><Relationship Id="rId5" Type="http://schemas.openxmlformats.org/officeDocument/2006/relationships/image" Target="../media/image4.png"/><Relationship Id="rId6" Type="http://schemas.openxmlformats.org/officeDocument/2006/relationships/image" Target="../media/image5.JPG"/><Relationship Id="rId7" Type="http://schemas.openxmlformats.org/officeDocument/2006/relationships/package" Target="../embeddings/Microsoft_Word_Document1.docx"/><Relationship Id="rId8" Type="http://schemas.openxmlformats.org/officeDocument/2006/relationships/image" Target="../media/image1.png"/><Relationship Id="rId9" Type="http://schemas.openxmlformats.org/officeDocument/2006/relationships/image" Target="../media/image6.jpg"/><Relationship Id="rId10" Type="http://schemas.openxmlformats.org/officeDocument/2006/relationships/image" Target="../media/image7.jpg"/><Relationship Id="rId1" Type="http://schemas.openxmlformats.org/officeDocument/2006/relationships/vmlDrawing" Target="../drawings/vmlDrawing1.vml"/><Relationship Id="rId2"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angle 43"/>
          <p:cNvSpPr/>
          <p:nvPr/>
        </p:nvSpPr>
        <p:spPr>
          <a:xfrm>
            <a:off x="0" y="3784309"/>
            <a:ext cx="25603200" cy="30944215"/>
          </a:xfrm>
          <a:prstGeom prst="rect">
            <a:avLst/>
          </a:prstGeom>
          <a:solidFill>
            <a:schemeClr val="accent3">
              <a:lumMod val="40000"/>
              <a:lumOff val="60000"/>
            </a:schemeClr>
          </a:solidFill>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dirty="0"/>
          </a:p>
        </p:txBody>
      </p:sp>
      <p:sp>
        <p:nvSpPr>
          <p:cNvPr id="52" name="Rectangle 51"/>
          <p:cNvSpPr/>
          <p:nvPr/>
        </p:nvSpPr>
        <p:spPr>
          <a:xfrm>
            <a:off x="8237386" y="4515097"/>
            <a:ext cx="9149633" cy="7862800"/>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Rectangle 42"/>
          <p:cNvSpPr/>
          <p:nvPr/>
        </p:nvSpPr>
        <p:spPr>
          <a:xfrm>
            <a:off x="17410880" y="26908078"/>
            <a:ext cx="8212214" cy="654719"/>
          </a:xfrm>
          <a:prstGeom prst="rect">
            <a:avLst/>
          </a:prstGeom>
          <a:gradFill>
            <a:gsLst>
              <a:gs pos="0">
                <a:srgbClr val="005E00"/>
              </a:gs>
              <a:gs pos="100000">
                <a:srgbClr val="00A300"/>
              </a:gs>
            </a:gsLst>
          </a:gra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42" name="Rectangle 41"/>
          <p:cNvSpPr/>
          <p:nvPr/>
        </p:nvSpPr>
        <p:spPr>
          <a:xfrm>
            <a:off x="17395228" y="24578064"/>
            <a:ext cx="8212214" cy="654719"/>
          </a:xfrm>
          <a:prstGeom prst="rect">
            <a:avLst/>
          </a:prstGeom>
          <a:gradFill>
            <a:gsLst>
              <a:gs pos="0">
                <a:srgbClr val="005E00"/>
              </a:gs>
              <a:gs pos="100000">
                <a:srgbClr val="00A300"/>
              </a:gs>
            </a:gsLst>
          </a:gra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41" name="Rectangle 40"/>
          <p:cNvSpPr/>
          <p:nvPr/>
        </p:nvSpPr>
        <p:spPr>
          <a:xfrm>
            <a:off x="17390986" y="16312681"/>
            <a:ext cx="8212214" cy="654719"/>
          </a:xfrm>
          <a:prstGeom prst="rect">
            <a:avLst/>
          </a:prstGeom>
          <a:gradFill>
            <a:gsLst>
              <a:gs pos="0">
                <a:srgbClr val="005E00"/>
              </a:gs>
              <a:gs pos="100000">
                <a:srgbClr val="00A300"/>
              </a:gs>
            </a:gsLst>
          </a:gra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40" name="Rectangle 39"/>
          <p:cNvSpPr/>
          <p:nvPr/>
        </p:nvSpPr>
        <p:spPr>
          <a:xfrm>
            <a:off x="17410880" y="3825479"/>
            <a:ext cx="8212214" cy="654719"/>
          </a:xfrm>
          <a:prstGeom prst="rect">
            <a:avLst/>
          </a:prstGeom>
          <a:gradFill>
            <a:gsLst>
              <a:gs pos="0">
                <a:srgbClr val="005E00"/>
              </a:gs>
              <a:gs pos="100000">
                <a:srgbClr val="00A300"/>
              </a:gs>
            </a:gsLst>
          </a:gra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39" name="Rectangle 38"/>
          <p:cNvSpPr/>
          <p:nvPr/>
        </p:nvSpPr>
        <p:spPr>
          <a:xfrm>
            <a:off x="8229560" y="3827763"/>
            <a:ext cx="9165668" cy="654719"/>
          </a:xfrm>
          <a:prstGeom prst="rect">
            <a:avLst/>
          </a:prstGeom>
          <a:gradFill>
            <a:gsLst>
              <a:gs pos="0">
                <a:srgbClr val="005E00"/>
              </a:gs>
              <a:gs pos="100000">
                <a:srgbClr val="00A300"/>
              </a:gs>
            </a:gsLst>
          </a:gra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38" name="Rectangle 37"/>
          <p:cNvSpPr/>
          <p:nvPr/>
        </p:nvSpPr>
        <p:spPr>
          <a:xfrm>
            <a:off x="0" y="18836439"/>
            <a:ext cx="8212214" cy="654719"/>
          </a:xfrm>
          <a:prstGeom prst="rect">
            <a:avLst/>
          </a:prstGeom>
          <a:gradFill>
            <a:gsLst>
              <a:gs pos="0">
                <a:srgbClr val="005E00"/>
              </a:gs>
              <a:gs pos="100000">
                <a:srgbClr val="00A300"/>
              </a:gs>
            </a:gsLst>
          </a:gra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37" name="Rectangle 36"/>
          <p:cNvSpPr/>
          <p:nvPr/>
        </p:nvSpPr>
        <p:spPr>
          <a:xfrm>
            <a:off x="0" y="15469868"/>
            <a:ext cx="8212214" cy="654719"/>
          </a:xfrm>
          <a:prstGeom prst="rect">
            <a:avLst/>
          </a:prstGeom>
          <a:gradFill>
            <a:gsLst>
              <a:gs pos="0">
                <a:srgbClr val="005E00"/>
              </a:gs>
              <a:gs pos="100000">
                <a:srgbClr val="00A300"/>
              </a:gs>
            </a:gsLst>
          </a:gra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36" name="Rectangle 35"/>
          <p:cNvSpPr/>
          <p:nvPr/>
        </p:nvSpPr>
        <p:spPr>
          <a:xfrm>
            <a:off x="0" y="3827763"/>
            <a:ext cx="8212214" cy="654719"/>
          </a:xfrm>
          <a:prstGeom prst="rect">
            <a:avLst/>
          </a:prstGeom>
          <a:gradFill>
            <a:gsLst>
              <a:gs pos="0">
                <a:srgbClr val="005E00"/>
              </a:gs>
              <a:gs pos="100000">
                <a:srgbClr val="00A300"/>
              </a:gs>
            </a:gsLst>
          </a:gra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3"/>
          <a:stretch>
            <a:fillRect/>
          </a:stretch>
        </p:blipFill>
        <p:spPr>
          <a:xfrm>
            <a:off x="635029" y="404121"/>
            <a:ext cx="3232969" cy="3232969"/>
          </a:xfrm>
          <a:prstGeom prst="rect">
            <a:avLst/>
          </a:prstGeom>
        </p:spPr>
      </p:pic>
      <p:sp>
        <p:nvSpPr>
          <p:cNvPr id="8" name="TextBox 7"/>
          <p:cNvSpPr txBox="1"/>
          <p:nvPr/>
        </p:nvSpPr>
        <p:spPr>
          <a:xfrm>
            <a:off x="5852755" y="186621"/>
            <a:ext cx="13685348" cy="3354765"/>
          </a:xfrm>
          <a:prstGeom prst="rect">
            <a:avLst/>
          </a:prstGeom>
          <a:noFill/>
        </p:spPr>
        <p:txBody>
          <a:bodyPr wrap="none" rtlCol="0">
            <a:spAutoFit/>
          </a:bodyPr>
          <a:lstStyle/>
          <a:p>
            <a:pPr algn="ctr"/>
            <a:r>
              <a:rPr lang="en-US" sz="8000" b="1" dirty="0" smtClean="0"/>
              <a:t>Refreshable 3D Braille Display</a:t>
            </a:r>
          </a:p>
          <a:p>
            <a:pPr algn="ctr"/>
            <a:r>
              <a:rPr lang="en-US" sz="4400" dirty="0" smtClean="0"/>
              <a:t>Sponsors: MSU Resource Center for People with Disabilities </a:t>
            </a:r>
          </a:p>
          <a:p>
            <a:pPr algn="ctr"/>
            <a:r>
              <a:rPr lang="en-US" sz="4400" dirty="0" smtClean="0"/>
              <a:t>Dr. </a:t>
            </a:r>
            <a:r>
              <a:rPr lang="en-US" sz="4400" dirty="0" err="1" smtClean="0"/>
              <a:t>Satish</a:t>
            </a:r>
            <a:r>
              <a:rPr lang="en-US" sz="4400" dirty="0" smtClean="0"/>
              <a:t> </a:t>
            </a:r>
            <a:r>
              <a:rPr lang="en-US" sz="4400" dirty="0" err="1" smtClean="0"/>
              <a:t>Udpa</a:t>
            </a:r>
            <a:endParaRPr lang="en-US" sz="4400" dirty="0" smtClean="0"/>
          </a:p>
          <a:p>
            <a:pPr algn="ctr"/>
            <a:r>
              <a:rPr lang="en-US" sz="4400" dirty="0" smtClean="0"/>
              <a:t>Facilitator: Dr. </a:t>
            </a:r>
            <a:r>
              <a:rPr lang="en-US" sz="4400" dirty="0" err="1" smtClean="0"/>
              <a:t>Tongtong</a:t>
            </a:r>
            <a:r>
              <a:rPr lang="en-US" sz="4400" dirty="0" smtClean="0"/>
              <a:t> Li</a:t>
            </a:r>
          </a:p>
        </p:txBody>
      </p:sp>
      <p:pic>
        <p:nvPicPr>
          <p:cNvPr id="10" name="Picture 9" descr="rcpdlog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278047" y="658110"/>
            <a:ext cx="1929384" cy="2633472"/>
          </a:xfrm>
          <a:prstGeom prst="rect">
            <a:avLst/>
          </a:prstGeom>
        </p:spPr>
      </p:pic>
      <p:cxnSp>
        <p:nvCxnSpPr>
          <p:cNvPr id="12" name="Straight Connector 11"/>
          <p:cNvCxnSpPr/>
          <p:nvPr/>
        </p:nvCxnSpPr>
        <p:spPr>
          <a:xfrm>
            <a:off x="0" y="3799542"/>
            <a:ext cx="25623094" cy="0"/>
          </a:xfrm>
          <a:prstGeom prst="line">
            <a:avLst/>
          </a:prstGeom>
          <a:ln w="381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8212214" y="3799542"/>
            <a:ext cx="0" cy="30947658"/>
          </a:xfrm>
          <a:prstGeom prst="line">
            <a:avLst/>
          </a:prstGeom>
          <a:ln w="1905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17395228" y="3799542"/>
            <a:ext cx="15652" cy="30947658"/>
          </a:xfrm>
          <a:prstGeom prst="line">
            <a:avLst/>
          </a:prstGeom>
          <a:ln w="19050" cmpd="sng">
            <a:solidFill>
              <a:srgbClr val="000000"/>
            </a:solidFill>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832576" y="3799542"/>
            <a:ext cx="5167801" cy="584776"/>
          </a:xfrm>
          <a:prstGeom prst="rect">
            <a:avLst/>
          </a:prstGeom>
          <a:noFill/>
        </p:spPr>
        <p:txBody>
          <a:bodyPr wrap="none" rtlCol="0">
            <a:spAutoFit/>
          </a:bodyPr>
          <a:lstStyle/>
          <a:p>
            <a:r>
              <a:rPr lang="en-US" sz="3200" b="1" dirty="0" smtClean="0"/>
              <a:t>Introduction and Background</a:t>
            </a:r>
            <a:endParaRPr lang="en-US" sz="3200" b="1" dirty="0"/>
          </a:p>
        </p:txBody>
      </p:sp>
      <p:sp>
        <p:nvSpPr>
          <p:cNvPr id="22" name="TextBox 21"/>
          <p:cNvSpPr txBox="1"/>
          <p:nvPr/>
        </p:nvSpPr>
        <p:spPr>
          <a:xfrm>
            <a:off x="832576" y="15483184"/>
            <a:ext cx="3819876" cy="584776"/>
          </a:xfrm>
          <a:prstGeom prst="rect">
            <a:avLst/>
          </a:prstGeom>
          <a:noFill/>
        </p:spPr>
        <p:txBody>
          <a:bodyPr wrap="none" rtlCol="0">
            <a:spAutoFit/>
          </a:bodyPr>
          <a:lstStyle/>
          <a:p>
            <a:r>
              <a:rPr lang="en-US" sz="3200" b="1" dirty="0" smtClean="0"/>
              <a:t>Design Requirements</a:t>
            </a:r>
            <a:endParaRPr lang="en-US" sz="3200" b="1" dirty="0"/>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92107" y="4805681"/>
            <a:ext cx="6404531" cy="7326074"/>
          </a:xfrm>
          <a:prstGeom prst="rect">
            <a:avLst/>
          </a:prstGeom>
        </p:spPr>
      </p:pic>
      <p:sp>
        <p:nvSpPr>
          <p:cNvPr id="24" name="TextBox 23"/>
          <p:cNvSpPr txBox="1"/>
          <p:nvPr/>
        </p:nvSpPr>
        <p:spPr>
          <a:xfrm>
            <a:off x="8802134" y="3816046"/>
            <a:ext cx="2820804" cy="584776"/>
          </a:xfrm>
          <a:prstGeom prst="rect">
            <a:avLst/>
          </a:prstGeom>
          <a:noFill/>
        </p:spPr>
        <p:txBody>
          <a:bodyPr wrap="none" rtlCol="0">
            <a:spAutoFit/>
          </a:bodyPr>
          <a:lstStyle/>
          <a:p>
            <a:r>
              <a:rPr lang="en-US" sz="3200" b="1" dirty="0" smtClean="0"/>
              <a:t>Design Concept</a:t>
            </a:r>
            <a:endParaRPr lang="en-US" sz="3200" b="1" dirty="0"/>
          </a:p>
        </p:txBody>
      </p:sp>
      <p:pic>
        <p:nvPicPr>
          <p:cNvPr id="26" name="Picture 25" descr="IMG_0794.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829659" y="27759233"/>
            <a:ext cx="7519554" cy="5639665"/>
          </a:xfrm>
          <a:prstGeom prst="rect">
            <a:avLst/>
          </a:prstGeom>
        </p:spPr>
      </p:pic>
      <p:sp>
        <p:nvSpPr>
          <p:cNvPr id="27" name="TextBox 26"/>
          <p:cNvSpPr txBox="1"/>
          <p:nvPr/>
        </p:nvSpPr>
        <p:spPr>
          <a:xfrm>
            <a:off x="17829659" y="26886820"/>
            <a:ext cx="2668920" cy="584776"/>
          </a:xfrm>
          <a:prstGeom prst="rect">
            <a:avLst/>
          </a:prstGeom>
          <a:noFill/>
        </p:spPr>
        <p:txBody>
          <a:bodyPr wrap="none" rtlCol="0">
            <a:spAutoFit/>
          </a:bodyPr>
          <a:lstStyle/>
          <a:p>
            <a:r>
              <a:rPr lang="en-US" sz="3200" b="1" dirty="0" smtClean="0"/>
              <a:t>Design Team 5</a:t>
            </a:r>
            <a:endParaRPr lang="en-US" sz="3200" b="1" dirty="0"/>
          </a:p>
        </p:txBody>
      </p:sp>
      <p:sp>
        <p:nvSpPr>
          <p:cNvPr id="28" name="TextBox 27"/>
          <p:cNvSpPr txBox="1"/>
          <p:nvPr/>
        </p:nvSpPr>
        <p:spPr>
          <a:xfrm>
            <a:off x="18134800" y="33572777"/>
            <a:ext cx="6868712" cy="954107"/>
          </a:xfrm>
          <a:prstGeom prst="rect">
            <a:avLst/>
          </a:prstGeom>
          <a:noFill/>
        </p:spPr>
        <p:txBody>
          <a:bodyPr wrap="none" rtlCol="0">
            <a:spAutoFit/>
          </a:bodyPr>
          <a:lstStyle/>
          <a:p>
            <a:r>
              <a:rPr lang="en-US" sz="2800" dirty="0" smtClean="0"/>
              <a:t>From left to right: Daniel </a:t>
            </a:r>
            <a:r>
              <a:rPr lang="en-US" sz="2800" dirty="0" err="1" smtClean="0"/>
              <a:t>Olbrys</a:t>
            </a:r>
            <a:r>
              <a:rPr lang="en-US" sz="2800" dirty="0" smtClean="0"/>
              <a:t>, Steven Chao, </a:t>
            </a:r>
          </a:p>
          <a:p>
            <a:r>
              <a:rPr lang="en-US" sz="2800" dirty="0" smtClean="0"/>
              <a:t>Terry </a:t>
            </a:r>
            <a:r>
              <a:rPr lang="en-US" sz="2800" dirty="0" err="1" smtClean="0"/>
              <a:t>Pharaon</a:t>
            </a:r>
            <a:r>
              <a:rPr lang="en-US" sz="2800" dirty="0" smtClean="0"/>
              <a:t>, Michael Wang, </a:t>
            </a:r>
            <a:r>
              <a:rPr lang="en-US" sz="2800" dirty="0" err="1" smtClean="0"/>
              <a:t>Kodai</a:t>
            </a:r>
            <a:r>
              <a:rPr lang="en-US" sz="2800" dirty="0" smtClean="0"/>
              <a:t> Ishikawa</a:t>
            </a:r>
            <a:endParaRPr lang="en-US" sz="2800" dirty="0"/>
          </a:p>
        </p:txBody>
      </p:sp>
      <p:sp>
        <p:nvSpPr>
          <p:cNvPr id="29" name="TextBox 28"/>
          <p:cNvSpPr txBox="1"/>
          <p:nvPr/>
        </p:nvSpPr>
        <p:spPr>
          <a:xfrm>
            <a:off x="17829659" y="24575657"/>
            <a:ext cx="3036609" cy="584776"/>
          </a:xfrm>
          <a:prstGeom prst="rect">
            <a:avLst/>
          </a:prstGeom>
          <a:noFill/>
        </p:spPr>
        <p:txBody>
          <a:bodyPr wrap="none" rtlCol="0">
            <a:spAutoFit/>
          </a:bodyPr>
          <a:lstStyle/>
          <a:p>
            <a:r>
              <a:rPr lang="en-US" sz="3200" b="1" dirty="0" smtClean="0"/>
              <a:t>Project Sponsors</a:t>
            </a:r>
            <a:endParaRPr lang="en-US" sz="3200" b="1" dirty="0"/>
          </a:p>
        </p:txBody>
      </p:sp>
      <p:sp>
        <p:nvSpPr>
          <p:cNvPr id="30" name="TextBox 29"/>
          <p:cNvSpPr txBox="1"/>
          <p:nvPr/>
        </p:nvSpPr>
        <p:spPr>
          <a:xfrm>
            <a:off x="17890107" y="25187530"/>
            <a:ext cx="5216943" cy="1349087"/>
          </a:xfrm>
          <a:prstGeom prst="rect">
            <a:avLst/>
          </a:prstGeom>
          <a:noFill/>
        </p:spPr>
        <p:txBody>
          <a:bodyPr wrap="none" rtlCol="0">
            <a:spAutoFit/>
          </a:bodyPr>
          <a:lstStyle/>
          <a:p>
            <a:pPr>
              <a:lnSpc>
                <a:spcPct val="150000"/>
              </a:lnSpc>
            </a:pPr>
            <a:r>
              <a:rPr lang="en-US" sz="2800" dirty="0" err="1" smtClean="0"/>
              <a:t>Satish</a:t>
            </a:r>
            <a:r>
              <a:rPr lang="en-US" sz="2800" dirty="0" smtClean="0"/>
              <a:t> </a:t>
            </a:r>
            <a:r>
              <a:rPr lang="en-US" sz="2800" dirty="0" err="1" smtClean="0"/>
              <a:t>Udpa</a:t>
            </a:r>
            <a:r>
              <a:rPr lang="en-US" sz="2800" dirty="0" smtClean="0"/>
              <a:t> – East Lansing, MI</a:t>
            </a:r>
          </a:p>
          <a:p>
            <a:pPr>
              <a:lnSpc>
                <a:spcPct val="150000"/>
              </a:lnSpc>
            </a:pPr>
            <a:r>
              <a:rPr lang="en-US" sz="2800" dirty="0" smtClean="0"/>
              <a:t>Stephen </a:t>
            </a:r>
            <a:r>
              <a:rPr lang="en-US" sz="2800" dirty="0" err="1" smtClean="0"/>
              <a:t>Blosser</a:t>
            </a:r>
            <a:r>
              <a:rPr lang="en-US" sz="2800" dirty="0" smtClean="0"/>
              <a:t> – East Lansing, MI</a:t>
            </a:r>
            <a:endParaRPr lang="en-US" sz="2800" dirty="0"/>
          </a:p>
        </p:txBody>
      </p:sp>
      <p:sp>
        <p:nvSpPr>
          <p:cNvPr id="31" name="TextBox 30"/>
          <p:cNvSpPr txBox="1"/>
          <p:nvPr/>
        </p:nvSpPr>
        <p:spPr>
          <a:xfrm>
            <a:off x="17829659" y="16314895"/>
            <a:ext cx="3112350" cy="584776"/>
          </a:xfrm>
          <a:prstGeom prst="rect">
            <a:avLst/>
          </a:prstGeom>
          <a:noFill/>
        </p:spPr>
        <p:txBody>
          <a:bodyPr wrap="none" rtlCol="0">
            <a:spAutoFit/>
          </a:bodyPr>
          <a:lstStyle/>
          <a:p>
            <a:r>
              <a:rPr lang="en-US" sz="3200" b="1" dirty="0" smtClean="0"/>
              <a:t>Project Summary</a:t>
            </a:r>
            <a:endParaRPr lang="en-US" sz="3200" b="1" dirty="0"/>
          </a:p>
        </p:txBody>
      </p:sp>
      <p:sp>
        <p:nvSpPr>
          <p:cNvPr id="32" name="TextBox 31"/>
          <p:cNvSpPr txBox="1"/>
          <p:nvPr/>
        </p:nvSpPr>
        <p:spPr>
          <a:xfrm>
            <a:off x="17829659" y="3799542"/>
            <a:ext cx="2886127" cy="584776"/>
          </a:xfrm>
          <a:prstGeom prst="rect">
            <a:avLst/>
          </a:prstGeom>
          <a:noFill/>
        </p:spPr>
        <p:txBody>
          <a:bodyPr wrap="none" rtlCol="0">
            <a:spAutoFit/>
          </a:bodyPr>
          <a:lstStyle/>
          <a:p>
            <a:r>
              <a:rPr lang="en-US" sz="3200" b="1" dirty="0" smtClean="0"/>
              <a:t>Budget Analysis</a:t>
            </a:r>
            <a:endParaRPr lang="en-US" sz="3200" b="1" dirty="0"/>
          </a:p>
        </p:txBody>
      </p:sp>
      <p:sp>
        <p:nvSpPr>
          <p:cNvPr id="53" name="TextBox 52"/>
          <p:cNvSpPr txBox="1"/>
          <p:nvPr/>
        </p:nvSpPr>
        <p:spPr>
          <a:xfrm>
            <a:off x="17663430" y="16980780"/>
            <a:ext cx="7690984" cy="7478970"/>
          </a:xfrm>
          <a:prstGeom prst="rect">
            <a:avLst/>
          </a:prstGeom>
          <a:noFill/>
        </p:spPr>
        <p:txBody>
          <a:bodyPr wrap="square" rtlCol="0">
            <a:spAutoFit/>
          </a:bodyPr>
          <a:lstStyle/>
          <a:p>
            <a:pPr algn="just"/>
            <a:r>
              <a:rPr lang="en-US" sz="3200" dirty="0" smtClean="0"/>
              <a:t>    The </a:t>
            </a:r>
            <a:r>
              <a:rPr lang="en-US" sz="3200" dirty="0"/>
              <a:t>project was an overall success. We constructed a 3D tactile display that could display images and Braille.  We were able to implement a working XY table, Z-axis pin raising mechanism, pin matrix display, and </a:t>
            </a:r>
            <a:r>
              <a:rPr lang="en-US" sz="3200" dirty="0" err="1"/>
              <a:t>Arduino</a:t>
            </a:r>
            <a:r>
              <a:rPr lang="en-US" sz="3200" dirty="0"/>
              <a:t> code. The team was able to work successfully together without any major disputes. We were able to apply our problem solving techniques we acquired at Michigan State University to solve difficult issues. The project was done on time and within the $500 budget. The semester was a continual learning process, and we were able to fulfill all of the learning objectives defined for the senior capstone class.</a:t>
            </a:r>
            <a:r>
              <a:rPr lang="en-US" sz="3200" dirty="0" smtClean="0">
                <a:effectLst/>
              </a:rPr>
              <a:t> </a:t>
            </a:r>
            <a:endParaRPr lang="en-US" sz="3200" dirty="0"/>
          </a:p>
        </p:txBody>
      </p:sp>
      <p:graphicFrame>
        <p:nvGraphicFramePr>
          <p:cNvPr id="54" name="Object 53"/>
          <p:cNvGraphicFramePr>
            <a:graphicFrameLocks noChangeAspect="1"/>
          </p:cNvGraphicFramePr>
          <p:nvPr>
            <p:extLst>
              <p:ext uri="{D42A27DB-BD31-4B8C-83A1-F6EECF244321}">
                <p14:modId xmlns:p14="http://schemas.microsoft.com/office/powerpoint/2010/main" val="2407757011"/>
              </p:ext>
            </p:extLst>
          </p:nvPr>
        </p:nvGraphicFramePr>
        <p:xfrm>
          <a:off x="17405691" y="4482482"/>
          <a:ext cx="8217403" cy="11815796"/>
        </p:xfrm>
        <a:graphic>
          <a:graphicData uri="http://schemas.openxmlformats.org/presentationml/2006/ole">
            <mc:AlternateContent xmlns:mc="http://schemas.openxmlformats.org/markup-compatibility/2006">
              <mc:Choice xmlns:v="urn:schemas-microsoft-com:vml" Requires="v">
                <p:oleObj spid="_x0000_s1054" name="Document" r:id="rId7" imgW="5626100" imgH="7010400" progId="Word.Document.12">
                  <p:embed/>
                </p:oleObj>
              </mc:Choice>
              <mc:Fallback>
                <p:oleObj name="Document" r:id="rId7" imgW="5626100" imgH="7010400" progId="Word.Document.12">
                  <p:embed/>
                  <p:pic>
                    <p:nvPicPr>
                      <p:cNvPr id="0" name=""/>
                      <p:cNvPicPr/>
                      <p:nvPr/>
                    </p:nvPicPr>
                    <p:blipFill>
                      <a:blip r:embed="rId8"/>
                      <a:stretch>
                        <a:fillRect/>
                      </a:stretch>
                    </p:blipFill>
                    <p:spPr>
                      <a:xfrm>
                        <a:off x="17405691" y="4482482"/>
                        <a:ext cx="8217403" cy="11815796"/>
                      </a:xfrm>
                      <a:prstGeom prst="rect">
                        <a:avLst/>
                      </a:prstGeom>
                    </p:spPr>
                  </p:pic>
                </p:oleObj>
              </mc:Fallback>
            </mc:AlternateContent>
          </a:graphicData>
        </a:graphic>
      </p:graphicFrame>
      <p:sp>
        <p:nvSpPr>
          <p:cNvPr id="56" name="Rectangle 55"/>
          <p:cNvSpPr/>
          <p:nvPr/>
        </p:nvSpPr>
        <p:spPr>
          <a:xfrm>
            <a:off x="8221351" y="23519001"/>
            <a:ext cx="9165668" cy="654719"/>
          </a:xfrm>
          <a:prstGeom prst="rect">
            <a:avLst/>
          </a:prstGeom>
          <a:gradFill>
            <a:gsLst>
              <a:gs pos="0">
                <a:srgbClr val="005E00"/>
              </a:gs>
              <a:gs pos="100000">
                <a:srgbClr val="00A300"/>
              </a:gs>
            </a:gsLst>
          </a:gra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57" name="TextBox 56"/>
          <p:cNvSpPr txBox="1"/>
          <p:nvPr/>
        </p:nvSpPr>
        <p:spPr>
          <a:xfrm>
            <a:off x="8802134" y="23559663"/>
            <a:ext cx="4025661" cy="584776"/>
          </a:xfrm>
          <a:prstGeom prst="rect">
            <a:avLst/>
          </a:prstGeom>
          <a:noFill/>
        </p:spPr>
        <p:txBody>
          <a:bodyPr wrap="none" rtlCol="0">
            <a:spAutoFit/>
          </a:bodyPr>
          <a:lstStyle/>
          <a:p>
            <a:r>
              <a:rPr lang="en-US" sz="3200" b="1" dirty="0" smtClean="0"/>
              <a:t>Results and Discussion</a:t>
            </a:r>
            <a:endParaRPr lang="en-US" sz="3200" b="1" dirty="0"/>
          </a:p>
        </p:txBody>
      </p:sp>
      <p:sp>
        <p:nvSpPr>
          <p:cNvPr id="2" name="TextBox 1"/>
          <p:cNvSpPr txBox="1"/>
          <p:nvPr/>
        </p:nvSpPr>
        <p:spPr>
          <a:xfrm>
            <a:off x="186770" y="16155270"/>
            <a:ext cx="7839002" cy="2554545"/>
          </a:xfrm>
          <a:prstGeom prst="rect">
            <a:avLst/>
          </a:prstGeom>
          <a:noFill/>
        </p:spPr>
        <p:txBody>
          <a:bodyPr wrap="square" rtlCol="0">
            <a:spAutoFit/>
          </a:bodyPr>
          <a:lstStyle/>
          <a:p>
            <a:pPr marL="457200" lvl="0" indent="-457200" algn="just">
              <a:buFont typeface="Arial" panose="020B0604020202020204" pitchFamily="34" charset="0"/>
              <a:buChar char="•"/>
            </a:pPr>
            <a:r>
              <a:rPr lang="en-US" sz="3200" dirty="0" smtClean="0"/>
              <a:t>Standard Braille spacing</a:t>
            </a:r>
            <a:endParaRPr lang="en-US" sz="3200" dirty="0"/>
          </a:p>
          <a:p>
            <a:pPr marL="457200" lvl="0" indent="-457200" algn="just">
              <a:buFont typeface="Arial" panose="020B0604020202020204" pitchFamily="34" charset="0"/>
              <a:buChar char="•"/>
            </a:pPr>
            <a:r>
              <a:rPr lang="en-US" sz="3200" dirty="0"/>
              <a:t>Pin height: 1in (25.4mm) to 1.5in (38.1mm</a:t>
            </a:r>
            <a:r>
              <a:rPr lang="en-US" sz="3200" dirty="0" smtClean="0"/>
              <a:t>)</a:t>
            </a:r>
            <a:endParaRPr lang="en-US" sz="3200" dirty="0"/>
          </a:p>
          <a:p>
            <a:pPr marL="457200" lvl="0" indent="-457200" algn="just">
              <a:buFont typeface="Arial" panose="020B0604020202020204" pitchFamily="34" charset="0"/>
              <a:buChar char="•"/>
            </a:pPr>
            <a:r>
              <a:rPr lang="en-US" sz="3200" dirty="0" smtClean="0"/>
              <a:t>Voltage Requirement</a:t>
            </a:r>
            <a:r>
              <a:rPr lang="en-US" sz="3200" dirty="0"/>
              <a:t>: </a:t>
            </a:r>
            <a:r>
              <a:rPr lang="en-US" sz="3200" dirty="0" smtClean="0"/>
              <a:t>120V </a:t>
            </a:r>
            <a:r>
              <a:rPr lang="en-US" sz="3200" dirty="0"/>
              <a:t>AC (Wall wart</a:t>
            </a:r>
            <a:r>
              <a:rPr lang="en-US" sz="3200" dirty="0" smtClean="0"/>
              <a:t>)</a:t>
            </a:r>
            <a:endParaRPr lang="en-US" sz="3200" dirty="0"/>
          </a:p>
          <a:p>
            <a:pPr marL="457200" lvl="0" indent="-457200" algn="just">
              <a:buFont typeface="Arial" panose="020B0604020202020204" pitchFamily="34" charset="0"/>
              <a:buChar char="•"/>
            </a:pPr>
            <a:r>
              <a:rPr lang="en-US" sz="3200" dirty="0" smtClean="0"/>
              <a:t>Resolution: </a:t>
            </a:r>
            <a:r>
              <a:rPr lang="en-US" sz="3200" dirty="0"/>
              <a:t>32x32 or </a:t>
            </a:r>
            <a:r>
              <a:rPr lang="en-US" sz="3200" dirty="0" smtClean="0"/>
              <a:t>greater</a:t>
            </a:r>
            <a:endParaRPr lang="en-US" sz="3200" dirty="0"/>
          </a:p>
          <a:p>
            <a:pPr marL="457200" lvl="0" indent="-457200" algn="just">
              <a:buFont typeface="Arial" panose="020B0604020202020204" pitchFamily="34" charset="0"/>
              <a:buChar char="•"/>
            </a:pPr>
            <a:r>
              <a:rPr lang="en-US" sz="3200" dirty="0"/>
              <a:t>Rigid </a:t>
            </a:r>
            <a:r>
              <a:rPr lang="en-US" sz="3200" dirty="0" smtClean="0"/>
              <a:t>pin materials</a:t>
            </a:r>
            <a:endParaRPr lang="en-US" sz="3200" dirty="0"/>
          </a:p>
        </p:txBody>
      </p:sp>
      <p:sp>
        <p:nvSpPr>
          <p:cNvPr id="3" name="TextBox 2"/>
          <p:cNvSpPr txBox="1"/>
          <p:nvPr/>
        </p:nvSpPr>
        <p:spPr>
          <a:xfrm>
            <a:off x="8439009" y="24222164"/>
            <a:ext cx="8739413" cy="10433625"/>
          </a:xfrm>
          <a:prstGeom prst="rect">
            <a:avLst/>
          </a:prstGeom>
          <a:noFill/>
        </p:spPr>
        <p:txBody>
          <a:bodyPr wrap="square" rtlCol="0">
            <a:spAutoFit/>
          </a:bodyPr>
          <a:lstStyle/>
          <a:p>
            <a:pPr algn="just"/>
            <a:r>
              <a:rPr lang="en-US" sz="3200" dirty="0"/>
              <a:t> </a:t>
            </a:r>
            <a:r>
              <a:rPr lang="en-US" sz="3200" dirty="0" smtClean="0"/>
              <a:t>   Our </a:t>
            </a:r>
            <a:r>
              <a:rPr lang="en-US" sz="3200" dirty="0"/>
              <a:t>final design managed to complete the 32x32 “pixel” image in about a half an hour, with few errors.  In order to improve the functionality of the </a:t>
            </a:r>
            <a:r>
              <a:rPr lang="en-US" sz="3200" dirty="0" smtClean="0"/>
              <a:t>final design, we adjusted the tightness of the locking grid, to decrease the number of pins that slipped back down to the low setting.</a:t>
            </a:r>
          </a:p>
          <a:p>
            <a:pPr algn="just"/>
            <a:r>
              <a:rPr lang="en-US" sz="3200" dirty="0"/>
              <a:t> </a:t>
            </a:r>
            <a:r>
              <a:rPr lang="en-US" sz="3200" dirty="0" smtClean="0"/>
              <a:t>   Since our design was a proof of concept, we believe that it was successful, showing that a refreshable tactile display actually can be implemented cheaply.  If we wanted to increase the size of the display, it could be done by simply designing for a larger grid of pins.  Increasing the speed of the refresh rate could also be accomplished by simply increasing the number of Z-axis pin-raising mechanisms.  Improving the robustness of the design could be achieved by using higher quality components </a:t>
            </a:r>
            <a:r>
              <a:rPr lang="en-US" sz="3200" dirty="0"/>
              <a:t>(e.g. metal</a:t>
            </a:r>
            <a:r>
              <a:rPr lang="en-US" sz="3200" dirty="0" smtClean="0"/>
              <a:t>), but at the price of a higher total cost.</a:t>
            </a:r>
          </a:p>
          <a:p>
            <a:pPr algn="just"/>
            <a:r>
              <a:rPr lang="en-US" sz="3200" dirty="0" smtClean="0"/>
              <a:t>    Our design offers a cost-effective alternative to 3-D printing plastic models for use in the education of the blind.</a:t>
            </a:r>
          </a:p>
        </p:txBody>
      </p:sp>
      <p:sp>
        <p:nvSpPr>
          <p:cNvPr id="46" name="TextBox 45"/>
          <p:cNvSpPr txBox="1"/>
          <p:nvPr/>
        </p:nvSpPr>
        <p:spPr>
          <a:xfrm>
            <a:off x="226063" y="4515098"/>
            <a:ext cx="7781032" cy="10926070"/>
          </a:xfrm>
          <a:prstGeom prst="rect">
            <a:avLst/>
          </a:prstGeom>
          <a:noFill/>
        </p:spPr>
        <p:txBody>
          <a:bodyPr wrap="square" rtlCol="0">
            <a:spAutoFit/>
          </a:bodyPr>
          <a:lstStyle/>
          <a:p>
            <a:pPr algn="just"/>
            <a:r>
              <a:rPr lang="en-US" sz="3200" dirty="0"/>
              <a:t> </a:t>
            </a:r>
            <a:r>
              <a:rPr lang="en-US" sz="3200" dirty="0" smtClean="0"/>
              <a:t>   In </a:t>
            </a:r>
            <a:r>
              <a:rPr lang="en-US" sz="3200" dirty="0"/>
              <a:t>an age of forever increasing digitization, issues arise with equalizing opportunities for the blind. </a:t>
            </a:r>
            <a:r>
              <a:rPr lang="en-US" sz="3200" dirty="0" smtClean="0"/>
              <a:t>Despite </a:t>
            </a:r>
            <a:r>
              <a:rPr lang="en-US" sz="3200" dirty="0"/>
              <a:t>the fact that Universities have been </a:t>
            </a:r>
            <a:r>
              <a:rPr lang="en-US" sz="3200" dirty="0" smtClean="0"/>
              <a:t>pushing </a:t>
            </a:r>
            <a:r>
              <a:rPr lang="en-US" sz="3200" dirty="0"/>
              <a:t>for the adoption of new technologies, blind students may be left behind other students</a:t>
            </a:r>
            <a:r>
              <a:rPr lang="en-US" sz="3200" dirty="0" smtClean="0"/>
              <a:t>. </a:t>
            </a:r>
            <a:r>
              <a:rPr lang="en-US" sz="3200" dirty="0"/>
              <a:t>The current crop of commercially available solutions to mitigate this issue fall short of being practical, both from an accessibility and fiscal standpoint. </a:t>
            </a:r>
            <a:endParaRPr lang="en-US" sz="3200" dirty="0" smtClean="0"/>
          </a:p>
          <a:p>
            <a:pPr algn="just"/>
            <a:r>
              <a:rPr lang="en-US" sz="3200" dirty="0"/>
              <a:t> </a:t>
            </a:r>
            <a:r>
              <a:rPr lang="en-US" sz="3200" dirty="0" smtClean="0"/>
              <a:t>   Team </a:t>
            </a:r>
            <a:r>
              <a:rPr lang="en-US" sz="3200" dirty="0"/>
              <a:t>Five has constructed a device that utilizes a refreshable display to display tactile 3D images. </a:t>
            </a:r>
            <a:r>
              <a:rPr lang="en-US" sz="3200" dirty="0" smtClean="0"/>
              <a:t>The </a:t>
            </a:r>
            <a:r>
              <a:rPr lang="en-US" sz="3200" dirty="0"/>
              <a:t>device is able to receive image files, analyze and process the image in terms of color intensity, and then output these results via a 3D pin matrix display, with color intensity determining the height of each pin</a:t>
            </a:r>
            <a:r>
              <a:rPr lang="en-US" sz="3200" dirty="0" smtClean="0"/>
              <a:t>. </a:t>
            </a:r>
            <a:r>
              <a:rPr lang="en-US" sz="3200" dirty="0"/>
              <a:t>The refreshable nature of this device means that the device has numerous practical applications, with functionality that is currently unavailable in the marketplace</a:t>
            </a:r>
            <a:r>
              <a:rPr lang="en-US" sz="3200" dirty="0" smtClean="0"/>
              <a:t>. </a:t>
            </a:r>
            <a:r>
              <a:rPr lang="en-US" sz="3200" dirty="0"/>
              <a:t>It is also far less costly than the use of non-refreshable </a:t>
            </a:r>
            <a:r>
              <a:rPr lang="en-US" sz="3200" dirty="0" smtClean="0"/>
              <a:t>technology.</a:t>
            </a:r>
            <a:endParaRPr lang="en-US" sz="3200" dirty="0"/>
          </a:p>
        </p:txBody>
      </p:sp>
      <p:pic>
        <p:nvPicPr>
          <p:cNvPr id="5" name="Picture 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212213" y="13033301"/>
            <a:ext cx="9181955" cy="5271512"/>
          </a:xfrm>
          <a:prstGeom prst="rect">
            <a:avLst/>
          </a:prstGeom>
        </p:spPr>
      </p:pic>
      <p:sp>
        <p:nvSpPr>
          <p:cNvPr id="45" name="Rectangle 44"/>
          <p:cNvSpPr/>
          <p:nvPr/>
        </p:nvSpPr>
        <p:spPr>
          <a:xfrm>
            <a:off x="8212214" y="12377897"/>
            <a:ext cx="9165668" cy="654719"/>
          </a:xfrm>
          <a:prstGeom prst="rect">
            <a:avLst/>
          </a:prstGeom>
          <a:gradFill>
            <a:gsLst>
              <a:gs pos="0">
                <a:srgbClr val="005E00"/>
              </a:gs>
              <a:gs pos="100000">
                <a:srgbClr val="00A300"/>
              </a:gs>
            </a:gsLst>
          </a:gra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47" name="TextBox 46"/>
          <p:cNvSpPr txBox="1"/>
          <p:nvPr/>
        </p:nvSpPr>
        <p:spPr>
          <a:xfrm>
            <a:off x="8879854" y="12387776"/>
            <a:ext cx="2233304" cy="584775"/>
          </a:xfrm>
          <a:prstGeom prst="rect">
            <a:avLst/>
          </a:prstGeom>
          <a:noFill/>
        </p:spPr>
        <p:txBody>
          <a:bodyPr wrap="none" rtlCol="0">
            <a:spAutoFit/>
          </a:bodyPr>
          <a:lstStyle/>
          <a:p>
            <a:r>
              <a:rPr lang="en-US" sz="3200" b="1" dirty="0" smtClean="0"/>
              <a:t>Final Design</a:t>
            </a:r>
            <a:endParaRPr lang="en-US" sz="3200" b="1" dirty="0"/>
          </a:p>
        </p:txBody>
      </p:sp>
      <p:pic>
        <p:nvPicPr>
          <p:cNvPr id="6" name="Picture 5" descr="IMAG0549.jp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221099" y="18296331"/>
            <a:ext cx="9174169" cy="5187775"/>
          </a:xfrm>
          <a:prstGeom prst="rect">
            <a:avLst/>
          </a:prstGeom>
        </p:spPr>
      </p:pic>
      <p:sp>
        <p:nvSpPr>
          <p:cNvPr id="48" name="TextBox 47"/>
          <p:cNvSpPr txBox="1"/>
          <p:nvPr/>
        </p:nvSpPr>
        <p:spPr>
          <a:xfrm>
            <a:off x="193769" y="19551382"/>
            <a:ext cx="7839002" cy="14865613"/>
          </a:xfrm>
          <a:prstGeom prst="rect">
            <a:avLst/>
          </a:prstGeom>
          <a:noFill/>
        </p:spPr>
        <p:txBody>
          <a:bodyPr wrap="square" rtlCol="0">
            <a:spAutoFit/>
          </a:bodyPr>
          <a:lstStyle/>
          <a:p>
            <a:pPr algn="just"/>
            <a:r>
              <a:rPr lang="en-US" sz="3200" dirty="0"/>
              <a:t> </a:t>
            </a:r>
            <a:r>
              <a:rPr lang="en-US" sz="3200" dirty="0" smtClean="0"/>
              <a:t>   The </a:t>
            </a:r>
            <a:r>
              <a:rPr lang="en-US" sz="3200" dirty="0"/>
              <a:t>3D refreshable tactile display hardware sections can be broken down into </a:t>
            </a:r>
            <a:r>
              <a:rPr lang="en-US" sz="3200" dirty="0" smtClean="0"/>
              <a:t>three main </a:t>
            </a:r>
            <a:r>
              <a:rPr lang="en-US" sz="3200" dirty="0"/>
              <a:t>sub-groups of efforts: Z-axis pin setter mechanism, X-Y axis table, </a:t>
            </a:r>
            <a:r>
              <a:rPr lang="en-US" sz="3200" dirty="0" smtClean="0"/>
              <a:t>and the pin-holder/display</a:t>
            </a:r>
            <a:r>
              <a:rPr lang="en-US" sz="3200" dirty="0"/>
              <a:t>.</a:t>
            </a:r>
            <a:endParaRPr lang="en-US" sz="3200" dirty="0" smtClean="0"/>
          </a:p>
          <a:p>
            <a:pPr algn="just"/>
            <a:r>
              <a:rPr lang="en-US" sz="3200" dirty="0" smtClean="0"/>
              <a:t>    The Z-axis pin setter mechanism is composed of two rack and pinion arrangements driven by low cost 0-180 degree servomotors.  The design is scalable and is able to parallelize multiple operations by utilizing multiple servomotors.</a:t>
            </a:r>
          </a:p>
          <a:p>
            <a:pPr algn="just"/>
            <a:r>
              <a:rPr lang="en-US" sz="3200" dirty="0" smtClean="0"/>
              <a:t>    The X-Y table is a lead-screw design that specializes in accuracy due to the large number of turns required to advance the platform.  There are two lead-screws that drive the X-axis for stability and are driven in parallel by a belt and frictionless ball bearings.  The Y-axis is another lead-screw that is mounted on the X-axis and supports the Z-axis pin setting mechanism.</a:t>
            </a:r>
          </a:p>
          <a:p>
            <a:pPr algn="just"/>
            <a:r>
              <a:rPr lang="en-US" sz="3200" dirty="0" smtClean="0"/>
              <a:t>    The pin matrix display is made from 3D printed plastic components.  The plastic layers hold 1024 individual pins by friction, which holds them up as they are set and prevents them from falling as the pin setter is adjusted and moved.  Small springs are placed in between the layers to help equalize the tension on the pins.  Once the image is completed, the display can be tightened to lock the image.</a:t>
            </a:r>
            <a:endParaRPr lang="en-US" sz="3200" dirty="0"/>
          </a:p>
        </p:txBody>
      </p:sp>
      <p:sp>
        <p:nvSpPr>
          <p:cNvPr id="49" name="TextBox 48"/>
          <p:cNvSpPr txBox="1"/>
          <p:nvPr/>
        </p:nvSpPr>
        <p:spPr>
          <a:xfrm>
            <a:off x="846275" y="18866694"/>
            <a:ext cx="3823883" cy="584776"/>
          </a:xfrm>
          <a:prstGeom prst="rect">
            <a:avLst/>
          </a:prstGeom>
          <a:noFill/>
        </p:spPr>
        <p:txBody>
          <a:bodyPr wrap="none" rtlCol="0">
            <a:spAutoFit/>
          </a:bodyPr>
          <a:lstStyle/>
          <a:p>
            <a:r>
              <a:rPr lang="en-US" sz="3200" b="1" dirty="0" smtClean="0"/>
              <a:t>Technical Description</a:t>
            </a:r>
            <a:endParaRPr lang="en-US" sz="3200" b="1" dirty="0"/>
          </a:p>
        </p:txBody>
      </p:sp>
    </p:spTree>
    <p:extLst>
      <p:ext uri="{BB962C8B-B14F-4D97-AF65-F5344CB8AC3E}">
        <p14:creationId xmlns:p14="http://schemas.microsoft.com/office/powerpoint/2010/main" val="6244347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247</TotalTime>
  <Words>834</Words>
  <Application>Microsoft Macintosh PowerPoint</Application>
  <PresentationFormat>Custom</PresentationFormat>
  <Paragraphs>33</Paragraphs>
  <Slides>1</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vt:i4>
      </vt:variant>
    </vt:vector>
  </HeadingPairs>
  <TitlesOfParts>
    <vt:vector size="3" baseType="lpstr">
      <vt:lpstr>Office Theme</vt:lpstr>
      <vt:lpstr>Document</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29</cp:revision>
  <dcterms:created xsi:type="dcterms:W3CDTF">2014-04-21T23:51:36Z</dcterms:created>
  <dcterms:modified xsi:type="dcterms:W3CDTF">2014-04-23T23:46:50Z</dcterms:modified>
</cp:coreProperties>
</file>