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25603200" cy="34747200"/>
  <p:notesSz cx="6858000" cy="9144000"/>
  <p:defaultTextStyle>
    <a:defPPr>
      <a:defRPr lang="en-US"/>
    </a:defPPr>
    <a:lvl1pPr marL="0" algn="l" defTabSz="3448568" rtl="0" eaLnBrk="1" latinLnBrk="0" hangingPunct="1">
      <a:defRPr sz="6800" kern="1200">
        <a:solidFill>
          <a:schemeClr val="tx1"/>
        </a:solidFill>
        <a:latin typeface="+mn-lt"/>
        <a:ea typeface="+mn-ea"/>
        <a:cs typeface="+mn-cs"/>
      </a:defRPr>
    </a:lvl1pPr>
    <a:lvl2pPr marL="1724284" algn="l" defTabSz="3448568" rtl="0" eaLnBrk="1" latinLnBrk="0" hangingPunct="1">
      <a:defRPr sz="6800" kern="1200">
        <a:solidFill>
          <a:schemeClr val="tx1"/>
        </a:solidFill>
        <a:latin typeface="+mn-lt"/>
        <a:ea typeface="+mn-ea"/>
        <a:cs typeface="+mn-cs"/>
      </a:defRPr>
    </a:lvl2pPr>
    <a:lvl3pPr marL="3448568" algn="l" defTabSz="3448568" rtl="0" eaLnBrk="1" latinLnBrk="0" hangingPunct="1">
      <a:defRPr sz="6800" kern="1200">
        <a:solidFill>
          <a:schemeClr val="tx1"/>
        </a:solidFill>
        <a:latin typeface="+mn-lt"/>
        <a:ea typeface="+mn-ea"/>
        <a:cs typeface="+mn-cs"/>
      </a:defRPr>
    </a:lvl3pPr>
    <a:lvl4pPr marL="5172852" algn="l" defTabSz="3448568" rtl="0" eaLnBrk="1" latinLnBrk="0" hangingPunct="1">
      <a:defRPr sz="6800" kern="1200">
        <a:solidFill>
          <a:schemeClr val="tx1"/>
        </a:solidFill>
        <a:latin typeface="+mn-lt"/>
        <a:ea typeface="+mn-ea"/>
        <a:cs typeface="+mn-cs"/>
      </a:defRPr>
    </a:lvl4pPr>
    <a:lvl5pPr marL="6897136" algn="l" defTabSz="3448568" rtl="0" eaLnBrk="1" latinLnBrk="0" hangingPunct="1">
      <a:defRPr sz="6800" kern="1200">
        <a:solidFill>
          <a:schemeClr val="tx1"/>
        </a:solidFill>
        <a:latin typeface="+mn-lt"/>
        <a:ea typeface="+mn-ea"/>
        <a:cs typeface="+mn-cs"/>
      </a:defRPr>
    </a:lvl5pPr>
    <a:lvl6pPr marL="8621420" algn="l" defTabSz="3448568" rtl="0" eaLnBrk="1" latinLnBrk="0" hangingPunct="1">
      <a:defRPr sz="6800" kern="1200">
        <a:solidFill>
          <a:schemeClr val="tx1"/>
        </a:solidFill>
        <a:latin typeface="+mn-lt"/>
        <a:ea typeface="+mn-ea"/>
        <a:cs typeface="+mn-cs"/>
      </a:defRPr>
    </a:lvl6pPr>
    <a:lvl7pPr marL="10345704" algn="l" defTabSz="3448568" rtl="0" eaLnBrk="1" latinLnBrk="0" hangingPunct="1">
      <a:defRPr sz="6800" kern="1200">
        <a:solidFill>
          <a:schemeClr val="tx1"/>
        </a:solidFill>
        <a:latin typeface="+mn-lt"/>
        <a:ea typeface="+mn-ea"/>
        <a:cs typeface="+mn-cs"/>
      </a:defRPr>
    </a:lvl7pPr>
    <a:lvl8pPr marL="12069989" algn="l" defTabSz="3448568" rtl="0" eaLnBrk="1" latinLnBrk="0" hangingPunct="1">
      <a:defRPr sz="6800" kern="1200">
        <a:solidFill>
          <a:schemeClr val="tx1"/>
        </a:solidFill>
        <a:latin typeface="+mn-lt"/>
        <a:ea typeface="+mn-ea"/>
        <a:cs typeface="+mn-cs"/>
      </a:defRPr>
    </a:lvl8pPr>
    <a:lvl9pPr marL="13794273" algn="l" defTabSz="3448568" rtl="0" eaLnBrk="1" latinLnBrk="0" hangingPunct="1">
      <a:defRPr sz="6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54" autoAdjust="0"/>
    <p:restoredTop sz="94017" autoAdjust="0"/>
  </p:normalViewPr>
  <p:slideViewPr>
    <p:cSldViewPr>
      <p:cViewPr>
        <p:scale>
          <a:sx n="25" d="100"/>
          <a:sy n="25" d="100"/>
        </p:scale>
        <p:origin x="-1350" y="126"/>
      </p:cViewPr>
      <p:guideLst>
        <p:guide orient="horz" pos="10944"/>
        <p:guide pos="80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46F43E-87A4-4BFF-B5B3-811ECBE7FD39}" type="datetimeFigureOut">
              <a:rPr lang="en-US" smtClean="0"/>
              <a:t>4/24/2013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65350" y="685800"/>
            <a:ext cx="25273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15B872-A850-4F9B-B2B0-7D0E592C5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298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448568" rtl="0" eaLnBrk="1" latinLnBrk="0" hangingPunct="1">
      <a:defRPr sz="4500" kern="1200">
        <a:solidFill>
          <a:schemeClr val="tx1"/>
        </a:solidFill>
        <a:latin typeface="+mn-lt"/>
        <a:ea typeface="+mn-ea"/>
        <a:cs typeface="+mn-cs"/>
      </a:defRPr>
    </a:lvl1pPr>
    <a:lvl2pPr marL="1724284" algn="l" defTabSz="3448568" rtl="0" eaLnBrk="1" latinLnBrk="0" hangingPunct="1">
      <a:defRPr sz="4500" kern="1200">
        <a:solidFill>
          <a:schemeClr val="tx1"/>
        </a:solidFill>
        <a:latin typeface="+mn-lt"/>
        <a:ea typeface="+mn-ea"/>
        <a:cs typeface="+mn-cs"/>
      </a:defRPr>
    </a:lvl2pPr>
    <a:lvl3pPr marL="3448568" algn="l" defTabSz="3448568" rtl="0" eaLnBrk="1" latinLnBrk="0" hangingPunct="1">
      <a:defRPr sz="4500" kern="1200">
        <a:solidFill>
          <a:schemeClr val="tx1"/>
        </a:solidFill>
        <a:latin typeface="+mn-lt"/>
        <a:ea typeface="+mn-ea"/>
        <a:cs typeface="+mn-cs"/>
      </a:defRPr>
    </a:lvl3pPr>
    <a:lvl4pPr marL="5172852" algn="l" defTabSz="3448568" rtl="0" eaLnBrk="1" latinLnBrk="0" hangingPunct="1">
      <a:defRPr sz="4500" kern="1200">
        <a:solidFill>
          <a:schemeClr val="tx1"/>
        </a:solidFill>
        <a:latin typeface="+mn-lt"/>
        <a:ea typeface="+mn-ea"/>
        <a:cs typeface="+mn-cs"/>
      </a:defRPr>
    </a:lvl4pPr>
    <a:lvl5pPr marL="6897136" algn="l" defTabSz="3448568" rtl="0" eaLnBrk="1" latinLnBrk="0" hangingPunct="1">
      <a:defRPr sz="4500" kern="1200">
        <a:solidFill>
          <a:schemeClr val="tx1"/>
        </a:solidFill>
        <a:latin typeface="+mn-lt"/>
        <a:ea typeface="+mn-ea"/>
        <a:cs typeface="+mn-cs"/>
      </a:defRPr>
    </a:lvl5pPr>
    <a:lvl6pPr marL="8621420" algn="l" defTabSz="3448568" rtl="0" eaLnBrk="1" latinLnBrk="0" hangingPunct="1">
      <a:defRPr sz="4500" kern="1200">
        <a:solidFill>
          <a:schemeClr val="tx1"/>
        </a:solidFill>
        <a:latin typeface="+mn-lt"/>
        <a:ea typeface="+mn-ea"/>
        <a:cs typeface="+mn-cs"/>
      </a:defRPr>
    </a:lvl6pPr>
    <a:lvl7pPr marL="10345704" algn="l" defTabSz="3448568" rtl="0" eaLnBrk="1" latinLnBrk="0" hangingPunct="1">
      <a:defRPr sz="4500" kern="1200">
        <a:solidFill>
          <a:schemeClr val="tx1"/>
        </a:solidFill>
        <a:latin typeface="+mn-lt"/>
        <a:ea typeface="+mn-ea"/>
        <a:cs typeface="+mn-cs"/>
      </a:defRPr>
    </a:lvl7pPr>
    <a:lvl8pPr marL="12069989" algn="l" defTabSz="3448568" rtl="0" eaLnBrk="1" latinLnBrk="0" hangingPunct="1">
      <a:defRPr sz="4500" kern="1200">
        <a:solidFill>
          <a:schemeClr val="tx1"/>
        </a:solidFill>
        <a:latin typeface="+mn-lt"/>
        <a:ea typeface="+mn-ea"/>
        <a:cs typeface="+mn-cs"/>
      </a:defRPr>
    </a:lvl8pPr>
    <a:lvl9pPr marL="13794273" algn="l" defTabSz="3448568" rtl="0" eaLnBrk="1" latinLnBrk="0" hangingPunct="1">
      <a:defRPr sz="4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15B872-A850-4F9B-B2B0-7D0E592C5D0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880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0240" y="10794156"/>
            <a:ext cx="21762720" cy="74481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0480" y="19690080"/>
            <a:ext cx="17922240" cy="88798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724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4485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172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897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6214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345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0699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7942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BD1B-238C-4572-9B66-7B4B4A2067A0}" type="datetimeFigureOut">
              <a:rPr lang="en-US" smtClean="0"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BA4BB-1414-4931-AEE8-31FA41AE8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229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BD1B-238C-4572-9B66-7B4B4A2067A0}" type="datetimeFigureOut">
              <a:rPr lang="en-US" smtClean="0"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BA4BB-1414-4931-AEE8-31FA41AE8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711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2476" y="22328296"/>
            <a:ext cx="21762720" cy="6901180"/>
          </a:xfrm>
        </p:spPr>
        <p:txBody>
          <a:bodyPr anchor="t"/>
          <a:lstStyle>
            <a:lvl1pPr algn="l">
              <a:defRPr sz="151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76" y="14727349"/>
            <a:ext cx="21762720" cy="7600947"/>
          </a:xfrm>
        </p:spPr>
        <p:txBody>
          <a:bodyPr anchor="b"/>
          <a:lstStyle>
            <a:lvl1pPr marL="0" indent="0">
              <a:buNone/>
              <a:defRPr sz="7500">
                <a:solidFill>
                  <a:schemeClr val="tx1">
                    <a:tint val="75000"/>
                  </a:schemeClr>
                </a:solidFill>
              </a:defRPr>
            </a:lvl1pPr>
            <a:lvl2pPr marL="1724284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2pPr>
            <a:lvl3pPr marL="3448568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3pPr>
            <a:lvl4pPr marL="5172852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4pPr>
            <a:lvl5pPr marL="6897136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5pPr>
            <a:lvl6pPr marL="8621420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6pPr>
            <a:lvl7pPr marL="10345704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7pPr>
            <a:lvl8pPr marL="12069989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8pPr>
            <a:lvl9pPr marL="13794273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BD1B-238C-4572-9B66-7B4B4A2067A0}" type="datetimeFigureOut">
              <a:rPr lang="en-US" smtClean="0"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BA4BB-1414-4931-AEE8-31FA41AE8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73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80160" y="8107682"/>
            <a:ext cx="11308080" cy="22931546"/>
          </a:xfrm>
        </p:spPr>
        <p:txBody>
          <a:bodyPr/>
          <a:lstStyle>
            <a:lvl1pPr>
              <a:defRPr sz="10600"/>
            </a:lvl1pPr>
            <a:lvl2pPr>
              <a:defRPr sz="9100"/>
            </a:lvl2pPr>
            <a:lvl3pPr>
              <a:defRPr sz="7500"/>
            </a:lvl3pPr>
            <a:lvl4pPr>
              <a:defRPr sz="6800"/>
            </a:lvl4pPr>
            <a:lvl5pPr>
              <a:defRPr sz="6800"/>
            </a:lvl5pPr>
            <a:lvl6pPr>
              <a:defRPr sz="6800"/>
            </a:lvl6pPr>
            <a:lvl7pPr>
              <a:defRPr sz="6800"/>
            </a:lvl7pPr>
            <a:lvl8pPr>
              <a:defRPr sz="6800"/>
            </a:lvl8pPr>
            <a:lvl9pPr>
              <a:defRPr sz="6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014960" y="8107682"/>
            <a:ext cx="11308080" cy="22931546"/>
          </a:xfrm>
        </p:spPr>
        <p:txBody>
          <a:bodyPr/>
          <a:lstStyle>
            <a:lvl1pPr>
              <a:defRPr sz="10600"/>
            </a:lvl1pPr>
            <a:lvl2pPr>
              <a:defRPr sz="9100"/>
            </a:lvl2pPr>
            <a:lvl3pPr>
              <a:defRPr sz="7500"/>
            </a:lvl3pPr>
            <a:lvl4pPr>
              <a:defRPr sz="6800"/>
            </a:lvl4pPr>
            <a:lvl5pPr>
              <a:defRPr sz="6800"/>
            </a:lvl5pPr>
            <a:lvl6pPr>
              <a:defRPr sz="6800"/>
            </a:lvl6pPr>
            <a:lvl7pPr>
              <a:defRPr sz="6800"/>
            </a:lvl7pPr>
            <a:lvl8pPr>
              <a:defRPr sz="6800"/>
            </a:lvl8pPr>
            <a:lvl9pPr>
              <a:defRPr sz="6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BD1B-238C-4572-9B66-7B4B4A2067A0}" type="datetimeFigureOut">
              <a:rPr lang="en-US" smtClean="0"/>
              <a:t>4/24/2013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BA4BB-1414-4931-AEE8-31FA41AE8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42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0160" y="7777906"/>
            <a:ext cx="11312526" cy="3241461"/>
          </a:xfrm>
        </p:spPr>
        <p:txBody>
          <a:bodyPr anchor="b"/>
          <a:lstStyle>
            <a:lvl1pPr marL="0" indent="0">
              <a:buNone/>
              <a:defRPr sz="9100" b="1"/>
            </a:lvl1pPr>
            <a:lvl2pPr marL="1724284" indent="0">
              <a:buNone/>
              <a:defRPr sz="7500" b="1"/>
            </a:lvl2pPr>
            <a:lvl3pPr marL="3448568" indent="0">
              <a:buNone/>
              <a:defRPr sz="6800" b="1"/>
            </a:lvl3pPr>
            <a:lvl4pPr marL="5172852" indent="0">
              <a:buNone/>
              <a:defRPr sz="6000" b="1"/>
            </a:lvl4pPr>
            <a:lvl5pPr marL="6897136" indent="0">
              <a:buNone/>
              <a:defRPr sz="6000" b="1"/>
            </a:lvl5pPr>
            <a:lvl6pPr marL="8621420" indent="0">
              <a:buNone/>
              <a:defRPr sz="6000" b="1"/>
            </a:lvl6pPr>
            <a:lvl7pPr marL="10345704" indent="0">
              <a:buNone/>
              <a:defRPr sz="6000" b="1"/>
            </a:lvl7pPr>
            <a:lvl8pPr marL="12069989" indent="0">
              <a:buNone/>
              <a:defRPr sz="6000" b="1"/>
            </a:lvl8pPr>
            <a:lvl9pPr marL="13794273" indent="0">
              <a:buNone/>
              <a:defRPr sz="6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80160" y="11019367"/>
            <a:ext cx="11312526" cy="20019859"/>
          </a:xfrm>
        </p:spPr>
        <p:txBody>
          <a:bodyPr/>
          <a:lstStyle>
            <a:lvl1pPr>
              <a:defRPr sz="9100"/>
            </a:lvl1pPr>
            <a:lvl2pPr>
              <a:defRPr sz="7500"/>
            </a:lvl2pPr>
            <a:lvl3pPr>
              <a:defRPr sz="6800"/>
            </a:lvl3pPr>
            <a:lvl4pPr>
              <a:defRPr sz="6000"/>
            </a:lvl4pPr>
            <a:lvl5pPr>
              <a:defRPr sz="6000"/>
            </a:lvl5pPr>
            <a:lvl6pPr>
              <a:defRPr sz="6000"/>
            </a:lvl6pPr>
            <a:lvl7pPr>
              <a:defRPr sz="6000"/>
            </a:lvl7pPr>
            <a:lvl8pPr>
              <a:defRPr sz="6000"/>
            </a:lvl8pPr>
            <a:lvl9pPr>
              <a:defRPr sz="6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006071" y="7777906"/>
            <a:ext cx="11316970" cy="3241461"/>
          </a:xfrm>
        </p:spPr>
        <p:txBody>
          <a:bodyPr anchor="b"/>
          <a:lstStyle>
            <a:lvl1pPr marL="0" indent="0">
              <a:buNone/>
              <a:defRPr sz="9100" b="1"/>
            </a:lvl1pPr>
            <a:lvl2pPr marL="1724284" indent="0">
              <a:buNone/>
              <a:defRPr sz="7500" b="1"/>
            </a:lvl2pPr>
            <a:lvl3pPr marL="3448568" indent="0">
              <a:buNone/>
              <a:defRPr sz="6800" b="1"/>
            </a:lvl3pPr>
            <a:lvl4pPr marL="5172852" indent="0">
              <a:buNone/>
              <a:defRPr sz="6000" b="1"/>
            </a:lvl4pPr>
            <a:lvl5pPr marL="6897136" indent="0">
              <a:buNone/>
              <a:defRPr sz="6000" b="1"/>
            </a:lvl5pPr>
            <a:lvl6pPr marL="8621420" indent="0">
              <a:buNone/>
              <a:defRPr sz="6000" b="1"/>
            </a:lvl6pPr>
            <a:lvl7pPr marL="10345704" indent="0">
              <a:buNone/>
              <a:defRPr sz="6000" b="1"/>
            </a:lvl7pPr>
            <a:lvl8pPr marL="12069989" indent="0">
              <a:buNone/>
              <a:defRPr sz="6000" b="1"/>
            </a:lvl8pPr>
            <a:lvl9pPr marL="13794273" indent="0">
              <a:buNone/>
              <a:defRPr sz="60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3006071" y="11019367"/>
            <a:ext cx="11316970" cy="20019859"/>
          </a:xfrm>
        </p:spPr>
        <p:txBody>
          <a:bodyPr/>
          <a:lstStyle>
            <a:lvl1pPr>
              <a:defRPr sz="9100"/>
            </a:lvl1pPr>
            <a:lvl2pPr>
              <a:defRPr sz="7500"/>
            </a:lvl2pPr>
            <a:lvl3pPr>
              <a:defRPr sz="6800"/>
            </a:lvl3pPr>
            <a:lvl4pPr>
              <a:defRPr sz="6000"/>
            </a:lvl4pPr>
            <a:lvl5pPr>
              <a:defRPr sz="6000"/>
            </a:lvl5pPr>
            <a:lvl6pPr>
              <a:defRPr sz="6000"/>
            </a:lvl6pPr>
            <a:lvl7pPr>
              <a:defRPr sz="6000"/>
            </a:lvl7pPr>
            <a:lvl8pPr>
              <a:defRPr sz="6000"/>
            </a:lvl8pPr>
            <a:lvl9pPr>
              <a:defRPr sz="6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BD1B-238C-4572-9B66-7B4B4A2067A0}" type="datetimeFigureOut">
              <a:rPr lang="en-US" smtClean="0"/>
              <a:t>4/24/2013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BA4BB-1414-4931-AEE8-31FA41AE8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617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BD1B-238C-4572-9B66-7B4B4A2067A0}" type="datetimeFigureOut">
              <a:rPr lang="en-US" smtClean="0"/>
              <a:t>4/24/2013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BA4BB-1414-4931-AEE8-31FA41AE8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106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BD1B-238C-4572-9B66-7B4B4A2067A0}" type="datetimeFigureOut">
              <a:rPr lang="en-US" smtClean="0"/>
              <a:t>4/24/2013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BA4BB-1414-4931-AEE8-31FA41AE8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604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162" y="1383453"/>
            <a:ext cx="8423276" cy="5887720"/>
          </a:xfrm>
        </p:spPr>
        <p:txBody>
          <a:bodyPr anchor="b"/>
          <a:lstStyle>
            <a:lvl1pPr algn="l">
              <a:defRPr sz="7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10140" y="1383456"/>
            <a:ext cx="14312900" cy="29655773"/>
          </a:xfrm>
        </p:spPr>
        <p:txBody>
          <a:bodyPr/>
          <a:lstStyle>
            <a:lvl1pPr>
              <a:defRPr sz="12100"/>
            </a:lvl1pPr>
            <a:lvl2pPr>
              <a:defRPr sz="10600"/>
            </a:lvl2pPr>
            <a:lvl3pPr>
              <a:defRPr sz="9100"/>
            </a:lvl3pPr>
            <a:lvl4pPr>
              <a:defRPr sz="7500"/>
            </a:lvl4pPr>
            <a:lvl5pPr>
              <a:defRPr sz="7500"/>
            </a:lvl5pPr>
            <a:lvl6pPr>
              <a:defRPr sz="7500"/>
            </a:lvl6pPr>
            <a:lvl7pPr>
              <a:defRPr sz="7500"/>
            </a:lvl7pPr>
            <a:lvl8pPr>
              <a:defRPr sz="7500"/>
            </a:lvl8pPr>
            <a:lvl9pPr>
              <a:defRPr sz="7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80162" y="7271176"/>
            <a:ext cx="8423276" cy="23768053"/>
          </a:xfrm>
        </p:spPr>
        <p:txBody>
          <a:bodyPr/>
          <a:lstStyle>
            <a:lvl1pPr marL="0" indent="0">
              <a:buNone/>
              <a:defRPr sz="5300"/>
            </a:lvl1pPr>
            <a:lvl2pPr marL="1724284" indent="0">
              <a:buNone/>
              <a:defRPr sz="4500"/>
            </a:lvl2pPr>
            <a:lvl3pPr marL="3448568" indent="0">
              <a:buNone/>
              <a:defRPr sz="3800"/>
            </a:lvl3pPr>
            <a:lvl4pPr marL="5172852" indent="0">
              <a:buNone/>
              <a:defRPr sz="3400"/>
            </a:lvl4pPr>
            <a:lvl5pPr marL="6897136" indent="0">
              <a:buNone/>
              <a:defRPr sz="3400"/>
            </a:lvl5pPr>
            <a:lvl6pPr marL="8621420" indent="0">
              <a:buNone/>
              <a:defRPr sz="3400"/>
            </a:lvl6pPr>
            <a:lvl7pPr marL="10345704" indent="0">
              <a:buNone/>
              <a:defRPr sz="3400"/>
            </a:lvl7pPr>
            <a:lvl8pPr marL="12069989" indent="0">
              <a:buNone/>
              <a:defRPr sz="3400"/>
            </a:lvl8pPr>
            <a:lvl9pPr marL="13794273" indent="0">
              <a:buNone/>
              <a:defRPr sz="3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BD1B-238C-4572-9B66-7B4B4A2067A0}" type="datetimeFigureOut">
              <a:rPr lang="en-US" smtClean="0"/>
              <a:t>4/24/2013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BA4BB-1414-4931-AEE8-31FA41AE8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92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8406" y="24323040"/>
            <a:ext cx="15361920" cy="2871473"/>
          </a:xfrm>
        </p:spPr>
        <p:txBody>
          <a:bodyPr anchor="b"/>
          <a:lstStyle>
            <a:lvl1pPr algn="l">
              <a:defRPr sz="7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018406" y="3104727"/>
            <a:ext cx="15361920" cy="20848320"/>
          </a:xfrm>
        </p:spPr>
        <p:txBody>
          <a:bodyPr/>
          <a:lstStyle>
            <a:lvl1pPr marL="0" indent="0">
              <a:buNone/>
              <a:defRPr sz="12100"/>
            </a:lvl1pPr>
            <a:lvl2pPr marL="1724284" indent="0">
              <a:buNone/>
              <a:defRPr sz="10600"/>
            </a:lvl2pPr>
            <a:lvl3pPr marL="3448568" indent="0">
              <a:buNone/>
              <a:defRPr sz="9100"/>
            </a:lvl3pPr>
            <a:lvl4pPr marL="5172852" indent="0">
              <a:buNone/>
              <a:defRPr sz="7500"/>
            </a:lvl4pPr>
            <a:lvl5pPr marL="6897136" indent="0">
              <a:buNone/>
              <a:defRPr sz="7500"/>
            </a:lvl5pPr>
            <a:lvl6pPr marL="8621420" indent="0">
              <a:buNone/>
              <a:defRPr sz="7500"/>
            </a:lvl6pPr>
            <a:lvl7pPr marL="10345704" indent="0">
              <a:buNone/>
              <a:defRPr sz="7500"/>
            </a:lvl7pPr>
            <a:lvl8pPr marL="12069989" indent="0">
              <a:buNone/>
              <a:defRPr sz="7500"/>
            </a:lvl8pPr>
            <a:lvl9pPr marL="13794273" indent="0">
              <a:buNone/>
              <a:defRPr sz="7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8406" y="27194513"/>
            <a:ext cx="15361920" cy="4077967"/>
          </a:xfrm>
        </p:spPr>
        <p:txBody>
          <a:bodyPr/>
          <a:lstStyle>
            <a:lvl1pPr marL="0" indent="0">
              <a:buNone/>
              <a:defRPr sz="5300"/>
            </a:lvl1pPr>
            <a:lvl2pPr marL="1724284" indent="0">
              <a:buNone/>
              <a:defRPr sz="4500"/>
            </a:lvl2pPr>
            <a:lvl3pPr marL="3448568" indent="0">
              <a:buNone/>
              <a:defRPr sz="3800"/>
            </a:lvl3pPr>
            <a:lvl4pPr marL="5172852" indent="0">
              <a:buNone/>
              <a:defRPr sz="3400"/>
            </a:lvl4pPr>
            <a:lvl5pPr marL="6897136" indent="0">
              <a:buNone/>
              <a:defRPr sz="3400"/>
            </a:lvl5pPr>
            <a:lvl6pPr marL="8621420" indent="0">
              <a:buNone/>
              <a:defRPr sz="3400"/>
            </a:lvl6pPr>
            <a:lvl7pPr marL="10345704" indent="0">
              <a:buNone/>
              <a:defRPr sz="3400"/>
            </a:lvl7pPr>
            <a:lvl8pPr marL="12069989" indent="0">
              <a:buNone/>
              <a:defRPr sz="3400"/>
            </a:lvl8pPr>
            <a:lvl9pPr marL="13794273" indent="0">
              <a:buNone/>
              <a:defRPr sz="3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BD1B-238C-4572-9B66-7B4B4A2067A0}" type="datetimeFigureOut">
              <a:rPr lang="en-US" smtClean="0"/>
              <a:t>4/24/2013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BA4BB-1414-4931-AEE8-31FA41AE8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583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BD1B-238C-4572-9B66-7B4B4A2067A0}" type="datetimeFigureOut">
              <a:rPr lang="en-US" smtClean="0"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BA4BB-1414-4931-AEE8-31FA41AE8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698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562320" y="1391502"/>
            <a:ext cx="5760720" cy="2964772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80160" y="1391502"/>
            <a:ext cx="16855440" cy="296477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3BD1B-238C-4572-9B66-7B4B4A2067A0}" type="datetimeFigureOut">
              <a:rPr lang="en-US" smtClean="0"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BA4BB-1414-4931-AEE8-31FA41AE8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77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80160" y="1391499"/>
            <a:ext cx="23042880" cy="5791200"/>
          </a:xfrm>
          <a:prstGeom prst="rect">
            <a:avLst/>
          </a:prstGeom>
        </p:spPr>
        <p:txBody>
          <a:bodyPr vert="horz" lIns="344857" tIns="172428" rIns="344857" bIns="17242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0160" y="8107682"/>
            <a:ext cx="23042880" cy="22931546"/>
          </a:xfrm>
          <a:prstGeom prst="rect">
            <a:avLst/>
          </a:prstGeom>
        </p:spPr>
        <p:txBody>
          <a:bodyPr vert="horz" lIns="344857" tIns="172428" rIns="344857" bIns="17242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80160" y="32205509"/>
            <a:ext cx="5974080" cy="1849967"/>
          </a:xfrm>
          <a:prstGeom prst="rect">
            <a:avLst/>
          </a:prstGeom>
        </p:spPr>
        <p:txBody>
          <a:bodyPr vert="horz" lIns="344857" tIns="172428" rIns="344857" bIns="172428" rtlCol="0" anchor="ctr"/>
          <a:lstStyle>
            <a:lvl1pPr algn="l">
              <a:defRPr sz="4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3BD1B-238C-4572-9B66-7B4B4A2067A0}" type="datetimeFigureOut">
              <a:rPr lang="en-US" smtClean="0"/>
              <a:t>4/24/2013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47760" y="32205509"/>
            <a:ext cx="8107680" cy="1849967"/>
          </a:xfrm>
          <a:prstGeom prst="rect">
            <a:avLst/>
          </a:prstGeom>
        </p:spPr>
        <p:txBody>
          <a:bodyPr vert="horz" lIns="344857" tIns="172428" rIns="344857" bIns="172428" rtlCol="0" anchor="ctr"/>
          <a:lstStyle>
            <a:lvl1pPr algn="ctr">
              <a:defRPr sz="4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348960" y="32205509"/>
            <a:ext cx="5974080" cy="1849967"/>
          </a:xfrm>
          <a:prstGeom prst="rect">
            <a:avLst/>
          </a:prstGeom>
        </p:spPr>
        <p:txBody>
          <a:bodyPr vert="horz" lIns="344857" tIns="172428" rIns="344857" bIns="172428" rtlCol="0" anchor="ctr"/>
          <a:lstStyle>
            <a:lvl1pPr algn="r">
              <a:defRPr sz="4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BA4BB-1414-4931-AEE8-31FA41AE8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04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48568" rtl="0" eaLnBrk="1" latinLnBrk="0" hangingPunct="1">
        <a:spcBef>
          <a:spcPct val="0"/>
        </a:spcBef>
        <a:buNone/>
        <a:defRPr sz="1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93213" indent="-1293213" algn="l" defTabSz="3448568" rtl="0" eaLnBrk="1" latinLnBrk="0" hangingPunct="1">
        <a:spcBef>
          <a:spcPct val="20000"/>
        </a:spcBef>
        <a:buFont typeface="Arial" pitchFamily="34" charset="0"/>
        <a:buChar char="•"/>
        <a:defRPr sz="12100" kern="1200">
          <a:solidFill>
            <a:schemeClr val="tx1"/>
          </a:solidFill>
          <a:latin typeface="+mn-lt"/>
          <a:ea typeface="+mn-ea"/>
          <a:cs typeface="+mn-cs"/>
        </a:defRPr>
      </a:lvl1pPr>
      <a:lvl2pPr marL="2801962" indent="-1077678" algn="l" defTabSz="3448568" rtl="0" eaLnBrk="1" latinLnBrk="0" hangingPunct="1">
        <a:spcBef>
          <a:spcPct val="20000"/>
        </a:spcBef>
        <a:buFont typeface="Arial" pitchFamily="34" charset="0"/>
        <a:buChar char="–"/>
        <a:defRPr sz="10600" kern="1200">
          <a:solidFill>
            <a:schemeClr val="tx1"/>
          </a:solidFill>
          <a:latin typeface="+mn-lt"/>
          <a:ea typeface="+mn-ea"/>
          <a:cs typeface="+mn-cs"/>
        </a:defRPr>
      </a:lvl2pPr>
      <a:lvl3pPr marL="4310710" indent="-862142" algn="l" defTabSz="3448568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3pPr>
      <a:lvl4pPr marL="6034994" indent="-862142" algn="l" defTabSz="3448568" rtl="0" eaLnBrk="1" latinLnBrk="0" hangingPunct="1">
        <a:spcBef>
          <a:spcPct val="20000"/>
        </a:spcBef>
        <a:buFont typeface="Arial" pitchFamily="34" charset="0"/>
        <a:buChar char="–"/>
        <a:defRPr sz="7500" kern="1200">
          <a:solidFill>
            <a:schemeClr val="tx1"/>
          </a:solidFill>
          <a:latin typeface="+mn-lt"/>
          <a:ea typeface="+mn-ea"/>
          <a:cs typeface="+mn-cs"/>
        </a:defRPr>
      </a:lvl4pPr>
      <a:lvl5pPr marL="7759278" indent="-862142" algn="l" defTabSz="3448568" rtl="0" eaLnBrk="1" latinLnBrk="0" hangingPunct="1">
        <a:spcBef>
          <a:spcPct val="20000"/>
        </a:spcBef>
        <a:buFont typeface="Arial" pitchFamily="34" charset="0"/>
        <a:buChar char="»"/>
        <a:defRPr sz="7500" kern="1200">
          <a:solidFill>
            <a:schemeClr val="tx1"/>
          </a:solidFill>
          <a:latin typeface="+mn-lt"/>
          <a:ea typeface="+mn-ea"/>
          <a:cs typeface="+mn-cs"/>
        </a:defRPr>
      </a:lvl5pPr>
      <a:lvl6pPr marL="9483562" indent="-862142" algn="l" defTabSz="3448568" rtl="0" eaLnBrk="1" latinLnBrk="0" hangingPunct="1">
        <a:spcBef>
          <a:spcPct val="20000"/>
        </a:spcBef>
        <a:buFont typeface="Arial" pitchFamily="34" charset="0"/>
        <a:buChar char="•"/>
        <a:defRPr sz="7500" kern="1200">
          <a:solidFill>
            <a:schemeClr val="tx1"/>
          </a:solidFill>
          <a:latin typeface="+mn-lt"/>
          <a:ea typeface="+mn-ea"/>
          <a:cs typeface="+mn-cs"/>
        </a:defRPr>
      </a:lvl6pPr>
      <a:lvl7pPr marL="11207847" indent="-862142" algn="l" defTabSz="3448568" rtl="0" eaLnBrk="1" latinLnBrk="0" hangingPunct="1">
        <a:spcBef>
          <a:spcPct val="20000"/>
        </a:spcBef>
        <a:buFont typeface="Arial" pitchFamily="34" charset="0"/>
        <a:buChar char="•"/>
        <a:defRPr sz="7500" kern="1200">
          <a:solidFill>
            <a:schemeClr val="tx1"/>
          </a:solidFill>
          <a:latin typeface="+mn-lt"/>
          <a:ea typeface="+mn-ea"/>
          <a:cs typeface="+mn-cs"/>
        </a:defRPr>
      </a:lvl7pPr>
      <a:lvl8pPr marL="12932131" indent="-862142" algn="l" defTabSz="3448568" rtl="0" eaLnBrk="1" latinLnBrk="0" hangingPunct="1">
        <a:spcBef>
          <a:spcPct val="20000"/>
        </a:spcBef>
        <a:buFont typeface="Arial" pitchFamily="34" charset="0"/>
        <a:buChar char="•"/>
        <a:defRPr sz="7500" kern="1200">
          <a:solidFill>
            <a:schemeClr val="tx1"/>
          </a:solidFill>
          <a:latin typeface="+mn-lt"/>
          <a:ea typeface="+mn-ea"/>
          <a:cs typeface="+mn-cs"/>
        </a:defRPr>
      </a:lvl8pPr>
      <a:lvl9pPr marL="14656415" indent="-862142" algn="l" defTabSz="3448568" rtl="0" eaLnBrk="1" latinLnBrk="0" hangingPunct="1">
        <a:spcBef>
          <a:spcPct val="20000"/>
        </a:spcBef>
        <a:buFont typeface="Arial" pitchFamily="34" charset="0"/>
        <a:buChar char="•"/>
        <a:defRPr sz="7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48568" rtl="0" eaLnBrk="1" latinLnBrk="0" hangingPunct="1">
        <a:defRPr sz="6800" kern="1200">
          <a:solidFill>
            <a:schemeClr val="tx1"/>
          </a:solidFill>
          <a:latin typeface="+mn-lt"/>
          <a:ea typeface="+mn-ea"/>
          <a:cs typeface="+mn-cs"/>
        </a:defRPr>
      </a:lvl1pPr>
      <a:lvl2pPr marL="1724284" algn="l" defTabSz="3448568" rtl="0" eaLnBrk="1" latinLnBrk="0" hangingPunct="1">
        <a:defRPr sz="6800" kern="1200">
          <a:solidFill>
            <a:schemeClr val="tx1"/>
          </a:solidFill>
          <a:latin typeface="+mn-lt"/>
          <a:ea typeface="+mn-ea"/>
          <a:cs typeface="+mn-cs"/>
        </a:defRPr>
      </a:lvl2pPr>
      <a:lvl3pPr marL="3448568" algn="l" defTabSz="3448568" rtl="0" eaLnBrk="1" latinLnBrk="0" hangingPunct="1">
        <a:defRPr sz="6800" kern="1200">
          <a:solidFill>
            <a:schemeClr val="tx1"/>
          </a:solidFill>
          <a:latin typeface="+mn-lt"/>
          <a:ea typeface="+mn-ea"/>
          <a:cs typeface="+mn-cs"/>
        </a:defRPr>
      </a:lvl3pPr>
      <a:lvl4pPr marL="5172852" algn="l" defTabSz="3448568" rtl="0" eaLnBrk="1" latinLnBrk="0" hangingPunct="1">
        <a:defRPr sz="6800" kern="1200">
          <a:solidFill>
            <a:schemeClr val="tx1"/>
          </a:solidFill>
          <a:latin typeface="+mn-lt"/>
          <a:ea typeface="+mn-ea"/>
          <a:cs typeface="+mn-cs"/>
        </a:defRPr>
      </a:lvl4pPr>
      <a:lvl5pPr marL="6897136" algn="l" defTabSz="3448568" rtl="0" eaLnBrk="1" latinLnBrk="0" hangingPunct="1">
        <a:defRPr sz="6800" kern="1200">
          <a:solidFill>
            <a:schemeClr val="tx1"/>
          </a:solidFill>
          <a:latin typeface="+mn-lt"/>
          <a:ea typeface="+mn-ea"/>
          <a:cs typeface="+mn-cs"/>
        </a:defRPr>
      </a:lvl5pPr>
      <a:lvl6pPr marL="8621420" algn="l" defTabSz="3448568" rtl="0" eaLnBrk="1" latinLnBrk="0" hangingPunct="1">
        <a:defRPr sz="6800" kern="1200">
          <a:solidFill>
            <a:schemeClr val="tx1"/>
          </a:solidFill>
          <a:latin typeface="+mn-lt"/>
          <a:ea typeface="+mn-ea"/>
          <a:cs typeface="+mn-cs"/>
        </a:defRPr>
      </a:lvl6pPr>
      <a:lvl7pPr marL="10345704" algn="l" defTabSz="3448568" rtl="0" eaLnBrk="1" latinLnBrk="0" hangingPunct="1">
        <a:defRPr sz="6800" kern="1200">
          <a:solidFill>
            <a:schemeClr val="tx1"/>
          </a:solidFill>
          <a:latin typeface="+mn-lt"/>
          <a:ea typeface="+mn-ea"/>
          <a:cs typeface="+mn-cs"/>
        </a:defRPr>
      </a:lvl7pPr>
      <a:lvl8pPr marL="12069989" algn="l" defTabSz="3448568" rtl="0" eaLnBrk="1" latinLnBrk="0" hangingPunct="1">
        <a:defRPr sz="6800" kern="1200">
          <a:solidFill>
            <a:schemeClr val="tx1"/>
          </a:solidFill>
          <a:latin typeface="+mn-lt"/>
          <a:ea typeface="+mn-ea"/>
          <a:cs typeface="+mn-cs"/>
        </a:defRPr>
      </a:lvl8pPr>
      <a:lvl9pPr marL="13794273" algn="l" defTabSz="3448568" rtl="0" eaLnBrk="1" latinLnBrk="0" hangingPunct="1">
        <a:defRPr sz="6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wmf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0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61209" y="5486400"/>
            <a:ext cx="6954982" cy="1092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3600" dirty="0" smtClean="0">
                <a:effectLst/>
              </a:rPr>
              <a:t>The purpose of this project was to develop a portable G-Meter, roughly the size of a cell phone.  Potential applications of the product </a:t>
            </a:r>
            <a:r>
              <a:rPr lang="en-US" sz="3600" dirty="0" smtClean="0"/>
              <a:t>include</a:t>
            </a:r>
            <a:r>
              <a:rPr lang="en-US" sz="3600" dirty="0" smtClean="0">
                <a:effectLst/>
              </a:rPr>
              <a:t> logging destructive acceleration during the shipment of a packages.</a:t>
            </a:r>
          </a:p>
          <a:p>
            <a:pPr>
              <a:lnSpc>
                <a:spcPct val="115000"/>
              </a:lnSpc>
            </a:pPr>
            <a:r>
              <a:rPr lang="en-US" sz="3600" dirty="0" smtClean="0">
                <a:effectLst/>
              </a:rPr>
              <a:t>The on-board microcontroller is programmed to perform several important functions. It is capable </a:t>
            </a:r>
          </a:p>
          <a:p>
            <a:pPr>
              <a:lnSpc>
                <a:spcPct val="115000"/>
              </a:lnSpc>
            </a:pPr>
            <a:r>
              <a:rPr lang="en-US" sz="3600" dirty="0" smtClean="0">
                <a:effectLst/>
              </a:rPr>
              <a:t>of recording peak acceleration events and logging the time at which they occurred. The meter </a:t>
            </a:r>
          </a:p>
          <a:p>
            <a:pPr>
              <a:lnSpc>
                <a:spcPct val="115000"/>
              </a:lnSpc>
            </a:pPr>
            <a:r>
              <a:rPr lang="en-US" sz="3600" dirty="0" smtClean="0">
                <a:effectLst/>
              </a:rPr>
              <a:t>also features real-time RMS calculation and a set of six bandwidth filters to monitor acceleration within a specific frequency range.</a:t>
            </a:r>
            <a:endParaRPr lang="en-US" sz="3600" dirty="0">
              <a:ea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61209" y="762000"/>
            <a:ext cx="22742653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Real Time G-Meter with Peak/Hold</a:t>
            </a:r>
          </a:p>
          <a:p>
            <a:pPr algn="ctr"/>
            <a:r>
              <a:rPr lang="en-US" sz="3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ECE480 Team 4: Karl Anderson, </a:t>
            </a:r>
            <a:r>
              <a:rPr lang="en-US" sz="3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Shuhan</a:t>
            </a:r>
            <a:r>
              <a:rPr lang="en-US" sz="3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Chen, Corey Fox, Eric-John Kohler, Tim Carroll, Dan Svoboda</a:t>
            </a:r>
          </a:p>
          <a:p>
            <a:pPr algn="ctr"/>
            <a:r>
              <a:rPr lang="en-US" sz="3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Spring 2013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342159" y="4229100"/>
            <a:ext cx="6573982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Abstract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215" y="9553717"/>
            <a:ext cx="10058400" cy="65679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0087" y="32208880"/>
            <a:ext cx="6172200" cy="1910726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9476509" y="4229100"/>
            <a:ext cx="6573982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Key Parameters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192491" y="5638799"/>
            <a:ext cx="6954982" cy="391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endParaRPr lang="en-US" sz="3600" dirty="0" smtClean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</a:pPr>
            <a:endParaRPr lang="en-US" sz="3600" dirty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</a:pPr>
            <a:endParaRPr lang="en-US" sz="3600" dirty="0" smtClean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</a:pPr>
            <a:endParaRPr lang="en-US" sz="3600" dirty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</a:pPr>
            <a:endParaRPr lang="en-US" sz="3600" dirty="0" smtClean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</a:pPr>
            <a:endParaRPr lang="en-US" sz="3600" dirty="0">
              <a:ea typeface="Times New Roman"/>
              <a:cs typeface="Times New Roman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7470582" y="5638800"/>
            <a:ext cx="6954982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3600" b="1" dirty="0" smtClean="0">
                <a:effectLst/>
              </a:rPr>
              <a:t>Initial Prototype</a:t>
            </a:r>
            <a:endParaRPr lang="en-US" sz="3600" dirty="0" smtClean="0">
              <a:effectLst/>
            </a:endParaRPr>
          </a:p>
          <a:p>
            <a:pPr>
              <a:lnSpc>
                <a:spcPct val="115000"/>
              </a:lnSpc>
            </a:pPr>
            <a:r>
              <a:rPr lang="en-US" sz="3600" dirty="0" smtClean="0">
                <a:ea typeface="Times New Roman"/>
                <a:cs typeface="Times New Roman"/>
              </a:rPr>
              <a:t>The first prototype was constructed in three separate modules on solderless protoboards.</a:t>
            </a:r>
            <a:endParaRPr lang="en-US" sz="3600" dirty="0">
              <a:ea typeface="Times New Roman"/>
              <a:cs typeface="Times New Roman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7470582" y="4267200"/>
            <a:ext cx="6573982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Hardware Design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342159" y="17858874"/>
            <a:ext cx="6573982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Block Diagram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002847" y="22806087"/>
            <a:ext cx="4135582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Accelerometer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 rot="5400000">
            <a:off x="5876424" y="26960798"/>
            <a:ext cx="4135582" cy="13335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2x8 LCD</a:t>
            </a:r>
            <a:endParaRPr lang="en-US" sz="4000" dirty="0">
              <a:solidFill>
                <a:schemeClr val="tx1"/>
              </a:solidFill>
            </a:endParaRPr>
          </a:p>
        </p:txBody>
      </p:sp>
      <p:cxnSp>
        <p:nvCxnSpPr>
          <p:cNvPr id="32" name="Straight Connector 31"/>
          <p:cNvCxnSpPr>
            <a:stCxn id="20" idx="0"/>
          </p:cNvCxnSpPr>
          <p:nvPr/>
        </p:nvCxnSpPr>
        <p:spPr>
          <a:xfrm flipV="1">
            <a:off x="4070638" y="23644287"/>
            <a:ext cx="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3945947" y="24876198"/>
            <a:ext cx="0" cy="4444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4250747" y="24876198"/>
            <a:ext cx="0" cy="4311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4555547" y="24856842"/>
            <a:ext cx="0" cy="4638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4860347" y="24856842"/>
            <a:ext cx="0" cy="4070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5165147" y="24856842"/>
            <a:ext cx="0" cy="45052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3641147" y="24856842"/>
            <a:ext cx="0" cy="4638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3336347" y="24856842"/>
            <a:ext cx="0" cy="4638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3031547" y="24856842"/>
            <a:ext cx="0" cy="4638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4089688" y="26102043"/>
            <a:ext cx="0" cy="8188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5965247" y="27568893"/>
            <a:ext cx="82954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1317047" y="27530793"/>
            <a:ext cx="82954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4052454" y="29130687"/>
            <a:ext cx="0" cy="8188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4043795" y="30502287"/>
            <a:ext cx="0" cy="8188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2021897" y="29816487"/>
            <a:ext cx="4135582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Voltage Regulator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002847" y="31188087"/>
            <a:ext cx="4135582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2 AA Batteries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002847" y="28444887"/>
            <a:ext cx="4135582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Memory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002847" y="25263843"/>
            <a:ext cx="4135582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DIP Switches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002847" y="24025287"/>
            <a:ext cx="4135582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Bandwidth Filters</a:t>
            </a:r>
            <a:endParaRPr lang="en-US" sz="4000" dirty="0">
              <a:solidFill>
                <a:schemeClr val="tx1"/>
              </a:solidFill>
            </a:endParaRPr>
          </a:p>
        </p:txBody>
      </p:sp>
      <p:cxnSp>
        <p:nvCxnSpPr>
          <p:cNvPr id="97" name="Straight Connector 96"/>
          <p:cNvCxnSpPr/>
          <p:nvPr/>
        </p:nvCxnSpPr>
        <p:spPr>
          <a:xfrm>
            <a:off x="1317047" y="27777555"/>
            <a:ext cx="82954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1317047" y="27288564"/>
            <a:ext cx="82954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1278947" y="28050564"/>
            <a:ext cx="82954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925656" y="25863765"/>
            <a:ext cx="782782" cy="380032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Control Buttons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002847" y="26616087"/>
            <a:ext cx="4135582" cy="1828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MSP430</a:t>
            </a:r>
          </a:p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Microcontroller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989233" y="19354800"/>
            <a:ext cx="6954982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3600" dirty="0" smtClean="0"/>
              <a:t>This diagram represents a high-level view of the G-Meter. Each block was implemented by a member of the group.</a:t>
            </a:r>
            <a:endParaRPr lang="en-US" sz="3600" dirty="0">
              <a:ea typeface="Times New Roman"/>
              <a:cs typeface="Times New Roman"/>
            </a:endParaRPr>
          </a:p>
        </p:txBody>
      </p:sp>
      <p:pic>
        <p:nvPicPr>
          <p:cNvPr id="106" name="Picture 10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6187" y="8422685"/>
            <a:ext cx="5234360" cy="5154446"/>
          </a:xfrm>
          <a:prstGeom prst="rect">
            <a:avLst/>
          </a:prstGeom>
        </p:spPr>
      </p:pic>
      <p:sp>
        <p:nvSpPr>
          <p:cNvPr id="108" name="Rectangle 107"/>
          <p:cNvSpPr/>
          <p:nvPr/>
        </p:nvSpPr>
        <p:spPr>
          <a:xfrm>
            <a:off x="18415512" y="14096673"/>
            <a:ext cx="6300719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3600" b="1" dirty="0" smtClean="0">
                <a:effectLst/>
              </a:rPr>
              <a:t>EAGLE Schematic</a:t>
            </a:r>
            <a:endParaRPr lang="en-US" sz="3600" dirty="0" smtClean="0">
              <a:effectLst/>
            </a:endParaRPr>
          </a:p>
          <a:p>
            <a:pPr>
              <a:lnSpc>
                <a:spcPct val="115000"/>
              </a:lnSpc>
            </a:pPr>
            <a:r>
              <a:rPr lang="en-US" sz="3600" dirty="0" smtClean="0">
                <a:ea typeface="Times New Roman"/>
                <a:cs typeface="Times New Roman"/>
              </a:rPr>
              <a:t>The messy original circuit</a:t>
            </a:r>
          </a:p>
          <a:p>
            <a:pPr>
              <a:lnSpc>
                <a:spcPct val="115000"/>
              </a:lnSpc>
            </a:pPr>
            <a:r>
              <a:rPr lang="en-US" sz="3600" dirty="0" smtClean="0">
                <a:ea typeface="Times New Roman"/>
                <a:cs typeface="Times New Roman"/>
              </a:rPr>
              <a:t>was carefully documented</a:t>
            </a:r>
          </a:p>
          <a:p>
            <a:pPr>
              <a:lnSpc>
                <a:spcPct val="115000"/>
              </a:lnSpc>
            </a:pPr>
            <a:r>
              <a:rPr lang="en-US" sz="3600" dirty="0" smtClean="0">
                <a:ea typeface="Times New Roman"/>
                <a:cs typeface="Times New Roman"/>
              </a:rPr>
              <a:t>and recreated in EAGLE.</a:t>
            </a:r>
            <a:endParaRPr lang="en-US" sz="3600" dirty="0">
              <a:ea typeface="Times New Roman"/>
              <a:cs typeface="Times New Roman"/>
            </a:endParaRPr>
          </a:p>
        </p:txBody>
      </p:sp>
      <p:pic>
        <p:nvPicPr>
          <p:cNvPr id="109" name="Picture 10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9367" y="17228455"/>
            <a:ext cx="3688706" cy="2337175"/>
          </a:xfrm>
          <a:prstGeom prst="rect">
            <a:avLst/>
          </a:prstGeom>
        </p:spPr>
      </p:pic>
      <p:pic>
        <p:nvPicPr>
          <p:cNvPr id="110" name="Picture 10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3367" y="17228455"/>
            <a:ext cx="3412864" cy="2714531"/>
          </a:xfrm>
          <a:prstGeom prst="rect">
            <a:avLst/>
          </a:prstGeom>
        </p:spPr>
      </p:pic>
      <p:pic>
        <p:nvPicPr>
          <p:cNvPr id="111" name="Picture 1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3367" y="24261374"/>
            <a:ext cx="3854592" cy="3584772"/>
          </a:xfrm>
          <a:prstGeom prst="rect">
            <a:avLst/>
          </a:prstGeom>
        </p:spPr>
      </p:pic>
      <p:pic>
        <p:nvPicPr>
          <p:cNvPr id="112" name="Picture 1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8746" y="24221558"/>
            <a:ext cx="4727660" cy="3531152"/>
          </a:xfrm>
          <a:prstGeom prst="rect">
            <a:avLst/>
          </a:prstGeom>
        </p:spPr>
      </p:pic>
      <p:sp>
        <p:nvSpPr>
          <p:cNvPr id="113" name="Rectangle 112"/>
          <p:cNvSpPr/>
          <p:nvPr/>
        </p:nvSpPr>
        <p:spPr>
          <a:xfrm>
            <a:off x="17238292" y="20110369"/>
            <a:ext cx="6954982" cy="391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3600" b="1" dirty="0" smtClean="0">
                <a:effectLst/>
              </a:rPr>
              <a:t>Final Production</a:t>
            </a:r>
            <a:endParaRPr lang="en-US" sz="3600" dirty="0" smtClean="0">
              <a:effectLst/>
            </a:endParaRPr>
          </a:p>
          <a:p>
            <a:pPr>
              <a:lnSpc>
                <a:spcPct val="115000"/>
              </a:lnSpc>
            </a:pPr>
            <a:r>
              <a:rPr lang="en-US" sz="3600" dirty="0" smtClean="0">
                <a:ea typeface="Times New Roman"/>
                <a:cs typeface="Times New Roman"/>
              </a:rPr>
              <a:t>Two PCBs were created and populated with components. Inside the final enclosure, the PCBs are stacked along with the screen and battery pack.</a:t>
            </a:r>
            <a:endParaRPr lang="en-US" sz="3600" dirty="0">
              <a:ea typeface="Times New Roman"/>
              <a:cs typeface="Times New Roman"/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9019218" y="5957348"/>
            <a:ext cx="7579528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15000"/>
              </a:lnSpc>
              <a:buFont typeface="Arial" pitchFamily="34" charset="0"/>
              <a:buChar char="•"/>
            </a:pPr>
            <a:r>
              <a:rPr lang="en-US" sz="3600" dirty="0" smtClean="0">
                <a:ea typeface="Times New Roman"/>
                <a:cs typeface="Times New Roman"/>
              </a:rPr>
              <a:t>Display and record peak g events and RMS readings. Must record  time and date of occurrence.</a:t>
            </a:r>
          </a:p>
          <a:p>
            <a:pPr marL="571500" indent="-571500">
              <a:lnSpc>
                <a:spcPct val="115000"/>
              </a:lnSpc>
              <a:buFont typeface="Arial" pitchFamily="34" charset="0"/>
              <a:buChar char="•"/>
            </a:pPr>
            <a:r>
              <a:rPr lang="en-US" sz="3600" dirty="0" smtClean="0">
                <a:ea typeface="Times New Roman"/>
                <a:cs typeface="Times New Roman"/>
              </a:rPr>
              <a:t>30 days on 2 AA batteries</a:t>
            </a:r>
          </a:p>
          <a:p>
            <a:pPr marL="571500" indent="-571500">
              <a:lnSpc>
                <a:spcPct val="115000"/>
              </a:lnSpc>
              <a:buFont typeface="Arial" pitchFamily="34" charset="0"/>
              <a:buChar char="•"/>
            </a:pPr>
            <a:r>
              <a:rPr lang="en-US" sz="3600" dirty="0" smtClean="0">
                <a:ea typeface="Times New Roman"/>
                <a:cs typeface="Times New Roman"/>
              </a:rPr>
              <a:t>Selectable bandwidth filters</a:t>
            </a:r>
            <a:endParaRPr lang="en-US" sz="3600" dirty="0">
              <a:ea typeface="Times New Roman"/>
              <a:cs typeface="Times New Roman"/>
            </a:endParaRPr>
          </a:p>
        </p:txBody>
      </p:sp>
      <p:sp>
        <p:nvSpPr>
          <p:cNvPr id="116" name="Rounded Rectangle 115"/>
          <p:cNvSpPr/>
          <p:nvPr/>
        </p:nvSpPr>
        <p:spPr>
          <a:xfrm>
            <a:off x="9382991" y="17364901"/>
            <a:ext cx="6573982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Testing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3" name="Rectangle 132"/>
          <p:cNvSpPr/>
          <p:nvPr/>
        </p:nvSpPr>
        <p:spPr>
          <a:xfrm>
            <a:off x="9192491" y="18717702"/>
            <a:ext cx="6954982" cy="391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3600" dirty="0" smtClean="0">
                <a:effectLst/>
              </a:rPr>
              <a:t>The G-Meter is dynamically calibrated using the earth’s static gravitation (1G) as a reference.</a:t>
            </a:r>
          </a:p>
          <a:p>
            <a:pPr>
              <a:lnSpc>
                <a:spcPct val="115000"/>
              </a:lnSpc>
            </a:pPr>
            <a:r>
              <a:rPr lang="en-US" sz="3600" dirty="0" smtClean="0">
                <a:ea typeface="Times New Roman"/>
                <a:cs typeface="Times New Roman"/>
              </a:rPr>
              <a:t>The on board clock was measured, and deviates by less than a minute over a one month period.</a:t>
            </a:r>
            <a:endParaRPr lang="en-US" sz="3600" dirty="0">
              <a:ea typeface="Times New Roman"/>
              <a:cs typeface="Times New Roman"/>
            </a:endParaRPr>
          </a:p>
        </p:txBody>
      </p:sp>
      <p:pic>
        <p:nvPicPr>
          <p:cNvPr id="134" name="Picture 13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265" y="31937136"/>
            <a:ext cx="7362639" cy="2454213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 rot="5400000">
            <a:off x="4790574" y="27208448"/>
            <a:ext cx="4135582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Display Driver</a:t>
            </a:r>
            <a:endParaRPr lang="en-US" sz="4000" dirty="0">
              <a:solidFill>
                <a:schemeClr val="tx1"/>
              </a:solidFill>
            </a:endParaRPr>
          </a:p>
        </p:txBody>
      </p:sp>
      <p:cxnSp>
        <p:nvCxnSpPr>
          <p:cNvPr id="137" name="Straight Connector 136"/>
          <p:cNvCxnSpPr/>
          <p:nvPr/>
        </p:nvCxnSpPr>
        <p:spPr>
          <a:xfrm>
            <a:off x="8610965" y="5638800"/>
            <a:ext cx="0" cy="39149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>
            <a:off x="8610965" y="19310270"/>
            <a:ext cx="0" cy="5750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16764000" y="5791200"/>
            <a:ext cx="0" cy="39149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>
            <a:off x="16764000" y="17858874"/>
            <a:ext cx="20782" cy="86432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>
            <a:off x="8610965" y="30106614"/>
            <a:ext cx="0" cy="12145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Rounded Rectangle 146"/>
          <p:cNvSpPr/>
          <p:nvPr/>
        </p:nvSpPr>
        <p:spPr>
          <a:xfrm>
            <a:off x="9341296" y="26627490"/>
            <a:ext cx="6573982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Software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8" name="Rectangle 147"/>
          <p:cNvSpPr/>
          <p:nvPr/>
        </p:nvSpPr>
        <p:spPr>
          <a:xfrm>
            <a:off x="9192491" y="27916559"/>
            <a:ext cx="15523740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3600" b="1" dirty="0" smtClean="0">
                <a:ea typeface="Times New Roman"/>
                <a:cs typeface="Times New Roman"/>
              </a:rPr>
              <a:t>Code on the MSP430 microcontroller:  </a:t>
            </a:r>
          </a:p>
          <a:p>
            <a:pPr marL="571500" indent="-571500">
              <a:lnSpc>
                <a:spcPct val="115000"/>
              </a:lnSpc>
              <a:buFont typeface="Arial" pitchFamily="34" charset="0"/>
              <a:buChar char="•"/>
            </a:pPr>
            <a:r>
              <a:rPr lang="en-US" sz="3600" dirty="0" smtClean="0">
                <a:ea typeface="Times New Roman"/>
                <a:cs typeface="Times New Roman"/>
              </a:rPr>
              <a:t>Continuously reads acceleration and computes RMS values and peaks</a:t>
            </a:r>
          </a:p>
          <a:p>
            <a:pPr marL="571500" indent="-571500">
              <a:lnSpc>
                <a:spcPct val="115000"/>
              </a:lnSpc>
              <a:buFont typeface="Arial" pitchFamily="34" charset="0"/>
              <a:buChar char="•"/>
            </a:pPr>
            <a:r>
              <a:rPr lang="en-US" sz="3600" dirty="0" smtClean="0">
                <a:ea typeface="Times New Roman"/>
                <a:cs typeface="Times New Roman"/>
              </a:rPr>
              <a:t>Maintains a real time clock  with time and date for  peak log</a:t>
            </a:r>
          </a:p>
          <a:p>
            <a:pPr marL="571500" indent="-571500">
              <a:lnSpc>
                <a:spcPct val="115000"/>
              </a:lnSpc>
              <a:buFont typeface="Arial" pitchFamily="34" charset="0"/>
              <a:buChar char="•"/>
            </a:pPr>
            <a:r>
              <a:rPr lang="en-US" sz="3600" dirty="0" smtClean="0">
                <a:ea typeface="Times New Roman"/>
                <a:cs typeface="Times New Roman"/>
              </a:rPr>
              <a:t>Sends data to the screen through the display driver circuit</a:t>
            </a:r>
          </a:p>
          <a:p>
            <a:pPr marL="571500" indent="-571500">
              <a:lnSpc>
                <a:spcPct val="115000"/>
              </a:lnSpc>
              <a:buFont typeface="Arial" pitchFamily="34" charset="0"/>
              <a:buChar char="•"/>
            </a:pPr>
            <a:r>
              <a:rPr lang="en-US" sz="3600" dirty="0" smtClean="0">
                <a:ea typeface="Times New Roman"/>
                <a:cs typeface="Times New Roman"/>
              </a:rPr>
              <a:t>Utilizes interrupts and low power modes to reduce power consumption</a:t>
            </a:r>
            <a:endParaRPr lang="en-US" sz="3600" dirty="0">
              <a:ea typeface="Times New Roman"/>
              <a:cs typeface="Times New Roman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621851" y="22903498"/>
            <a:ext cx="8173817" cy="22435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965" y="22887179"/>
            <a:ext cx="8173817" cy="22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299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6645"/>
            <a:ext cx="25603200" cy="34747200"/>
          </a:xfrm>
          <a:prstGeom prst="rect">
            <a:avLst/>
          </a:prstGeom>
          <a:gradFill>
            <a:gsLst>
              <a:gs pos="8000">
                <a:schemeClr val="accent3">
                  <a:lumMod val="60000"/>
                  <a:lumOff val="40000"/>
                </a:schemeClr>
              </a:gs>
              <a:gs pos="13000">
                <a:schemeClr val="accent1">
                  <a:tint val="66000"/>
                  <a:satMod val="160000"/>
                </a:schemeClr>
              </a:gs>
              <a:gs pos="72000">
                <a:schemeClr val="accent1">
                  <a:tint val="44500"/>
                  <a:satMod val="160000"/>
                </a:schemeClr>
              </a:gs>
              <a:gs pos="88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361209" y="5486400"/>
            <a:ext cx="6954982" cy="1092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3600" dirty="0" smtClean="0">
                <a:effectLst/>
              </a:rPr>
              <a:t>The purpose of this project was to develop a portable G-Meter, roughly the size of a cell phone.  Potential applications of the product </a:t>
            </a:r>
            <a:r>
              <a:rPr lang="en-US" sz="3600" dirty="0" smtClean="0"/>
              <a:t>include</a:t>
            </a:r>
            <a:r>
              <a:rPr lang="en-US" sz="3600" dirty="0" smtClean="0">
                <a:effectLst/>
              </a:rPr>
              <a:t> logging destructive acceleration during the shipment of a packages.</a:t>
            </a:r>
          </a:p>
          <a:p>
            <a:pPr>
              <a:lnSpc>
                <a:spcPct val="115000"/>
              </a:lnSpc>
            </a:pPr>
            <a:r>
              <a:rPr lang="en-US" sz="3600" dirty="0" smtClean="0">
                <a:effectLst/>
              </a:rPr>
              <a:t>The on-board microcontroller is programmed to perform several important functions. It is capable </a:t>
            </a:r>
          </a:p>
          <a:p>
            <a:pPr>
              <a:lnSpc>
                <a:spcPct val="115000"/>
              </a:lnSpc>
            </a:pPr>
            <a:r>
              <a:rPr lang="en-US" sz="3600" dirty="0" smtClean="0">
                <a:effectLst/>
              </a:rPr>
              <a:t>of recording peak acceleration events and logging the time at which they occurred. The meter </a:t>
            </a:r>
          </a:p>
          <a:p>
            <a:pPr>
              <a:lnSpc>
                <a:spcPct val="115000"/>
              </a:lnSpc>
            </a:pPr>
            <a:r>
              <a:rPr lang="en-US" sz="3600" dirty="0" smtClean="0">
                <a:effectLst/>
              </a:rPr>
              <a:t>also features real-time RMS calculation and a set of six bandwidth filters to monitor acceleration within a specific frequency range.</a:t>
            </a:r>
            <a:endParaRPr lang="en-US" sz="3600" dirty="0">
              <a:ea typeface="Times New Roman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61209" y="762000"/>
            <a:ext cx="22742653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Real Time G-Meter with Peak/Hold</a:t>
            </a:r>
          </a:p>
          <a:p>
            <a:pPr algn="ctr"/>
            <a:r>
              <a:rPr lang="en-US" sz="3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ECE480 Team 4: Karl Anderson, </a:t>
            </a:r>
            <a:r>
              <a:rPr lang="en-US" sz="38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Shuhan</a:t>
            </a:r>
            <a:r>
              <a:rPr lang="en-US" sz="3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Chen, Corey Fox, Eric-John Kohler, Tim Carroll, Dan Svoboda</a:t>
            </a:r>
          </a:p>
          <a:p>
            <a:pPr algn="ctr"/>
            <a:r>
              <a:rPr lang="en-US" sz="38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Spring 2013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342159" y="4229100"/>
            <a:ext cx="6573982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Abstract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10054952"/>
            <a:ext cx="10058400" cy="65679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0087" y="32208880"/>
            <a:ext cx="6172200" cy="1910726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9476509" y="4229100"/>
            <a:ext cx="6573982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Key Parameters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192491" y="5638799"/>
            <a:ext cx="6954982" cy="391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endParaRPr lang="en-US" sz="3600" dirty="0" smtClean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</a:pPr>
            <a:endParaRPr lang="en-US" sz="3600" dirty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</a:pPr>
            <a:endParaRPr lang="en-US" sz="3600" dirty="0" smtClean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</a:pPr>
            <a:endParaRPr lang="en-US" sz="3600" dirty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</a:pPr>
            <a:endParaRPr lang="en-US" sz="3600" dirty="0" smtClean="0"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</a:pPr>
            <a:endParaRPr lang="en-US" sz="3600" dirty="0">
              <a:ea typeface="Times New Roman"/>
              <a:cs typeface="Times New Roman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470582" y="5638800"/>
            <a:ext cx="6954982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3600" b="1" dirty="0" smtClean="0">
                <a:effectLst/>
              </a:rPr>
              <a:t>Initial Prototype</a:t>
            </a:r>
            <a:endParaRPr lang="en-US" sz="3600" dirty="0" smtClean="0">
              <a:effectLst/>
            </a:endParaRPr>
          </a:p>
          <a:p>
            <a:pPr>
              <a:lnSpc>
                <a:spcPct val="115000"/>
              </a:lnSpc>
            </a:pPr>
            <a:r>
              <a:rPr lang="en-US" sz="3600" dirty="0" smtClean="0">
                <a:ea typeface="Times New Roman"/>
                <a:cs typeface="Times New Roman"/>
              </a:rPr>
              <a:t>The first prototype was constructed in three separate modules on solderless protoboards.</a:t>
            </a:r>
            <a:endParaRPr lang="en-US" sz="3600" dirty="0">
              <a:ea typeface="Times New Roman"/>
              <a:cs typeface="Times New Roman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7470582" y="4267200"/>
            <a:ext cx="6573982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Hardware Design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342159" y="17858874"/>
            <a:ext cx="6573982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Block Diagram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02847" y="22806087"/>
            <a:ext cx="4135582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Accelerometer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rot="5400000">
            <a:off x="5876424" y="26960798"/>
            <a:ext cx="4135582" cy="13335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2x8 LCD</a:t>
            </a:r>
            <a:endParaRPr lang="en-US" sz="4000" dirty="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>
            <a:stCxn id="33" idx="0"/>
          </p:cNvCxnSpPr>
          <p:nvPr/>
        </p:nvCxnSpPr>
        <p:spPr>
          <a:xfrm flipV="1">
            <a:off x="4070638" y="23644287"/>
            <a:ext cx="0" cy="381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3945947" y="24876198"/>
            <a:ext cx="0" cy="44448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4250747" y="24876198"/>
            <a:ext cx="0" cy="4311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4555547" y="24856842"/>
            <a:ext cx="0" cy="4638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4860347" y="24856842"/>
            <a:ext cx="0" cy="40700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5165147" y="24856842"/>
            <a:ext cx="0" cy="45052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3641147" y="24856842"/>
            <a:ext cx="0" cy="4638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3336347" y="24856842"/>
            <a:ext cx="0" cy="4638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3031547" y="24856842"/>
            <a:ext cx="0" cy="4638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4089688" y="26102043"/>
            <a:ext cx="0" cy="8188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965247" y="27568893"/>
            <a:ext cx="82954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317047" y="27530793"/>
            <a:ext cx="82954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4052454" y="29130687"/>
            <a:ext cx="0" cy="8188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4043795" y="30502287"/>
            <a:ext cx="0" cy="8188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2021897" y="29816487"/>
            <a:ext cx="4135582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Voltage Regulator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002847" y="31188087"/>
            <a:ext cx="4135582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2 AA Batteries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002847" y="28444887"/>
            <a:ext cx="4135582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Memory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002847" y="25263843"/>
            <a:ext cx="4135582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DIP Switches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002847" y="24025287"/>
            <a:ext cx="4135582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Bandwidth Filters</a:t>
            </a:r>
            <a:endParaRPr lang="en-US" sz="4000" dirty="0">
              <a:solidFill>
                <a:schemeClr val="tx1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1317047" y="27777555"/>
            <a:ext cx="82954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17047" y="27288564"/>
            <a:ext cx="82954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1278947" y="28050564"/>
            <a:ext cx="82954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925656" y="25863765"/>
            <a:ext cx="782782" cy="380032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Control Buttons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002847" y="26616087"/>
            <a:ext cx="4135582" cy="18288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MSP430</a:t>
            </a:r>
          </a:p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Microcontroller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89233" y="19354800"/>
            <a:ext cx="6954982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3600" dirty="0" smtClean="0"/>
              <a:t>This diagram represents a high-level view of the G-Meter. Each block was implemented by a member of the group.</a:t>
            </a:r>
            <a:endParaRPr lang="en-US" sz="3600" dirty="0">
              <a:ea typeface="Times New Roman"/>
              <a:cs typeface="Times New Roman"/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6187" y="8422685"/>
            <a:ext cx="5234360" cy="5154446"/>
          </a:xfrm>
          <a:prstGeom prst="rect">
            <a:avLst/>
          </a:prstGeom>
        </p:spPr>
      </p:pic>
      <p:sp>
        <p:nvSpPr>
          <p:cNvPr id="41" name="Rectangle 40"/>
          <p:cNvSpPr/>
          <p:nvPr/>
        </p:nvSpPr>
        <p:spPr>
          <a:xfrm>
            <a:off x="18415512" y="14096673"/>
            <a:ext cx="6300719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3600" b="1" dirty="0" smtClean="0">
                <a:effectLst/>
              </a:rPr>
              <a:t>EAGLE Schematic</a:t>
            </a:r>
            <a:endParaRPr lang="en-US" sz="3600" dirty="0" smtClean="0">
              <a:effectLst/>
            </a:endParaRPr>
          </a:p>
          <a:p>
            <a:pPr>
              <a:lnSpc>
                <a:spcPct val="115000"/>
              </a:lnSpc>
            </a:pPr>
            <a:r>
              <a:rPr lang="en-US" sz="3600" dirty="0" smtClean="0">
                <a:ea typeface="Times New Roman"/>
                <a:cs typeface="Times New Roman"/>
              </a:rPr>
              <a:t>The messy original circuit</a:t>
            </a:r>
          </a:p>
          <a:p>
            <a:pPr>
              <a:lnSpc>
                <a:spcPct val="115000"/>
              </a:lnSpc>
            </a:pPr>
            <a:r>
              <a:rPr lang="en-US" sz="3600" dirty="0" smtClean="0">
                <a:ea typeface="Times New Roman"/>
                <a:cs typeface="Times New Roman"/>
              </a:rPr>
              <a:t>was carefully documented</a:t>
            </a:r>
          </a:p>
          <a:p>
            <a:pPr>
              <a:lnSpc>
                <a:spcPct val="115000"/>
              </a:lnSpc>
            </a:pPr>
            <a:r>
              <a:rPr lang="en-US" sz="3600" dirty="0" smtClean="0">
                <a:ea typeface="Times New Roman"/>
                <a:cs typeface="Times New Roman"/>
              </a:rPr>
              <a:t>and recreated in EAGLE.</a:t>
            </a:r>
            <a:endParaRPr lang="en-US" sz="3600" dirty="0">
              <a:ea typeface="Times New Roman"/>
              <a:cs typeface="Times New Roman"/>
            </a:endParaRP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9367" y="17228455"/>
            <a:ext cx="3688706" cy="2337175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3367" y="17228455"/>
            <a:ext cx="3412864" cy="2714531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03367" y="24261374"/>
            <a:ext cx="3854592" cy="3584772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8746" y="24221558"/>
            <a:ext cx="4727660" cy="3531152"/>
          </a:xfrm>
          <a:prstGeom prst="rect">
            <a:avLst/>
          </a:prstGeom>
        </p:spPr>
      </p:pic>
      <p:sp>
        <p:nvSpPr>
          <p:cNvPr id="46" name="Rectangle 45"/>
          <p:cNvSpPr/>
          <p:nvPr/>
        </p:nvSpPr>
        <p:spPr>
          <a:xfrm>
            <a:off x="17238292" y="20110369"/>
            <a:ext cx="6954982" cy="391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3600" b="1" dirty="0" smtClean="0">
                <a:effectLst/>
              </a:rPr>
              <a:t>Final Production</a:t>
            </a:r>
            <a:endParaRPr lang="en-US" sz="3600" dirty="0" smtClean="0">
              <a:effectLst/>
            </a:endParaRPr>
          </a:p>
          <a:p>
            <a:pPr>
              <a:lnSpc>
                <a:spcPct val="115000"/>
              </a:lnSpc>
            </a:pPr>
            <a:r>
              <a:rPr lang="en-US" sz="3600" dirty="0" smtClean="0">
                <a:ea typeface="Times New Roman"/>
                <a:cs typeface="Times New Roman"/>
              </a:rPr>
              <a:t>Two PCBs were created and populated with components. Inside the final enclosure, the PCBs are stacked along with the screen and battery pack.</a:t>
            </a:r>
            <a:endParaRPr lang="en-US" sz="3600" dirty="0">
              <a:ea typeface="Times New Roman"/>
              <a:cs typeface="Times New Roman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9019218" y="5957348"/>
            <a:ext cx="7579528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15000"/>
              </a:lnSpc>
              <a:buFont typeface="Arial" pitchFamily="34" charset="0"/>
              <a:buChar char="•"/>
            </a:pPr>
            <a:r>
              <a:rPr lang="en-US" sz="3600" dirty="0" smtClean="0">
                <a:ea typeface="Times New Roman"/>
                <a:cs typeface="Times New Roman"/>
              </a:rPr>
              <a:t>Display and record peak g events and RMS readings. Must record  time and date of occurrence.</a:t>
            </a:r>
          </a:p>
          <a:p>
            <a:pPr marL="571500" indent="-571500">
              <a:lnSpc>
                <a:spcPct val="115000"/>
              </a:lnSpc>
              <a:buFont typeface="Arial" pitchFamily="34" charset="0"/>
              <a:buChar char="•"/>
            </a:pPr>
            <a:r>
              <a:rPr lang="en-US" sz="3600" dirty="0" smtClean="0">
                <a:ea typeface="Times New Roman"/>
                <a:cs typeface="Times New Roman"/>
              </a:rPr>
              <a:t>30 days on 2 AA batteries</a:t>
            </a:r>
          </a:p>
          <a:p>
            <a:pPr marL="571500" indent="-571500">
              <a:lnSpc>
                <a:spcPct val="115000"/>
              </a:lnSpc>
              <a:buFont typeface="Arial" pitchFamily="34" charset="0"/>
              <a:buChar char="•"/>
            </a:pPr>
            <a:r>
              <a:rPr lang="en-US" sz="3600" dirty="0" smtClean="0">
                <a:ea typeface="Times New Roman"/>
                <a:cs typeface="Times New Roman"/>
              </a:rPr>
              <a:t>Selectable bandwidth filters</a:t>
            </a:r>
            <a:endParaRPr lang="en-US" sz="3600" dirty="0">
              <a:ea typeface="Times New Roman"/>
              <a:cs typeface="Times New Roman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9382991" y="17364901"/>
            <a:ext cx="6573982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Testing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9192491" y="18717702"/>
            <a:ext cx="6954982" cy="391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3600" dirty="0" smtClean="0">
                <a:effectLst/>
              </a:rPr>
              <a:t>The G-Meter is dynamically calibrated using the earth’s static gravitation (1G) as a reference.</a:t>
            </a:r>
          </a:p>
          <a:p>
            <a:pPr>
              <a:lnSpc>
                <a:spcPct val="115000"/>
              </a:lnSpc>
            </a:pPr>
            <a:r>
              <a:rPr lang="en-US" sz="3600" dirty="0" smtClean="0">
                <a:ea typeface="Times New Roman"/>
                <a:cs typeface="Times New Roman"/>
              </a:rPr>
              <a:t>The on board clock was measured, and deviates by less than a minute over a one month period.</a:t>
            </a:r>
            <a:endParaRPr lang="en-US" sz="3600" dirty="0">
              <a:ea typeface="Times New Roman"/>
              <a:cs typeface="Times New Roman"/>
            </a:endParaRP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265" y="31937136"/>
            <a:ext cx="7362639" cy="2454213"/>
          </a:xfrm>
          <a:prstGeom prst="rect">
            <a:avLst/>
          </a:prstGeom>
        </p:spPr>
      </p:pic>
      <p:sp>
        <p:nvSpPr>
          <p:cNvPr id="51" name="Rectangle 50"/>
          <p:cNvSpPr/>
          <p:nvPr/>
        </p:nvSpPr>
        <p:spPr>
          <a:xfrm>
            <a:off x="9254264" y="22828588"/>
            <a:ext cx="6893209" cy="323159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Corey’s g testing data here?</a:t>
            </a:r>
          </a:p>
        </p:txBody>
      </p:sp>
      <p:sp>
        <p:nvSpPr>
          <p:cNvPr id="52" name="Rectangle 51"/>
          <p:cNvSpPr/>
          <p:nvPr/>
        </p:nvSpPr>
        <p:spPr>
          <a:xfrm rot="5400000">
            <a:off x="4790574" y="27208448"/>
            <a:ext cx="4135582" cy="838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Display Driver</a:t>
            </a:r>
            <a:endParaRPr lang="en-US" sz="4000" dirty="0">
              <a:solidFill>
                <a:schemeClr val="tx1"/>
              </a:solidFill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8610965" y="5638800"/>
            <a:ext cx="0" cy="39149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8610965" y="19310270"/>
            <a:ext cx="0" cy="5750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16764000" y="5791200"/>
            <a:ext cx="0" cy="39149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16764000" y="17858874"/>
            <a:ext cx="20782" cy="86432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8610965" y="30106614"/>
            <a:ext cx="0" cy="12145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ounded Rectangle 57"/>
          <p:cNvSpPr/>
          <p:nvPr/>
        </p:nvSpPr>
        <p:spPr>
          <a:xfrm>
            <a:off x="9341296" y="26627490"/>
            <a:ext cx="6573982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Software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9192491" y="27916559"/>
            <a:ext cx="15523740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3600" b="1" dirty="0" smtClean="0">
                <a:ea typeface="Times New Roman"/>
                <a:cs typeface="Times New Roman"/>
              </a:rPr>
              <a:t>Code on the MSP430 microcontroller:  </a:t>
            </a:r>
          </a:p>
          <a:p>
            <a:pPr marL="571500" indent="-571500">
              <a:lnSpc>
                <a:spcPct val="115000"/>
              </a:lnSpc>
              <a:buFont typeface="Arial" pitchFamily="34" charset="0"/>
              <a:buChar char="•"/>
            </a:pPr>
            <a:r>
              <a:rPr lang="en-US" sz="3600" dirty="0" smtClean="0">
                <a:ea typeface="Times New Roman"/>
                <a:cs typeface="Times New Roman"/>
              </a:rPr>
              <a:t>Continuously reads acceleration and computes RMS values and peaks</a:t>
            </a:r>
          </a:p>
          <a:p>
            <a:pPr marL="571500" indent="-571500">
              <a:lnSpc>
                <a:spcPct val="115000"/>
              </a:lnSpc>
              <a:buFont typeface="Arial" pitchFamily="34" charset="0"/>
              <a:buChar char="•"/>
            </a:pPr>
            <a:r>
              <a:rPr lang="en-US" sz="3600" dirty="0" smtClean="0">
                <a:ea typeface="Times New Roman"/>
                <a:cs typeface="Times New Roman"/>
              </a:rPr>
              <a:t>Maintains a real time clock  with time and date for  peak log</a:t>
            </a:r>
          </a:p>
          <a:p>
            <a:pPr marL="571500" indent="-571500">
              <a:lnSpc>
                <a:spcPct val="115000"/>
              </a:lnSpc>
              <a:buFont typeface="Arial" pitchFamily="34" charset="0"/>
              <a:buChar char="•"/>
            </a:pPr>
            <a:r>
              <a:rPr lang="en-US" sz="3600" dirty="0" smtClean="0">
                <a:ea typeface="Times New Roman"/>
                <a:cs typeface="Times New Roman"/>
              </a:rPr>
              <a:t>Sends data to the screen through the display driver circuit</a:t>
            </a:r>
          </a:p>
          <a:p>
            <a:pPr marL="571500" indent="-571500">
              <a:lnSpc>
                <a:spcPct val="115000"/>
              </a:lnSpc>
              <a:buFont typeface="Arial" pitchFamily="34" charset="0"/>
              <a:buChar char="•"/>
            </a:pPr>
            <a:r>
              <a:rPr lang="en-US" sz="3600" dirty="0" smtClean="0">
                <a:ea typeface="Times New Roman"/>
                <a:cs typeface="Times New Roman"/>
              </a:rPr>
              <a:t>Utilizes interrupts and low power modes to reduce power consumption</a:t>
            </a:r>
            <a:endParaRPr lang="en-US" sz="3600" dirty="0"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79219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</TotalTime>
  <Words>671</Words>
  <Application>Microsoft Office PowerPoint</Application>
  <PresentationFormat>Custom</PresentationFormat>
  <Paragraphs>96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Michigan State University College of Engineering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Gillett Svoboda</dc:creator>
  <cp:lastModifiedBy>carro147</cp:lastModifiedBy>
  <cp:revision>33</cp:revision>
  <dcterms:created xsi:type="dcterms:W3CDTF">2013-04-24T01:10:15Z</dcterms:created>
  <dcterms:modified xsi:type="dcterms:W3CDTF">2013-04-24T18:03:10Z</dcterms:modified>
</cp:coreProperties>
</file>