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5"/>
  </p:notesMasterIdLst>
  <p:sldIdLst>
    <p:sldId id="256" r:id="rId2"/>
    <p:sldId id="258" r:id="rId3"/>
    <p:sldId id="271" r:id="rId4"/>
    <p:sldId id="259" r:id="rId5"/>
    <p:sldId id="269" r:id="rId6"/>
    <p:sldId id="267" r:id="rId7"/>
    <p:sldId id="268" r:id="rId8"/>
    <p:sldId id="270" r:id="rId9"/>
    <p:sldId id="273" r:id="rId10"/>
    <p:sldId id="272" r:id="rId11"/>
    <p:sldId id="274" r:id="rId12"/>
    <p:sldId id="264" r:id="rId13"/>
    <p:sldId id="26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020" y="-7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60B33C-B843-4E39-81A6-EC840FF52D24}" type="datetimeFigureOut">
              <a:rPr lang="en-US" smtClean="0"/>
              <a:pPr/>
              <a:t>2/15/2013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7D0F54-4433-4899-BC16-47AC01ECA7A0}" type="slidenum">
              <a:rPr lang="en-US" smtClean="0"/>
              <a:pPr/>
              <a:t>‹#›</a:t>
            </a:fld>
            <a:endParaRPr lang="en-US"/>
          </a:p>
        </p:txBody>
      </p:sp>
    </p:spTree>
    <p:extLst>
      <p:ext uri="{BB962C8B-B14F-4D97-AF65-F5344CB8AC3E}">
        <p14:creationId xmlns:p14="http://schemas.microsoft.com/office/powerpoint/2010/main" val="1519397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u="sng" dirty="0" smtClean="0"/>
              <a:t>What is it?</a:t>
            </a:r>
            <a:r>
              <a:rPr lang="en-US" dirty="0" smtClean="0"/>
              <a:t> Electrocardiogram</a:t>
            </a:r>
            <a:r>
              <a:rPr lang="en-US" baseline="0" dirty="0" smtClean="0"/>
              <a:t> measures electrical activity of the heart. This electrical activity is generated by </a:t>
            </a:r>
            <a:r>
              <a:rPr lang="en-US" baseline="0" dirty="0" err="1" smtClean="0"/>
              <a:t>biopotentials</a:t>
            </a:r>
            <a:r>
              <a:rPr lang="en-US" baseline="0" dirty="0" smtClean="0"/>
              <a:t>. </a:t>
            </a:r>
            <a:r>
              <a:rPr lang="en-US" baseline="0" dirty="0" err="1" smtClean="0"/>
              <a:t>Biopotentials</a:t>
            </a:r>
            <a:r>
              <a:rPr lang="en-US" baseline="0" dirty="0" smtClean="0"/>
              <a:t> are electrical potentials between living cells and thus when there is a disturbance between the cells an action potential is generated which produces action current. With the heart, action potentials are generated by the rhythmic contractions. </a:t>
            </a:r>
          </a:p>
          <a:p>
            <a:r>
              <a:rPr lang="en-US" b="0" u="sng" baseline="0" dirty="0" smtClean="0"/>
              <a:t>Electrocardiogram:</a:t>
            </a:r>
            <a:r>
              <a:rPr lang="en-US" b="0" u="none" baseline="0" dirty="0" smtClean="0"/>
              <a:t> Recording ECG signals through a non-invasive method is termed as </a:t>
            </a:r>
            <a:r>
              <a:rPr lang="en-US" b="0" u="none" baseline="0" dirty="0" err="1" smtClean="0"/>
              <a:t>Electrogradiogram</a:t>
            </a:r>
            <a:r>
              <a:rPr lang="en-US" b="0" u="none" baseline="0" dirty="0" smtClean="0"/>
              <a:t> and is done by placing three electrodes on the body. The positive electrode reference on the left side of the heart, negative on the right, and a ground reference.</a:t>
            </a:r>
          </a:p>
          <a:p>
            <a:r>
              <a:rPr lang="en-US" b="0" u="sng" baseline="0" dirty="0" smtClean="0"/>
              <a:t>Applications:</a:t>
            </a:r>
            <a:r>
              <a:rPr lang="en-US" b="0" u="none" baseline="0" dirty="0" smtClean="0"/>
              <a:t> Main applications are human medical and animal medical fields, Dr.’s and vets can detect irregular or abnormal heart beats. ECG are also used extensively in research.</a:t>
            </a:r>
            <a:endParaRPr lang="en-US" b="0" u="sng" baseline="0" dirty="0" smtClean="0"/>
          </a:p>
          <a:p>
            <a:r>
              <a:rPr lang="en-US" u="sng" dirty="0" smtClean="0"/>
              <a:t>Outdated ECG Board:</a:t>
            </a:r>
            <a:r>
              <a:rPr lang="en-US" u="none" dirty="0" smtClean="0"/>
              <a:t> TI has an outdated ECG board that is inaccurate,</a:t>
            </a:r>
            <a:r>
              <a:rPr lang="en-US" u="none" baseline="0" dirty="0" smtClean="0"/>
              <a:t> large, and uses old chips.</a:t>
            </a:r>
          </a:p>
          <a:p>
            <a:r>
              <a:rPr lang="en-US" u="sng" baseline="0" dirty="0" smtClean="0"/>
              <a:t>Showcase to customers:</a:t>
            </a:r>
            <a:r>
              <a:rPr lang="en-US" u="none" baseline="0" dirty="0" smtClean="0"/>
              <a:t> Goal is to replace old board with a new more accurate and compact board that uses some of TI’s products in their current portfolio.</a:t>
            </a:r>
            <a:endParaRPr lang="en-US" u="sng" dirty="0"/>
          </a:p>
        </p:txBody>
      </p:sp>
      <p:sp>
        <p:nvSpPr>
          <p:cNvPr id="4" name="Slide Number Placeholder 3"/>
          <p:cNvSpPr>
            <a:spLocks noGrp="1"/>
          </p:cNvSpPr>
          <p:nvPr>
            <p:ph type="sldNum" sz="quarter" idx="10"/>
          </p:nvPr>
        </p:nvSpPr>
        <p:spPr/>
        <p:txBody>
          <a:bodyPr/>
          <a:lstStyle/>
          <a:p>
            <a:fld id="{B17D0F54-4433-4899-BC16-47AC01ECA7A0}"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talked</a:t>
            </a:r>
            <a:r>
              <a:rPr lang="en-US" baseline="0" dirty="0" smtClean="0"/>
              <a:t> about ECG, especially its purpose, signal from the heart; </a:t>
            </a:r>
          </a:p>
          <a:p>
            <a:r>
              <a:rPr lang="en-US" baseline="0" dirty="0" smtClean="0"/>
              <a:t>For Design specification, we covered the Analog front end schematic. At same time, we introduce other components in the circuit to reduce the noise. Tools and environment, we used TI TINA to simulate and use PCB Artist to design layout</a:t>
            </a:r>
            <a:endParaRPr lang="en-US" dirty="0" smtClean="0"/>
          </a:p>
          <a:p>
            <a:endParaRPr lang="en-US" dirty="0"/>
          </a:p>
        </p:txBody>
      </p:sp>
      <p:sp>
        <p:nvSpPr>
          <p:cNvPr id="4" name="Slide Number Placeholder 3"/>
          <p:cNvSpPr>
            <a:spLocks noGrp="1"/>
          </p:cNvSpPr>
          <p:nvPr>
            <p:ph type="sldNum" sz="quarter" idx="10"/>
          </p:nvPr>
        </p:nvSpPr>
        <p:spPr/>
        <p:txBody>
          <a:bodyPr/>
          <a:lstStyle/>
          <a:p>
            <a:fld id="{B17D0F54-4433-4899-BC16-47AC01ECA7A0}" type="slidenum">
              <a:rPr lang="en-US" smtClean="0"/>
              <a:pPr/>
              <a:t>12</a:t>
            </a:fld>
            <a:endParaRPr lang="en-US"/>
          </a:p>
        </p:txBody>
      </p:sp>
    </p:spTree>
    <p:extLst>
      <p:ext uri="{BB962C8B-B14F-4D97-AF65-F5344CB8AC3E}">
        <p14:creationId xmlns:p14="http://schemas.microsoft.com/office/powerpoint/2010/main" val="24139850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8BD57F0-35D1-4EFB-A2D6-01E34AE2C933}" type="datetime1">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D2B36D-5BE5-405A-B731-A5BD3031DD36}" type="datetime1">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FE59799-6C22-452C-91B2-3C78CF7EE521}" type="datetime1">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B73CE8-DD35-4243-BC09-D8E176B95FAB}" type="datetime1">
              <a:rPr lang="en-US" smtClean="0"/>
              <a:pPr/>
              <a:t>2/15/2013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3098C43-E176-45C8-8BB1-12FB8B4B2F80}" type="datetime1">
              <a:rPr lang="en-US" smtClean="0"/>
              <a:pPr/>
              <a:t>2/15/2013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1AEE8-3650-4262-99AB-0F0206373BDB}" type="datetime1">
              <a:rPr lang="en-US" smtClean="0"/>
              <a:pPr/>
              <a:t>2/15/2013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EF6846-CDF1-44F9-B511-851B5D666ED0}" type="datetime1">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B78156-C1C1-41D0-A69A-A191B2A1E832}" type="datetime1">
              <a:rPr lang="en-US" smtClean="0"/>
              <a:pPr/>
              <a:t>2/15/2013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F98DC7-967D-4ACA-80FF-3537EE868BFB}" type="datetime1">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E23511-FA92-4533-8395-61E0D6B7517C}" type="datetime1">
              <a:rPr lang="en-US" smtClean="0"/>
              <a:pPr/>
              <a:t>2/15/2013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C7FCA-0131-4284-945D-5EDB7B20E33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42A08-F0A6-4610-A373-FB445C252FBA}" type="datetime1">
              <a:rPr lang="en-US" smtClean="0"/>
              <a:pPr/>
              <a:t>2/15/2013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1C7FCA-0131-4284-945D-5EDB7B20E335}" type="slidenum">
              <a:rPr lang="en-US" smtClean="0"/>
              <a:pPr/>
              <a:t>‹#›</a:t>
            </a:fld>
            <a:endParaRPr lang="en-US" dirty="0"/>
          </a:p>
        </p:txBody>
      </p:sp>
      <p:pic>
        <p:nvPicPr>
          <p:cNvPr id="7" name="Picture 2" descr="http://campkesem.org/wp-content/themes/kesemtheme/images/logo-msu.jpg"/>
          <p:cNvPicPr>
            <a:picLocks noChangeAspect="1" noChangeArrowheads="1"/>
          </p:cNvPicPr>
          <p:nvPr userDrawn="1"/>
        </p:nvPicPr>
        <p:blipFill>
          <a:blip r:embed="rId13" cstate="print"/>
          <a:srcRect/>
          <a:stretch>
            <a:fillRect/>
          </a:stretch>
        </p:blipFill>
        <p:spPr bwMode="auto">
          <a:xfrm>
            <a:off x="7696200" y="152400"/>
            <a:ext cx="1068947" cy="1390916"/>
          </a:xfrm>
          <a:prstGeom prst="rect">
            <a:avLst/>
          </a:prstGeom>
          <a:noFill/>
        </p:spPr>
      </p:pic>
      <p:pic>
        <p:nvPicPr>
          <p:cNvPr id="8" name="Picture 4" descr="http://www.pa.msu.edu/%7Embp/images/msu_logo.png"/>
          <p:cNvPicPr>
            <a:picLocks noChangeAspect="1" noChangeArrowheads="1"/>
          </p:cNvPicPr>
          <p:nvPr userDrawn="1"/>
        </p:nvPicPr>
        <p:blipFill>
          <a:blip r:embed="rId14" cstate="print"/>
          <a:srcRect/>
          <a:stretch>
            <a:fillRect/>
          </a:stretch>
        </p:blipFill>
        <p:spPr bwMode="auto">
          <a:xfrm>
            <a:off x="7535970" y="1375893"/>
            <a:ext cx="1435240" cy="341871"/>
          </a:xfrm>
          <a:prstGeom prst="rect">
            <a:avLst/>
          </a:prstGeom>
          <a:noFill/>
        </p:spPr>
      </p:pic>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oedk.rice.edu/Resources/Pictures/ti_logo.jpg"/>
          <p:cNvPicPr>
            <a:picLocks noChangeAspect="1" noChangeArrowheads="1"/>
          </p:cNvPicPr>
          <p:nvPr/>
        </p:nvPicPr>
        <p:blipFill>
          <a:blip r:embed="rId2" cstate="print"/>
          <a:srcRect/>
          <a:stretch>
            <a:fillRect/>
          </a:stretch>
        </p:blipFill>
        <p:spPr bwMode="auto">
          <a:xfrm>
            <a:off x="1828800" y="2590800"/>
            <a:ext cx="5343525" cy="1873607"/>
          </a:xfrm>
          <a:prstGeom prst="rect">
            <a:avLst/>
          </a:prstGeom>
          <a:noFill/>
        </p:spPr>
      </p:pic>
      <p:sp>
        <p:nvSpPr>
          <p:cNvPr id="2" name="Title 1"/>
          <p:cNvSpPr>
            <a:spLocks noGrp="1"/>
          </p:cNvSpPr>
          <p:nvPr>
            <p:ph type="ctrTitle"/>
          </p:nvPr>
        </p:nvSpPr>
        <p:spPr>
          <a:xfrm>
            <a:off x="0" y="1447800"/>
            <a:ext cx="9144000" cy="1752599"/>
          </a:xfrm>
        </p:spPr>
        <p:txBody>
          <a:bodyPr>
            <a:normAutofit fontScale="90000"/>
          </a:bodyPr>
          <a:lstStyle/>
          <a:p>
            <a:r>
              <a:rPr lang="en-US" dirty="0" smtClean="0"/>
              <a:t>ECE 480</a:t>
            </a:r>
            <a:br>
              <a:rPr lang="en-US" dirty="0" smtClean="0"/>
            </a:br>
            <a:r>
              <a:rPr lang="en-US" dirty="0" smtClean="0"/>
              <a:t>Electrocardiogram Demonstration Board</a:t>
            </a:r>
            <a:br>
              <a:rPr lang="en-US" dirty="0" smtClean="0"/>
            </a:br>
            <a:r>
              <a:rPr lang="en-US" dirty="0" smtClean="0"/>
              <a:t>Texas Instruments – Precision Analog</a:t>
            </a:r>
            <a:br>
              <a:rPr lang="en-US" dirty="0" smtClean="0"/>
            </a:br>
            <a:endParaRPr lang="en-US" dirty="0"/>
          </a:p>
        </p:txBody>
      </p:sp>
      <p:sp>
        <p:nvSpPr>
          <p:cNvPr id="4" name="Date Placeholder 3"/>
          <p:cNvSpPr>
            <a:spLocks noGrp="1"/>
          </p:cNvSpPr>
          <p:nvPr>
            <p:ph type="dt" sz="half" idx="10"/>
          </p:nvPr>
        </p:nvSpPr>
        <p:spPr/>
        <p:txBody>
          <a:bodyPr/>
          <a:lstStyle/>
          <a:p>
            <a:fld id="{DE61BF2E-E0F3-45BA-AF4D-3D400809A01F}"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1</a:t>
            </a:fld>
            <a:endParaRPr lang="en-US"/>
          </a:p>
        </p:txBody>
      </p:sp>
      <p:graphicFrame>
        <p:nvGraphicFramePr>
          <p:cNvPr id="8" name="Table 7"/>
          <p:cNvGraphicFramePr>
            <a:graphicFrameLocks noGrp="1"/>
          </p:cNvGraphicFramePr>
          <p:nvPr>
            <p:extLst>
              <p:ext uri="{D42A27DB-BD31-4B8C-83A1-F6EECF244321}">
                <p14:modId xmlns:p14="http://schemas.microsoft.com/office/powerpoint/2010/main" val="4181583712"/>
              </p:ext>
            </p:extLst>
          </p:nvPr>
        </p:nvGraphicFramePr>
        <p:xfrm>
          <a:off x="1295400" y="4343400"/>
          <a:ext cx="6084888" cy="2280285"/>
        </p:xfrm>
        <a:graphic>
          <a:graphicData uri="http://schemas.openxmlformats.org/drawingml/2006/table">
            <a:tbl>
              <a:tblPr>
                <a:tableStyleId>{5C22544A-7EE6-4342-B048-85BDC9FD1C3A}</a:tableStyleId>
              </a:tblPr>
              <a:tblGrid>
                <a:gridCol w="3370590"/>
                <a:gridCol w="2714298"/>
              </a:tblGrid>
              <a:tr h="243730">
                <a:tc gridSpan="2">
                  <a:txBody>
                    <a:bodyPr/>
                    <a:lstStyle/>
                    <a:p>
                      <a:pPr algn="ctr" fontAlgn="b"/>
                      <a:r>
                        <a:rPr lang="en-US" sz="1600" b="1" u="none" strike="noStrike" dirty="0">
                          <a:effectLst/>
                        </a:rPr>
                        <a:t>Design Team 3</a:t>
                      </a:r>
                      <a:endParaRPr lang="en-US" sz="1600" b="1" i="0" u="none" strike="noStrike" dirty="0">
                        <a:solidFill>
                          <a:srgbClr val="000000"/>
                        </a:solidFill>
                        <a:effectLst/>
                        <a:latin typeface="Calibri"/>
                      </a:endParaRPr>
                    </a:p>
                  </a:txBody>
                  <a:tcPr marL="9525" marR="9525" marT="9525" marB="0" anchor="b">
                    <a:solidFill>
                      <a:schemeClr val="bg1"/>
                    </a:solidFill>
                  </a:tcPr>
                </a:tc>
                <a:tc hMerge="1">
                  <a:txBody>
                    <a:bodyPr/>
                    <a:lstStyle/>
                    <a:p>
                      <a:endParaRPr lang="en-US"/>
                    </a:p>
                  </a:txBody>
                  <a:tcPr/>
                </a:tc>
              </a:tr>
              <a:tr h="243730">
                <a:tc>
                  <a:txBody>
                    <a:bodyPr/>
                    <a:lstStyle/>
                    <a:p>
                      <a:pPr algn="r" fontAlgn="ctr"/>
                      <a:r>
                        <a:rPr lang="en-US" sz="1600" u="none" strike="noStrike" dirty="0">
                          <a:effectLst/>
                        </a:rPr>
                        <a:t>Texas Instruments </a:t>
                      </a:r>
                      <a:r>
                        <a:rPr lang="en-US" sz="1600" u="none" strike="noStrike" dirty="0" smtClean="0">
                          <a:effectLst/>
                        </a:rPr>
                        <a:t>Contact: </a:t>
                      </a:r>
                      <a:endParaRPr lang="en-US" sz="1600" b="0" i="0" u="none" strike="noStrike" dirty="0">
                        <a:solidFill>
                          <a:srgbClr val="000000"/>
                        </a:solidFill>
                        <a:effectLst/>
                        <a:latin typeface="Calibri"/>
                      </a:endParaRPr>
                    </a:p>
                  </a:txBody>
                  <a:tcPr marL="9525" marR="9525" marT="9525" marB="0" anchor="ctr">
                    <a:solidFill>
                      <a:schemeClr val="bg1"/>
                    </a:solidFill>
                  </a:tcPr>
                </a:tc>
                <a:tc>
                  <a:txBody>
                    <a:bodyPr/>
                    <a:lstStyle/>
                    <a:p>
                      <a:pPr algn="l" fontAlgn="b"/>
                      <a:r>
                        <a:rPr lang="en-US" sz="1600" u="none" strike="noStrike" dirty="0" smtClean="0">
                          <a:effectLst/>
                        </a:rPr>
                        <a:t>  Pete </a:t>
                      </a:r>
                      <a:r>
                        <a:rPr lang="en-US" sz="1600" u="none" strike="noStrike" dirty="0" err="1">
                          <a:effectLst/>
                        </a:rPr>
                        <a:t>Semig</a:t>
                      </a:r>
                      <a:endParaRPr lang="en-US" sz="1600" b="0" i="0" u="none" strike="noStrike" dirty="0">
                        <a:solidFill>
                          <a:srgbClr val="000000"/>
                        </a:solidFill>
                        <a:effectLst/>
                        <a:latin typeface="Calibri"/>
                      </a:endParaRPr>
                    </a:p>
                  </a:txBody>
                  <a:tcPr marL="9525" marR="9525" marT="9525" marB="0" anchor="b">
                    <a:solidFill>
                      <a:schemeClr val="bg1"/>
                    </a:solidFill>
                  </a:tcPr>
                </a:tc>
              </a:tr>
              <a:tr h="243730">
                <a:tc>
                  <a:txBody>
                    <a:bodyPr/>
                    <a:lstStyle/>
                    <a:p>
                      <a:pPr algn="r" fontAlgn="ctr"/>
                      <a:r>
                        <a:rPr lang="en-US" sz="1600" u="none" strike="noStrike">
                          <a:effectLst/>
                        </a:rPr>
                        <a:t>Facilitator: </a:t>
                      </a:r>
                      <a:endParaRPr lang="en-US" sz="1600" b="0" i="0" u="none" strike="noStrike">
                        <a:solidFill>
                          <a:srgbClr val="000000"/>
                        </a:solidFill>
                        <a:effectLst/>
                        <a:latin typeface="Calibri"/>
                      </a:endParaRPr>
                    </a:p>
                  </a:txBody>
                  <a:tcPr marL="9525" marR="9525" marT="9525" marB="0" anchor="ctr">
                    <a:solidFill>
                      <a:schemeClr val="bg1"/>
                    </a:solidFill>
                  </a:tcPr>
                </a:tc>
                <a:tc>
                  <a:txBody>
                    <a:bodyPr/>
                    <a:lstStyle/>
                    <a:p>
                      <a:pPr algn="l" fontAlgn="b"/>
                      <a:r>
                        <a:rPr lang="en-US" sz="1600" u="none" strike="noStrike" dirty="0" smtClean="0">
                          <a:effectLst/>
                        </a:rPr>
                        <a:t>  Dr</a:t>
                      </a:r>
                      <a:r>
                        <a:rPr lang="en-US" sz="1600" u="none" strike="noStrike" dirty="0">
                          <a:effectLst/>
                        </a:rPr>
                        <a:t>. Ramakrishna </a:t>
                      </a:r>
                      <a:r>
                        <a:rPr lang="en-US" sz="1600" u="none" strike="noStrike" dirty="0" err="1">
                          <a:effectLst/>
                        </a:rPr>
                        <a:t>Mukkamala</a:t>
                      </a:r>
                      <a:endParaRPr lang="en-US" sz="1600" b="0" i="0" u="none" strike="noStrike" dirty="0">
                        <a:solidFill>
                          <a:srgbClr val="000000"/>
                        </a:solidFill>
                        <a:effectLst/>
                        <a:latin typeface="Calibri"/>
                      </a:endParaRPr>
                    </a:p>
                  </a:txBody>
                  <a:tcPr marL="9525" marR="9525" marT="9525" marB="0" anchor="b">
                    <a:solidFill>
                      <a:schemeClr val="bg1"/>
                    </a:solidFill>
                  </a:tcPr>
                </a:tc>
              </a:tr>
              <a:tr h="243730">
                <a:tc>
                  <a:txBody>
                    <a:bodyPr/>
                    <a:lstStyle/>
                    <a:p>
                      <a:pPr algn="r" fontAlgn="ctr"/>
                      <a:r>
                        <a:rPr lang="en-US" sz="1600" u="none" strike="noStrike">
                          <a:effectLst/>
                        </a:rPr>
                        <a:t>Team Members:</a:t>
                      </a:r>
                      <a:endParaRPr lang="en-US" sz="1600" b="0" i="0" u="none" strike="noStrike">
                        <a:solidFill>
                          <a:srgbClr val="000000"/>
                        </a:solidFill>
                        <a:effectLst/>
                        <a:latin typeface="Calibri"/>
                      </a:endParaRPr>
                    </a:p>
                  </a:txBody>
                  <a:tcPr marL="9525" marR="9525" marT="9525" marB="0" anchor="ctr">
                    <a:solidFill>
                      <a:schemeClr val="bg1"/>
                    </a:solidFill>
                  </a:tcPr>
                </a:tc>
                <a:tc>
                  <a:txBody>
                    <a:bodyPr/>
                    <a:lstStyle/>
                    <a:p>
                      <a:pPr algn="l" fontAlgn="ctr"/>
                      <a:r>
                        <a:rPr lang="en-US" sz="1600" u="none" strike="noStrike" dirty="0" smtClean="0">
                          <a:effectLst/>
                        </a:rPr>
                        <a:t>  Nate </a:t>
                      </a:r>
                      <a:r>
                        <a:rPr lang="en-US" sz="1600" u="none" strike="noStrike" dirty="0" err="1">
                          <a:effectLst/>
                        </a:rPr>
                        <a:t>Kesto</a:t>
                      </a:r>
                      <a:endParaRPr lang="en-US" sz="1600" b="0" i="0" u="none" strike="noStrike" dirty="0">
                        <a:solidFill>
                          <a:srgbClr val="000000"/>
                        </a:solidFill>
                        <a:effectLst/>
                        <a:latin typeface="Calibri"/>
                      </a:endParaRPr>
                    </a:p>
                  </a:txBody>
                  <a:tcPr marL="9525" marR="9525" marT="9525" marB="0" anchor="ctr">
                    <a:solidFill>
                      <a:schemeClr val="bg1"/>
                    </a:solidFill>
                  </a:tcPr>
                </a:tc>
              </a:tr>
              <a:tr h="243730">
                <a:tc>
                  <a:txBody>
                    <a:bodyPr/>
                    <a:lstStyle/>
                    <a:p>
                      <a:pPr algn="ctr" fontAlgn="b"/>
                      <a:endParaRPr lang="en-US" sz="1600" b="0" i="0" u="none" strike="noStrike">
                        <a:solidFill>
                          <a:srgbClr val="000000"/>
                        </a:solidFill>
                        <a:effectLst/>
                        <a:latin typeface="Calibri"/>
                      </a:endParaRPr>
                    </a:p>
                  </a:txBody>
                  <a:tcPr marL="9525" marR="9525" marT="9525" marB="0" anchor="b">
                    <a:solidFill>
                      <a:schemeClr val="bg1"/>
                    </a:solidFill>
                  </a:tcPr>
                </a:tc>
                <a:tc>
                  <a:txBody>
                    <a:bodyPr/>
                    <a:lstStyle/>
                    <a:p>
                      <a:pPr algn="l" fontAlgn="ctr"/>
                      <a:r>
                        <a:rPr lang="en-US" sz="1600" u="none" strike="noStrike" dirty="0" smtClean="0">
                          <a:effectLst/>
                        </a:rPr>
                        <a:t>  Mike </a:t>
                      </a:r>
                      <a:r>
                        <a:rPr lang="en-US" sz="1600" u="none" strike="noStrike" dirty="0">
                          <a:effectLst/>
                        </a:rPr>
                        <a:t>Mock</a:t>
                      </a:r>
                      <a:endParaRPr lang="en-US" sz="1600" b="0" i="0" u="none" strike="noStrike" dirty="0">
                        <a:solidFill>
                          <a:srgbClr val="000000"/>
                        </a:solidFill>
                        <a:effectLst/>
                        <a:latin typeface="Calibri"/>
                      </a:endParaRPr>
                    </a:p>
                  </a:txBody>
                  <a:tcPr marL="9525" marR="9525" marT="9525" marB="0" anchor="ctr">
                    <a:solidFill>
                      <a:schemeClr val="bg1"/>
                    </a:solidFill>
                  </a:tcPr>
                </a:tc>
              </a:tr>
              <a:tr h="243730">
                <a:tc>
                  <a:txBody>
                    <a:bodyPr/>
                    <a:lstStyle/>
                    <a:p>
                      <a:pPr algn="ctr" fontAlgn="b"/>
                      <a:endParaRPr lang="en-US" sz="1600" b="0" i="0" u="none" strike="noStrike">
                        <a:solidFill>
                          <a:srgbClr val="000000"/>
                        </a:solidFill>
                        <a:effectLst/>
                        <a:latin typeface="Calibri"/>
                      </a:endParaRPr>
                    </a:p>
                  </a:txBody>
                  <a:tcPr marL="9525" marR="9525" marT="9525" marB="0" anchor="b">
                    <a:solidFill>
                      <a:schemeClr val="bg1"/>
                    </a:solidFill>
                  </a:tcPr>
                </a:tc>
                <a:tc>
                  <a:txBody>
                    <a:bodyPr/>
                    <a:lstStyle/>
                    <a:p>
                      <a:pPr algn="l" fontAlgn="ctr"/>
                      <a:r>
                        <a:rPr lang="en-US" sz="1600" u="none" strike="noStrike" dirty="0" smtClean="0">
                          <a:effectLst/>
                        </a:rPr>
                        <a:t>  Justin </a:t>
                      </a:r>
                      <a:r>
                        <a:rPr lang="en-US" sz="1600" u="none" strike="noStrike" dirty="0">
                          <a:effectLst/>
                        </a:rPr>
                        <a:t>Bohr</a:t>
                      </a:r>
                      <a:endParaRPr lang="en-US" sz="1600" b="0" i="0" u="none" strike="noStrike" dirty="0">
                        <a:solidFill>
                          <a:srgbClr val="000000"/>
                        </a:solidFill>
                        <a:effectLst/>
                        <a:latin typeface="Calibri"/>
                      </a:endParaRPr>
                    </a:p>
                  </a:txBody>
                  <a:tcPr marL="9525" marR="9525" marT="9525" marB="0" anchor="ctr">
                    <a:solidFill>
                      <a:schemeClr val="bg1"/>
                    </a:solidFill>
                  </a:tcPr>
                </a:tc>
              </a:tr>
              <a:tr h="243730">
                <a:tc>
                  <a:txBody>
                    <a:bodyPr/>
                    <a:lstStyle/>
                    <a:p>
                      <a:pPr algn="ctr" fontAlgn="b"/>
                      <a:endParaRPr lang="en-US" sz="1600" b="0" i="0" u="none" strike="noStrike">
                        <a:solidFill>
                          <a:srgbClr val="000000"/>
                        </a:solidFill>
                        <a:effectLst/>
                        <a:latin typeface="Calibri"/>
                      </a:endParaRPr>
                    </a:p>
                  </a:txBody>
                  <a:tcPr marL="9525" marR="9525" marT="9525" marB="0" anchor="b">
                    <a:solidFill>
                      <a:schemeClr val="bg1"/>
                    </a:solidFill>
                  </a:tcPr>
                </a:tc>
                <a:tc>
                  <a:txBody>
                    <a:bodyPr/>
                    <a:lstStyle/>
                    <a:p>
                      <a:pPr algn="l" fontAlgn="ctr"/>
                      <a:r>
                        <a:rPr lang="en-US" sz="1600" u="none" strike="noStrike" dirty="0" smtClean="0">
                          <a:effectLst/>
                        </a:rPr>
                        <a:t>  </a:t>
                      </a:r>
                      <a:r>
                        <a:rPr lang="en-US" sz="1600" u="none" strike="noStrike" dirty="0" err="1" smtClean="0">
                          <a:effectLst/>
                        </a:rPr>
                        <a:t>Chaoli</a:t>
                      </a:r>
                      <a:r>
                        <a:rPr lang="en-US" sz="1600" u="none" strike="noStrike" dirty="0" smtClean="0">
                          <a:effectLst/>
                        </a:rPr>
                        <a:t> </a:t>
                      </a:r>
                      <a:r>
                        <a:rPr lang="en-US" sz="1600" u="none" strike="noStrike" dirty="0" err="1">
                          <a:effectLst/>
                        </a:rPr>
                        <a:t>Ang</a:t>
                      </a:r>
                      <a:endParaRPr lang="en-US" sz="1600" b="0" i="0" u="none" strike="noStrike" dirty="0">
                        <a:solidFill>
                          <a:srgbClr val="000000"/>
                        </a:solidFill>
                        <a:effectLst/>
                        <a:latin typeface="Calibri"/>
                      </a:endParaRPr>
                    </a:p>
                  </a:txBody>
                  <a:tcPr marL="9525" marR="9525" marT="9525" marB="0" anchor="ctr">
                    <a:solidFill>
                      <a:schemeClr val="bg1"/>
                    </a:solidFill>
                  </a:tcPr>
                </a:tc>
              </a:tr>
              <a:tr h="243730">
                <a:tc>
                  <a:txBody>
                    <a:bodyPr/>
                    <a:lstStyle/>
                    <a:p>
                      <a:pPr algn="ctr" fontAlgn="b"/>
                      <a:endParaRPr lang="en-US" sz="1600" b="0" i="0" u="none" strike="noStrike">
                        <a:solidFill>
                          <a:srgbClr val="000000"/>
                        </a:solidFill>
                        <a:effectLst/>
                        <a:latin typeface="Calibri"/>
                      </a:endParaRPr>
                    </a:p>
                  </a:txBody>
                  <a:tcPr marL="9525" marR="9525" marT="9525" marB="0" anchor="b">
                    <a:solidFill>
                      <a:schemeClr val="bg1"/>
                    </a:solidFill>
                  </a:tcPr>
                </a:tc>
                <a:tc>
                  <a:txBody>
                    <a:bodyPr/>
                    <a:lstStyle/>
                    <a:p>
                      <a:pPr algn="l" fontAlgn="ctr"/>
                      <a:r>
                        <a:rPr lang="en-US" sz="1600" u="none" strike="noStrike" dirty="0" smtClean="0">
                          <a:effectLst/>
                        </a:rPr>
                        <a:t>  Yuan </a:t>
                      </a:r>
                      <a:r>
                        <a:rPr lang="en-US" sz="1600" u="none" strike="noStrike" dirty="0">
                          <a:effectLst/>
                        </a:rPr>
                        <a:t>Mei</a:t>
                      </a:r>
                      <a:endParaRPr lang="en-US" sz="1600" b="0" i="0" u="none" strike="noStrike" dirty="0">
                        <a:solidFill>
                          <a:srgbClr val="000000"/>
                        </a:solidFill>
                        <a:effectLst/>
                        <a:latin typeface="Calibri"/>
                      </a:endParaRPr>
                    </a:p>
                  </a:txBody>
                  <a:tcPr marL="9525" marR="9525" marT="9525" marB="0" anchor="ctr">
                    <a:solidFill>
                      <a:schemeClr val="bg1"/>
                    </a:solidFill>
                  </a:tcPr>
                </a:tc>
              </a:tr>
              <a:tr h="243730">
                <a:tc>
                  <a:txBody>
                    <a:bodyPr/>
                    <a:lstStyle/>
                    <a:p>
                      <a:pPr algn="ctr" fontAlgn="b"/>
                      <a:endParaRPr lang="en-US" sz="1600" b="0" i="0" u="none" strike="noStrike">
                        <a:solidFill>
                          <a:srgbClr val="000000"/>
                        </a:solidFill>
                        <a:effectLst/>
                        <a:latin typeface="Calibri"/>
                      </a:endParaRPr>
                    </a:p>
                  </a:txBody>
                  <a:tcPr marL="9525" marR="9525" marT="9525" marB="0" anchor="b">
                    <a:solidFill>
                      <a:schemeClr val="bg1"/>
                    </a:solidFill>
                  </a:tcPr>
                </a:tc>
                <a:tc>
                  <a:txBody>
                    <a:bodyPr/>
                    <a:lstStyle/>
                    <a:p>
                      <a:pPr algn="l" fontAlgn="ctr"/>
                      <a:r>
                        <a:rPr lang="en-US" sz="1600" u="none" strike="noStrike" dirty="0" smtClean="0">
                          <a:effectLst/>
                        </a:rPr>
                        <a:t>  </a:t>
                      </a:r>
                      <a:r>
                        <a:rPr lang="en-US" sz="1600" u="none" strike="noStrike" dirty="0" err="1" smtClean="0">
                          <a:effectLst/>
                        </a:rPr>
                        <a:t>Xie</a:t>
                      </a:r>
                      <a:r>
                        <a:rPr lang="en-US" sz="1600" u="none" strike="noStrike" dirty="0" smtClean="0">
                          <a:effectLst/>
                        </a:rPr>
                        <a:t> </a:t>
                      </a:r>
                      <a:r>
                        <a:rPr lang="en-US" sz="1600" u="none" strike="noStrike" dirty="0">
                          <a:effectLst/>
                        </a:rPr>
                        <a:t>He</a:t>
                      </a:r>
                      <a:endParaRPr lang="en-US" sz="1600" b="0" i="0" u="none" strike="noStrike" dirty="0">
                        <a:solidFill>
                          <a:srgbClr val="000000"/>
                        </a:solidFill>
                        <a:effectLst/>
                        <a:latin typeface="Calibri"/>
                      </a:endParaRPr>
                    </a:p>
                  </a:txBody>
                  <a:tcPr marL="9525" marR="9525" marT="9525" marB="0" anchor="ctr">
                    <a:solidFill>
                      <a:schemeClr val="bg1"/>
                    </a:solidFill>
                  </a:tcPr>
                </a:tc>
              </a:tr>
            </a:tbl>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bem.fi/book/06/fi/0607.gif"/>
          <p:cNvPicPr>
            <a:picLocks noChangeAspect="1" noChangeArrowheads="1"/>
          </p:cNvPicPr>
          <p:nvPr/>
        </p:nvPicPr>
        <p:blipFill>
          <a:blip r:embed="rId3" cstate="print"/>
          <a:srcRect/>
          <a:stretch>
            <a:fillRect/>
          </a:stretch>
        </p:blipFill>
        <p:spPr bwMode="auto">
          <a:xfrm>
            <a:off x="5715000" y="3429000"/>
            <a:ext cx="3228532" cy="2647396"/>
          </a:xfrm>
          <a:prstGeom prst="rect">
            <a:avLst/>
          </a:prstGeom>
          <a:noFill/>
          <a:ln>
            <a:solidFill>
              <a:schemeClr val="tx1"/>
            </a:solidFill>
          </a:ln>
        </p:spPr>
      </p:pic>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457200" y="1219200"/>
            <a:ext cx="8229600" cy="4525963"/>
          </a:xfrm>
        </p:spPr>
        <p:txBody>
          <a:bodyPr/>
          <a:lstStyle/>
          <a:p>
            <a:r>
              <a:rPr lang="en-US" dirty="0" smtClean="0"/>
              <a:t>Electrocardiogram (ECG or EKG)</a:t>
            </a:r>
          </a:p>
          <a:p>
            <a:pPr lvl="1">
              <a:buFont typeface="Wingdings" pitchFamily="2" charset="2"/>
              <a:buChar char="Ø"/>
            </a:pPr>
            <a:r>
              <a:rPr lang="en-US" dirty="0" smtClean="0"/>
              <a:t>What is it? </a:t>
            </a:r>
          </a:p>
          <a:p>
            <a:pPr lvl="1">
              <a:buFont typeface="Wingdings" pitchFamily="2" charset="2"/>
              <a:buChar char="Ø"/>
            </a:pPr>
            <a:r>
              <a:rPr lang="en-US" dirty="0" smtClean="0"/>
              <a:t>Methods of </a:t>
            </a:r>
            <a:r>
              <a:rPr lang="en-US" dirty="0"/>
              <a:t>measurement (</a:t>
            </a:r>
            <a:r>
              <a:rPr lang="en-US" dirty="0" smtClean="0"/>
              <a:t>µV to mV)</a:t>
            </a:r>
          </a:p>
          <a:p>
            <a:pPr lvl="1">
              <a:buFont typeface="Wingdings" pitchFamily="2" charset="2"/>
              <a:buChar char="Ø"/>
            </a:pPr>
            <a:r>
              <a:rPr lang="en-US" dirty="0" smtClean="0"/>
              <a:t>Biomedical Applications</a:t>
            </a:r>
          </a:p>
          <a:p>
            <a:pPr>
              <a:buNone/>
            </a:pPr>
            <a:endParaRPr lang="en-US" dirty="0" smtClean="0"/>
          </a:p>
          <a:p>
            <a:pPr marL="0" indent="0">
              <a:buNone/>
            </a:pPr>
            <a:endParaRPr lang="en-US" dirty="0" smtClean="0"/>
          </a:p>
          <a:p>
            <a:pPr lvl="1">
              <a:buFont typeface="Wingdings" pitchFamily="2" charset="2"/>
              <a:buChar char="Ø"/>
            </a:pPr>
            <a:endParaRPr lang="en-US" dirty="0" smtClean="0"/>
          </a:p>
          <a:p>
            <a:pPr lvl="1">
              <a:buNone/>
            </a:pPr>
            <a:endParaRPr lang="en-US" dirty="0" smtClean="0"/>
          </a:p>
          <a:p>
            <a:pPr lvl="1">
              <a:buFont typeface="Wingdings" pitchFamily="2" charset="2"/>
              <a:buChar char="Ø"/>
            </a:pP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dirty="0"/>
          </a:p>
        </p:txBody>
      </p:sp>
      <p:sp>
        <p:nvSpPr>
          <p:cNvPr id="5" name="Slide Number Placeholder 4"/>
          <p:cNvSpPr>
            <a:spLocks noGrp="1"/>
          </p:cNvSpPr>
          <p:nvPr>
            <p:ph type="sldNum" sz="quarter" idx="12"/>
          </p:nvPr>
        </p:nvSpPr>
        <p:spPr/>
        <p:txBody>
          <a:bodyPr/>
          <a:lstStyle/>
          <a:p>
            <a:fld id="{F61C7FCA-0131-4284-945D-5EDB7B20E335}" type="slidenum">
              <a:rPr lang="en-US" smtClean="0"/>
              <a:pPr/>
              <a:t>2</a:t>
            </a:fld>
            <a:endParaRPr lang="en-US" dirty="0"/>
          </a:p>
        </p:txBody>
      </p:sp>
      <p:sp>
        <p:nvSpPr>
          <p:cNvPr id="7" name="Rectangle 6"/>
          <p:cNvSpPr/>
          <p:nvPr/>
        </p:nvSpPr>
        <p:spPr>
          <a:xfrm>
            <a:off x="685800" y="4419600"/>
            <a:ext cx="228600"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133600" y="6019800"/>
            <a:ext cx="3692499" cy="369332"/>
          </a:xfrm>
          <a:prstGeom prst="rect">
            <a:avLst/>
          </a:prstGeom>
          <a:noFill/>
        </p:spPr>
        <p:txBody>
          <a:bodyPr wrap="square" rtlCol="0">
            <a:spAutoFit/>
          </a:bodyPr>
          <a:lstStyle/>
          <a:p>
            <a:pPr algn="ctr"/>
            <a:r>
              <a:rPr lang="en-US" b="1" dirty="0" err="1" smtClean="0"/>
              <a:t>Biopotentials</a:t>
            </a:r>
            <a:r>
              <a:rPr lang="en-US" b="1" dirty="0" smtClean="0"/>
              <a:t> from Cardiac Cells</a:t>
            </a:r>
            <a:endParaRPr lang="en-US" b="1" dirty="0"/>
          </a:p>
        </p:txBody>
      </p:sp>
      <p:sp>
        <p:nvSpPr>
          <p:cNvPr id="10" name="TextBox 9"/>
          <p:cNvSpPr txBox="1"/>
          <p:nvPr/>
        </p:nvSpPr>
        <p:spPr>
          <a:xfrm>
            <a:off x="5451501" y="6019800"/>
            <a:ext cx="3692499" cy="369332"/>
          </a:xfrm>
          <a:prstGeom prst="rect">
            <a:avLst/>
          </a:prstGeom>
          <a:noFill/>
        </p:spPr>
        <p:txBody>
          <a:bodyPr wrap="square" rtlCol="0">
            <a:spAutoFit/>
          </a:bodyPr>
          <a:lstStyle/>
          <a:p>
            <a:pPr algn="ctr"/>
            <a:r>
              <a:rPr lang="en-US" b="1" dirty="0" smtClean="0"/>
              <a:t>Superposition produces ECG signal</a:t>
            </a:r>
            <a:endParaRPr lang="en-US" b="1" dirty="0"/>
          </a:p>
        </p:txBody>
      </p:sp>
      <p:sp>
        <p:nvSpPr>
          <p:cNvPr id="13" name="Rectangle 12"/>
          <p:cNvSpPr/>
          <p:nvPr/>
        </p:nvSpPr>
        <p:spPr>
          <a:xfrm>
            <a:off x="304800" y="6096000"/>
            <a:ext cx="1676400" cy="381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0800" y="3505200"/>
            <a:ext cx="2825802" cy="254457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685800" y="6019800"/>
            <a:ext cx="3692499" cy="369332"/>
          </a:xfrm>
          <a:prstGeom prst="rect">
            <a:avLst/>
          </a:prstGeom>
          <a:noFill/>
        </p:spPr>
        <p:txBody>
          <a:bodyPr wrap="square" rtlCol="0">
            <a:spAutoFit/>
          </a:bodyPr>
          <a:lstStyle/>
          <a:p>
            <a:pPr algn="ctr"/>
            <a:r>
              <a:rPr lang="en-US" b="1" dirty="0" smtClean="0"/>
              <a:t>Electrode Measurement</a:t>
            </a:r>
            <a:endParaRPr lang="en-US" b="1" dirty="0"/>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00" y="3523696"/>
            <a:ext cx="2381250" cy="255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a:xfrm>
            <a:off x="0" y="1371600"/>
            <a:ext cx="8915400" cy="5334000"/>
          </a:xfrm>
        </p:spPr>
        <p:txBody>
          <a:bodyPr/>
          <a:lstStyle/>
          <a:p>
            <a:r>
              <a:rPr lang="en-US" dirty="0" smtClean="0"/>
              <a:t>Texas Instruments – Precision Analog</a:t>
            </a:r>
          </a:p>
          <a:p>
            <a:pPr lvl="1">
              <a:buFont typeface="Wingdings" pitchFamily="2" charset="2"/>
              <a:buChar char="Ø"/>
            </a:pPr>
            <a:r>
              <a:rPr lang="en-US" dirty="0" smtClean="0"/>
              <a:t>Current ECG demo board</a:t>
            </a:r>
          </a:p>
          <a:p>
            <a:pPr lvl="2">
              <a:buFont typeface="Wingdings" pitchFamily="2" charset="2"/>
              <a:buChar char="§"/>
            </a:pPr>
            <a:r>
              <a:rPr lang="en-US" dirty="0" smtClean="0"/>
              <a:t>Outdated components</a:t>
            </a:r>
          </a:p>
          <a:p>
            <a:pPr lvl="2">
              <a:buFont typeface="Wingdings" pitchFamily="2" charset="2"/>
              <a:buChar char="§"/>
            </a:pPr>
            <a:r>
              <a:rPr lang="en-US" dirty="0" smtClean="0"/>
              <a:t>Large</a:t>
            </a:r>
            <a:endParaRPr lang="en-US" dirty="0"/>
          </a:p>
          <a:p>
            <a:pPr lvl="1">
              <a:buFont typeface="Wingdings" pitchFamily="2" charset="2"/>
              <a:buChar char="Ø"/>
            </a:pPr>
            <a:r>
              <a:rPr lang="en-US" dirty="0" smtClean="0"/>
              <a:t>Desired Outcome</a:t>
            </a:r>
          </a:p>
          <a:p>
            <a:pPr lvl="2">
              <a:buFont typeface="Wingdings" pitchFamily="2" charset="2"/>
              <a:buChar char="§"/>
            </a:pPr>
            <a:r>
              <a:rPr lang="en-US" dirty="0" smtClean="0"/>
              <a:t>Reliable and Accurate</a:t>
            </a:r>
          </a:p>
          <a:p>
            <a:pPr lvl="2">
              <a:buFont typeface="Wingdings" pitchFamily="2" charset="2"/>
              <a:buChar char="§"/>
            </a:pPr>
            <a:r>
              <a:rPr lang="en-US" dirty="0" smtClean="0"/>
              <a:t>Small footprint</a:t>
            </a:r>
          </a:p>
          <a:p>
            <a:pPr lvl="2">
              <a:buFont typeface="Wingdings" pitchFamily="2" charset="2"/>
              <a:buChar char="§"/>
            </a:pPr>
            <a:r>
              <a:rPr lang="en-US" dirty="0" smtClean="0"/>
              <a:t>Sturdy</a:t>
            </a:r>
          </a:p>
          <a:p>
            <a:pPr lvl="2">
              <a:buFont typeface="Wingdings" pitchFamily="2" charset="2"/>
              <a:buChar char="§"/>
            </a:pPr>
            <a:r>
              <a:rPr lang="en-US" dirty="0" smtClean="0"/>
              <a:t>Populate with modern components</a:t>
            </a:r>
          </a:p>
          <a:p>
            <a:pPr lvl="2">
              <a:buFont typeface="Wingdings" pitchFamily="2" charset="2"/>
              <a:buChar char="§"/>
            </a:pPr>
            <a:r>
              <a:rPr lang="en-US" dirty="0" smtClean="0"/>
              <a:t>Pair with </a:t>
            </a:r>
            <a:r>
              <a:rPr lang="en-US" dirty="0" err="1" smtClean="0"/>
              <a:t>Stellaris</a:t>
            </a:r>
            <a:r>
              <a:rPr lang="en-US" dirty="0" smtClean="0"/>
              <a:t> as oscilloscope</a:t>
            </a:r>
            <a:endParaRPr lang="en-US" dirty="0"/>
          </a:p>
          <a:p>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3</a:t>
            </a:fld>
            <a:endParaRPr lang="en-US"/>
          </a:p>
        </p:txBody>
      </p:sp>
      <p:pic>
        <p:nvPicPr>
          <p:cNvPr id="102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48011" y="4343398"/>
            <a:ext cx="2023201" cy="18288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1028" y="2057400"/>
            <a:ext cx="3297168" cy="1905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5161359" y="3925332"/>
            <a:ext cx="3847306" cy="369332"/>
          </a:xfrm>
          <a:prstGeom prst="rect">
            <a:avLst/>
          </a:prstGeom>
          <a:noFill/>
        </p:spPr>
        <p:txBody>
          <a:bodyPr wrap="square" rtlCol="0">
            <a:spAutoFit/>
          </a:bodyPr>
          <a:lstStyle/>
          <a:p>
            <a:pPr algn="ctr"/>
            <a:r>
              <a:rPr lang="en-US" b="1" dirty="0" smtClean="0"/>
              <a:t>Texas Instrument’s Current ECG Board</a:t>
            </a:r>
            <a:endParaRPr lang="en-US" b="1" dirty="0"/>
          </a:p>
        </p:txBody>
      </p:sp>
      <p:sp>
        <p:nvSpPr>
          <p:cNvPr id="10" name="TextBox 9"/>
          <p:cNvSpPr txBox="1"/>
          <p:nvPr/>
        </p:nvSpPr>
        <p:spPr>
          <a:xfrm>
            <a:off x="5135958" y="6162594"/>
            <a:ext cx="3847306" cy="369332"/>
          </a:xfrm>
          <a:prstGeom prst="rect">
            <a:avLst/>
          </a:prstGeom>
          <a:noFill/>
        </p:spPr>
        <p:txBody>
          <a:bodyPr wrap="square" rtlCol="0">
            <a:spAutoFit/>
          </a:bodyPr>
          <a:lstStyle/>
          <a:p>
            <a:pPr algn="ctr"/>
            <a:r>
              <a:rPr lang="en-US" b="1" dirty="0" err="1" smtClean="0"/>
              <a:t>Stellaris</a:t>
            </a:r>
            <a:r>
              <a:rPr lang="en-US" b="1" dirty="0" smtClean="0"/>
              <a:t> Microcontroller</a:t>
            </a:r>
            <a:endParaRPr lang="en-US" b="1" dirty="0"/>
          </a:p>
        </p:txBody>
      </p:sp>
    </p:spTree>
    <p:extLst>
      <p:ext uri="{BB962C8B-B14F-4D97-AF65-F5344CB8AC3E}">
        <p14:creationId xmlns:p14="http://schemas.microsoft.com/office/powerpoint/2010/main" val="3008071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Timeline</a:t>
            </a:r>
            <a:endParaRPr lang="en-US" dirty="0"/>
          </a:p>
        </p:txBody>
      </p:sp>
      <p:sp>
        <p:nvSpPr>
          <p:cNvPr id="3" name="Content Placeholder 2"/>
          <p:cNvSpPr>
            <a:spLocks noGrp="1"/>
          </p:cNvSpPr>
          <p:nvPr>
            <p:ph idx="1"/>
          </p:nvPr>
        </p:nvSpPr>
        <p:spPr>
          <a:xfrm>
            <a:off x="152400" y="1371600"/>
            <a:ext cx="8991600" cy="5029200"/>
          </a:xfrm>
        </p:spPr>
        <p:txBody>
          <a:bodyPr>
            <a:normAutofit fontScale="85000" lnSpcReduction="20000"/>
          </a:bodyPr>
          <a:lstStyle/>
          <a:p>
            <a:r>
              <a:rPr lang="en-US" dirty="0" smtClean="0"/>
              <a:t>Phase 1: Design Analog Front End (AFE)</a:t>
            </a:r>
          </a:p>
          <a:p>
            <a:pPr lvl="1">
              <a:buFont typeface="Wingdings" pitchFamily="2" charset="2"/>
              <a:buChar char="Ø"/>
            </a:pPr>
            <a:r>
              <a:rPr lang="en-US" dirty="0"/>
              <a:t>P</a:t>
            </a:r>
            <a:r>
              <a:rPr lang="en-US" dirty="0" smtClean="0"/>
              <a:t>ower Supply, Amplification, and Analog Filters</a:t>
            </a:r>
          </a:p>
          <a:p>
            <a:pPr lvl="1">
              <a:buFont typeface="Wingdings" pitchFamily="2" charset="2"/>
              <a:buChar char="Ø"/>
            </a:pPr>
            <a:r>
              <a:rPr lang="en-US" dirty="0" smtClean="0"/>
              <a:t>Simulate designs in TINA-TI</a:t>
            </a:r>
          </a:p>
          <a:p>
            <a:pPr lvl="1">
              <a:buFont typeface="Wingdings" pitchFamily="2" charset="2"/>
              <a:buChar char="Ø"/>
            </a:pPr>
            <a:r>
              <a:rPr lang="en-US" dirty="0" smtClean="0"/>
              <a:t>Lay out design on printed circuit board (PCB)</a:t>
            </a:r>
          </a:p>
          <a:p>
            <a:pPr lvl="1">
              <a:buFont typeface="Wingdings" pitchFamily="2" charset="2"/>
              <a:buChar char="Ø"/>
            </a:pPr>
            <a:endParaRPr lang="en-US" dirty="0" smtClean="0"/>
          </a:p>
          <a:p>
            <a:pPr marL="342900" lvl="1" indent="-342900">
              <a:buFont typeface="Arial" pitchFamily="34" charset="0"/>
              <a:buChar char="•"/>
            </a:pPr>
            <a:r>
              <a:rPr lang="en-US" dirty="0" smtClean="0"/>
              <a:t>Phase 2: Test PCB and Interface </a:t>
            </a:r>
            <a:r>
              <a:rPr lang="en-US" dirty="0"/>
              <a:t>with Stellaris </a:t>
            </a:r>
            <a:r>
              <a:rPr lang="en-US" dirty="0" smtClean="0"/>
              <a:t>µC</a:t>
            </a:r>
          </a:p>
          <a:p>
            <a:pPr marL="742950" lvl="2" indent="-342900">
              <a:buFont typeface="Wingdings" pitchFamily="2" charset="2"/>
              <a:buChar char="Ø"/>
            </a:pPr>
            <a:r>
              <a:rPr lang="en-US" sz="2800" dirty="0" smtClean="0"/>
              <a:t>Test and compare with TINA simulations</a:t>
            </a:r>
          </a:p>
          <a:p>
            <a:pPr lvl="1">
              <a:buFont typeface="Wingdings" pitchFamily="2" charset="2"/>
              <a:buChar char="Ø"/>
            </a:pPr>
            <a:r>
              <a:rPr lang="en-US" dirty="0" smtClean="0"/>
              <a:t>Integrate AFE PCB with Stellaris µC</a:t>
            </a:r>
          </a:p>
          <a:p>
            <a:pPr lvl="1">
              <a:buFont typeface="Wingdings" pitchFamily="2" charset="2"/>
              <a:buChar char="Ø"/>
            </a:pPr>
            <a:r>
              <a:rPr lang="en-US" dirty="0" smtClean="0"/>
              <a:t>Design proto-type for finger measurements</a:t>
            </a:r>
            <a:br>
              <a:rPr lang="en-US" dirty="0" smtClean="0"/>
            </a:br>
            <a:endParaRPr lang="en-US" sz="1200" dirty="0" smtClean="0"/>
          </a:p>
          <a:p>
            <a:endParaRPr lang="en-US" sz="1200" dirty="0"/>
          </a:p>
          <a:p>
            <a:r>
              <a:rPr lang="en-US" dirty="0" smtClean="0"/>
              <a:t>Phase 3: Design Final Product</a:t>
            </a:r>
          </a:p>
          <a:p>
            <a:pPr lvl="1">
              <a:buFont typeface="Wingdings" pitchFamily="2" charset="2"/>
              <a:buChar char="Ø"/>
            </a:pPr>
            <a:r>
              <a:rPr lang="en-US" dirty="0" smtClean="0"/>
              <a:t>Allow real time ECG measurement from fingers</a:t>
            </a:r>
          </a:p>
          <a:p>
            <a:pPr lvl="1">
              <a:buFont typeface="Wingdings" pitchFamily="2" charset="2"/>
              <a:buChar char="Ø"/>
            </a:pPr>
            <a:r>
              <a:rPr lang="en-US" dirty="0" smtClean="0"/>
              <a:t>Develop algorithm </a:t>
            </a:r>
            <a:r>
              <a:rPr lang="en-US" dirty="0"/>
              <a:t>for </a:t>
            </a:r>
            <a:r>
              <a:rPr lang="en-US" dirty="0" smtClean="0"/>
              <a:t>µC to detect diseases or beats/min</a:t>
            </a:r>
            <a:endParaRPr lang="en-US" dirty="0"/>
          </a:p>
          <a:p>
            <a:pPr lvl="1">
              <a:buFont typeface="Arial" pitchFamily="34" charset="0"/>
              <a:buChar char="•"/>
            </a:pPr>
            <a:endParaRPr lang="en-US" dirty="0" smtClean="0"/>
          </a:p>
          <a:p>
            <a:pPr lvl="1">
              <a:buFont typeface="Arial" pitchFamily="34" charset="0"/>
              <a:buChar char="•"/>
            </a:pPr>
            <a:endParaRPr lang="en-US" dirty="0" smtClean="0"/>
          </a:p>
          <a:p>
            <a:pPr lvl="1">
              <a:buFont typeface="Arial" pitchFamily="34" charset="0"/>
              <a:buChar char="•"/>
            </a:pPr>
            <a:endParaRPr lang="en-US" dirty="0" smtClean="0"/>
          </a:p>
          <a:p>
            <a:pPr marL="1028700" lvl="1" indent="-514350">
              <a:buFont typeface="Arial" pitchFamily="34" charset="0"/>
              <a:buChar char="•"/>
            </a:pPr>
            <a:endParaRPr lang="en-US" dirty="0" smtClean="0"/>
          </a:p>
          <a:p>
            <a:pPr lvl="1">
              <a:buFont typeface="Arial" pitchFamily="34" charset="0"/>
              <a:buChar char="•"/>
            </a:pPr>
            <a:endParaRPr lang="en-US" dirty="0" smtClean="0"/>
          </a:p>
          <a:p>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Resources</a:t>
            </a:r>
            <a:endParaRPr lang="en-US" dirty="0"/>
          </a:p>
        </p:txBody>
      </p:sp>
      <p:sp>
        <p:nvSpPr>
          <p:cNvPr id="3" name="Content Placeholder 2"/>
          <p:cNvSpPr>
            <a:spLocks noGrp="1"/>
          </p:cNvSpPr>
          <p:nvPr>
            <p:ph idx="1"/>
          </p:nvPr>
        </p:nvSpPr>
        <p:spPr>
          <a:xfrm>
            <a:off x="152400" y="1295399"/>
            <a:ext cx="8534400" cy="5219273"/>
          </a:xfrm>
        </p:spPr>
        <p:txBody>
          <a:bodyPr>
            <a:normAutofit fontScale="92500" lnSpcReduction="20000"/>
          </a:bodyPr>
          <a:lstStyle/>
          <a:p>
            <a:r>
              <a:rPr lang="en-US" dirty="0" smtClean="0"/>
              <a:t>PCB Artist</a:t>
            </a:r>
          </a:p>
          <a:p>
            <a:pPr lvl="1">
              <a:buFont typeface="Wingdings" pitchFamily="2" charset="2"/>
              <a:buChar char="Ø"/>
            </a:pPr>
            <a:r>
              <a:rPr lang="en-US" altLang="zh-CN" sz="3300" dirty="0" smtClean="0"/>
              <a:t>Pros</a:t>
            </a:r>
          </a:p>
          <a:p>
            <a:pPr lvl="2">
              <a:buFont typeface="Wingdings" pitchFamily="2" charset="2"/>
              <a:buChar char="§"/>
            </a:pPr>
            <a:r>
              <a:rPr lang="en-US" altLang="zh-CN" sz="2600" dirty="0" smtClean="0"/>
              <a:t>Strong </a:t>
            </a:r>
            <a:r>
              <a:rPr lang="en-US" altLang="zh-CN" sz="2600" dirty="0"/>
              <a:t>base of components </a:t>
            </a:r>
            <a:r>
              <a:rPr lang="en-US" altLang="zh-CN" sz="2600" dirty="0" smtClean="0"/>
              <a:t>library</a:t>
            </a:r>
          </a:p>
          <a:p>
            <a:pPr lvl="2">
              <a:buFont typeface="Wingdings" pitchFamily="2" charset="2"/>
              <a:buChar char="§"/>
            </a:pPr>
            <a:r>
              <a:rPr lang="en-US" altLang="zh-CN" sz="2600" dirty="0"/>
              <a:t>Schematic </a:t>
            </a:r>
            <a:r>
              <a:rPr lang="en-US" altLang="zh-CN" sz="2600" dirty="0" smtClean="0"/>
              <a:t>to </a:t>
            </a:r>
            <a:r>
              <a:rPr lang="en-US" altLang="zh-CN" sz="2600" dirty="0"/>
              <a:t>PCB </a:t>
            </a:r>
            <a:r>
              <a:rPr lang="en-US" altLang="zh-CN" sz="2600" dirty="0" smtClean="0"/>
              <a:t>wizard</a:t>
            </a:r>
            <a:r>
              <a:rPr lang="en-US" altLang="zh-CN" sz="1800" dirty="0" smtClean="0"/>
              <a:t/>
            </a:r>
            <a:br>
              <a:rPr lang="en-US" altLang="zh-CN" sz="1800" dirty="0" smtClean="0"/>
            </a:br>
            <a:endParaRPr lang="en-US" altLang="zh-CN" sz="1000" dirty="0" smtClean="0"/>
          </a:p>
          <a:p>
            <a:pPr lvl="1">
              <a:buFont typeface="Wingdings" pitchFamily="2" charset="2"/>
              <a:buChar char="Ø"/>
            </a:pPr>
            <a:r>
              <a:rPr lang="en-US" altLang="zh-CN" sz="3300" dirty="0" smtClean="0"/>
              <a:t>Cons</a:t>
            </a:r>
          </a:p>
          <a:p>
            <a:pPr lvl="2">
              <a:buFont typeface="Wingdings" pitchFamily="2" charset="2"/>
              <a:buChar char="§"/>
            </a:pPr>
            <a:r>
              <a:rPr lang="en-US" altLang="zh-CN" sz="2600" dirty="0" smtClean="0"/>
              <a:t>Limited to one supplier</a:t>
            </a:r>
            <a:endParaRPr lang="en-US" altLang="zh-CN" sz="2600" dirty="0"/>
          </a:p>
          <a:p>
            <a:pPr lvl="2">
              <a:buFont typeface="Wingdings" pitchFamily="2" charset="2"/>
              <a:buChar char="§"/>
            </a:pPr>
            <a:endParaRPr lang="en-US" dirty="0" smtClean="0"/>
          </a:p>
          <a:p>
            <a:r>
              <a:rPr lang="en-US" dirty="0" smtClean="0"/>
              <a:t>TI Resources</a:t>
            </a:r>
          </a:p>
          <a:p>
            <a:pPr lvl="1">
              <a:buFont typeface="Wingdings" pitchFamily="2" charset="2"/>
              <a:buChar char="Ø"/>
            </a:pPr>
            <a:r>
              <a:rPr lang="en-US" sz="2600" dirty="0" smtClean="0"/>
              <a:t>Stellaris µC and oscilloscope demo kit </a:t>
            </a:r>
          </a:p>
          <a:p>
            <a:pPr lvl="1">
              <a:buFont typeface="Wingdings" pitchFamily="2" charset="2"/>
              <a:buChar char="Ø"/>
            </a:pPr>
            <a:r>
              <a:rPr lang="en-US" sz="2600" dirty="0" err="1" smtClean="0"/>
              <a:t>CardioSim</a:t>
            </a:r>
            <a:r>
              <a:rPr lang="en-US" sz="2600" dirty="0" smtClean="0"/>
              <a:t> II</a:t>
            </a:r>
          </a:p>
          <a:p>
            <a:pPr lvl="1">
              <a:buFont typeface="Wingdings" pitchFamily="2" charset="2"/>
              <a:buChar char="Ø"/>
            </a:pPr>
            <a:r>
              <a:rPr lang="en-US" sz="2600" dirty="0" smtClean="0"/>
              <a:t>Tina TI </a:t>
            </a:r>
            <a:endParaRPr lang="en-US" sz="2600" dirty="0" smtClean="0">
              <a:solidFill>
                <a:srgbClr val="FF0000"/>
              </a:solidFill>
            </a:endParaRPr>
          </a:p>
          <a:p>
            <a:pPr lvl="1">
              <a:buFont typeface="Wingdings" pitchFamily="2" charset="2"/>
              <a:buChar char="Ø"/>
            </a:pPr>
            <a:r>
              <a:rPr lang="en-US" dirty="0" smtClean="0"/>
              <a:t>INA333,OPA333,OPA233</a:t>
            </a: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5</a:t>
            </a:fld>
            <a:endParaRPr lang="en-US" dirty="0"/>
          </a:p>
        </p:txBody>
      </p:sp>
      <p:pic>
        <p:nvPicPr>
          <p:cNvPr id="1026" name="Picture 2" descr="C:\Users\Chaoli\Documents\ECE\480\presentation\pcbartist.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19372" y="1981200"/>
            <a:ext cx="2039257" cy="152944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7" name="Picture 3" descr="C:\Users\Chaoli\Documents\ECE\480\presentation\TINA-T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0919" y="3937407"/>
            <a:ext cx="2296162" cy="1778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867400" y="3510643"/>
            <a:ext cx="2743200" cy="369332"/>
          </a:xfrm>
          <a:prstGeom prst="rect">
            <a:avLst/>
          </a:prstGeom>
          <a:noFill/>
        </p:spPr>
        <p:txBody>
          <a:bodyPr wrap="square" rtlCol="0">
            <a:spAutoFit/>
          </a:bodyPr>
          <a:lstStyle/>
          <a:p>
            <a:pPr algn="ctr"/>
            <a:r>
              <a:rPr lang="en-US" b="1" dirty="0" smtClean="0"/>
              <a:t>PCB Artist Layout Design</a:t>
            </a:r>
            <a:endParaRPr lang="en-US" b="1" dirty="0"/>
          </a:p>
        </p:txBody>
      </p:sp>
      <p:sp>
        <p:nvSpPr>
          <p:cNvPr id="10" name="TextBox 9"/>
          <p:cNvSpPr txBox="1"/>
          <p:nvPr/>
        </p:nvSpPr>
        <p:spPr>
          <a:xfrm>
            <a:off x="5867400" y="5867400"/>
            <a:ext cx="2743200" cy="369332"/>
          </a:xfrm>
          <a:prstGeom prst="rect">
            <a:avLst/>
          </a:prstGeom>
          <a:noFill/>
        </p:spPr>
        <p:txBody>
          <a:bodyPr wrap="square" rtlCol="0">
            <a:spAutoFit/>
          </a:bodyPr>
          <a:lstStyle/>
          <a:p>
            <a:pPr algn="ctr"/>
            <a:r>
              <a:rPr lang="en-US" b="1" dirty="0" smtClean="0"/>
              <a:t>TINA-TI Spice Simulation</a:t>
            </a:r>
            <a:endParaRPr lang="en-US" b="1" dirty="0"/>
          </a:p>
        </p:txBody>
      </p:sp>
    </p:spTree>
    <p:extLst>
      <p:ext uri="{BB962C8B-B14F-4D97-AF65-F5344CB8AC3E}">
        <p14:creationId xmlns:p14="http://schemas.microsoft.com/office/powerpoint/2010/main" val="17609316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43"/>
            <a:ext cx="8229600" cy="1143000"/>
          </a:xfrm>
        </p:spPr>
        <p:txBody>
          <a:bodyPr/>
          <a:lstStyle/>
          <a:p>
            <a:r>
              <a:rPr lang="en-US" dirty="0" smtClean="0"/>
              <a:t>Design Considerations</a:t>
            </a:r>
            <a:endParaRPr lang="en-US" dirty="0"/>
          </a:p>
        </p:txBody>
      </p:sp>
      <p:sp>
        <p:nvSpPr>
          <p:cNvPr id="3" name="Content Placeholder 2"/>
          <p:cNvSpPr>
            <a:spLocks noGrp="1"/>
          </p:cNvSpPr>
          <p:nvPr>
            <p:ph idx="1"/>
          </p:nvPr>
        </p:nvSpPr>
        <p:spPr>
          <a:xfrm>
            <a:off x="76200" y="1295400"/>
            <a:ext cx="8610600" cy="5105400"/>
          </a:xfrm>
        </p:spPr>
        <p:txBody>
          <a:bodyPr>
            <a:normAutofit/>
          </a:bodyPr>
          <a:lstStyle/>
          <a:p>
            <a:r>
              <a:rPr lang="en-US" dirty="0" smtClean="0"/>
              <a:t>Deliverable Goals</a:t>
            </a:r>
          </a:p>
          <a:p>
            <a:pPr lvl="1">
              <a:buFont typeface="Wingdings" pitchFamily="2" charset="2"/>
              <a:buChar char="Ø"/>
            </a:pPr>
            <a:r>
              <a:rPr lang="en-US" dirty="0" smtClean="0"/>
              <a:t>Reliable final product</a:t>
            </a:r>
          </a:p>
          <a:p>
            <a:pPr lvl="1">
              <a:buFont typeface="Wingdings" pitchFamily="2" charset="2"/>
              <a:buChar char="Ø"/>
            </a:pPr>
            <a:r>
              <a:rPr lang="en-US" dirty="0" smtClean="0"/>
              <a:t>Interchangeable Op-Amps</a:t>
            </a:r>
          </a:p>
          <a:p>
            <a:pPr lvl="2">
              <a:buFont typeface="Wingdings" pitchFamily="2" charset="2"/>
              <a:buChar char="§"/>
            </a:pPr>
            <a:r>
              <a:rPr lang="en-US" dirty="0" smtClean="0"/>
              <a:t>SOT23-5 Platform Footprints</a:t>
            </a:r>
          </a:p>
          <a:p>
            <a:pPr lvl="2">
              <a:buFont typeface="Wingdings" pitchFamily="2" charset="2"/>
              <a:buChar char="§"/>
            </a:pPr>
            <a:r>
              <a:rPr lang="en-US" dirty="0" smtClean="0"/>
              <a:t>Compare IC’s</a:t>
            </a:r>
          </a:p>
          <a:p>
            <a:pPr lvl="1">
              <a:buFont typeface="Wingdings" pitchFamily="2" charset="2"/>
              <a:buChar char="Ø"/>
            </a:pPr>
            <a:r>
              <a:rPr lang="en-US" dirty="0" smtClean="0"/>
              <a:t>Low cost</a:t>
            </a:r>
          </a:p>
          <a:p>
            <a:pPr lvl="1">
              <a:buFont typeface="Wingdings" pitchFamily="2" charset="2"/>
              <a:buChar char="Ø"/>
            </a:pPr>
            <a:r>
              <a:rPr lang="en-US" dirty="0" smtClean="0"/>
              <a:t>High ECG signal integrity</a:t>
            </a:r>
          </a:p>
          <a:p>
            <a:pPr lvl="2">
              <a:buFont typeface="Wingdings" pitchFamily="2" charset="2"/>
              <a:buChar char="§"/>
            </a:pPr>
            <a:r>
              <a:rPr lang="en-US" dirty="0" smtClean="0"/>
              <a:t>High S/N ratio output</a:t>
            </a:r>
          </a:p>
          <a:p>
            <a:pPr lvl="2">
              <a:buFont typeface="Wingdings" pitchFamily="2" charset="2"/>
              <a:buChar char="§"/>
            </a:pPr>
            <a:r>
              <a:rPr lang="en-US" dirty="0" smtClean="0"/>
              <a:t>Clean reference </a:t>
            </a:r>
            <a:r>
              <a:rPr lang="en-US" dirty="0"/>
              <a:t>voltage </a:t>
            </a:r>
            <a:r>
              <a:rPr lang="en-US" dirty="0" smtClean="0"/>
              <a:t>signal</a:t>
            </a:r>
          </a:p>
          <a:p>
            <a:pPr lvl="2">
              <a:buFont typeface="Wingdings" pitchFamily="2" charset="2"/>
              <a:buChar char="§"/>
            </a:pPr>
            <a:r>
              <a:rPr lang="en-US" dirty="0" smtClean="0"/>
              <a:t>Solid PCB design / layout</a:t>
            </a:r>
          </a:p>
          <a:p>
            <a:pPr lvl="2"/>
            <a:endParaRPr lang="en-US" dirty="0" smtClean="0"/>
          </a:p>
          <a:p>
            <a:pPr lvl="1"/>
            <a:endParaRPr lang="en-US" dirty="0" smtClean="0"/>
          </a:p>
          <a:p>
            <a:endParaRPr lang="en-US" dirty="0" smtClean="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6</a:t>
            </a:fld>
            <a:endParaRPr lang="en-US"/>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86102" y="1905000"/>
            <a:ext cx="1952625" cy="15525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500" y="1905000"/>
            <a:ext cx="1943100" cy="1524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descr="http://people.ece.cornell.edu/land/courses/ece5760/FinalProjects/f2011/jy554_jc2636/jy554_jc2636/signal.png"/>
          <p:cNvPicPr>
            <a:picLocks noChangeAspect="1" noChangeArrowheads="1"/>
          </p:cNvPicPr>
          <p:nvPr/>
        </p:nvPicPr>
        <p:blipFill>
          <a:blip r:embed="rId4" cstate="print">
            <a:biLevel thresh="75000"/>
            <a:extLst>
              <a:ext uri="{28A0092B-C50C-407E-A947-70E740481C1C}">
                <a14:useLocalDpi xmlns:a14="http://schemas.microsoft.com/office/drawing/2010/main" val="0"/>
              </a:ext>
            </a:extLst>
          </a:blip>
          <a:srcRect/>
          <a:stretch>
            <a:fillRect/>
          </a:stretch>
        </p:blipFill>
        <p:spPr bwMode="auto">
          <a:xfrm>
            <a:off x="5486400" y="3962400"/>
            <a:ext cx="3124200" cy="23431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676900" y="6277937"/>
            <a:ext cx="2743200" cy="369332"/>
          </a:xfrm>
          <a:prstGeom prst="rect">
            <a:avLst/>
          </a:prstGeom>
          <a:noFill/>
        </p:spPr>
        <p:txBody>
          <a:bodyPr wrap="square" rtlCol="0">
            <a:spAutoFit/>
          </a:bodyPr>
          <a:lstStyle/>
          <a:p>
            <a:pPr algn="ctr"/>
            <a:r>
              <a:rPr lang="en-US" b="1" dirty="0" smtClean="0"/>
              <a:t>ECG with low S/N ratio</a:t>
            </a:r>
            <a:endParaRPr lang="en-US" b="1" dirty="0"/>
          </a:p>
        </p:txBody>
      </p:sp>
      <p:sp>
        <p:nvSpPr>
          <p:cNvPr id="10" name="TextBox 9"/>
          <p:cNvSpPr txBox="1"/>
          <p:nvPr/>
        </p:nvSpPr>
        <p:spPr>
          <a:xfrm>
            <a:off x="4986102" y="3467029"/>
            <a:ext cx="4005498" cy="369332"/>
          </a:xfrm>
          <a:prstGeom prst="rect">
            <a:avLst/>
          </a:prstGeom>
          <a:noFill/>
        </p:spPr>
        <p:txBody>
          <a:bodyPr wrap="square" rtlCol="0">
            <a:spAutoFit/>
          </a:bodyPr>
          <a:lstStyle/>
          <a:p>
            <a:pPr algn="ctr"/>
            <a:r>
              <a:rPr lang="en-US" b="1" dirty="0" smtClean="0"/>
              <a:t>Two Interchangeable Op-Amps</a:t>
            </a:r>
            <a:endParaRPr lang="en-US" b="1" dirty="0"/>
          </a:p>
        </p:txBody>
      </p:sp>
    </p:spTree>
    <p:extLst>
      <p:ext uri="{BB962C8B-B14F-4D97-AF65-F5344CB8AC3E}">
        <p14:creationId xmlns:p14="http://schemas.microsoft.com/office/powerpoint/2010/main" val="20484986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4495800"/>
            <a:ext cx="2696538" cy="160585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457200" y="24143"/>
            <a:ext cx="8229600" cy="1143000"/>
          </a:xfrm>
        </p:spPr>
        <p:txBody>
          <a:bodyPr/>
          <a:lstStyle/>
          <a:p>
            <a:r>
              <a:rPr lang="en-US" dirty="0" smtClean="0"/>
              <a:t>Design Considerations</a:t>
            </a:r>
            <a:endParaRPr lang="en-US" dirty="0"/>
          </a:p>
        </p:txBody>
      </p:sp>
      <p:sp>
        <p:nvSpPr>
          <p:cNvPr id="3" name="Content Placeholder 2"/>
          <p:cNvSpPr>
            <a:spLocks noGrp="1"/>
          </p:cNvSpPr>
          <p:nvPr>
            <p:ph idx="1"/>
          </p:nvPr>
        </p:nvSpPr>
        <p:spPr>
          <a:xfrm>
            <a:off x="457200" y="1295400"/>
            <a:ext cx="8229600" cy="4525963"/>
          </a:xfrm>
        </p:spPr>
        <p:txBody>
          <a:bodyPr/>
          <a:lstStyle/>
          <a:p>
            <a:pPr marL="457200" lvl="1" indent="0">
              <a:buNone/>
            </a:pPr>
            <a:endParaRPr lang="en-US" dirty="0" smtClean="0"/>
          </a:p>
          <a:p>
            <a:endParaRPr lang="en-US" dirty="0" smtClean="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dirty="0"/>
          </a:p>
        </p:txBody>
      </p:sp>
      <p:sp>
        <p:nvSpPr>
          <p:cNvPr id="5" name="Slide Number Placeholder 4"/>
          <p:cNvSpPr>
            <a:spLocks noGrp="1"/>
          </p:cNvSpPr>
          <p:nvPr>
            <p:ph type="sldNum" sz="quarter" idx="12"/>
          </p:nvPr>
        </p:nvSpPr>
        <p:spPr/>
        <p:txBody>
          <a:bodyPr/>
          <a:lstStyle/>
          <a:p>
            <a:fld id="{F61C7FCA-0131-4284-945D-5EDB7B20E335}" type="slidenum">
              <a:rPr lang="en-US" smtClean="0"/>
              <a:pPr/>
              <a:t>7</a:t>
            </a:fld>
            <a:endParaRPr lang="en-US" dirty="0"/>
          </a:p>
        </p:txBody>
      </p:sp>
      <p:sp>
        <p:nvSpPr>
          <p:cNvPr id="6" name="Content Placeholder 2"/>
          <p:cNvSpPr txBox="1">
            <a:spLocks/>
          </p:cNvSpPr>
          <p:nvPr/>
        </p:nvSpPr>
        <p:spPr>
          <a:xfrm>
            <a:off x="76200" y="1066800"/>
            <a:ext cx="8610600" cy="53340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ECG </a:t>
            </a:r>
            <a:r>
              <a:rPr lang="en-US" dirty="0"/>
              <a:t>signal integrity</a:t>
            </a:r>
          </a:p>
          <a:p>
            <a:pPr lvl="1">
              <a:buFont typeface="Wingdings" pitchFamily="2" charset="2"/>
              <a:buChar char="Ø"/>
            </a:pPr>
            <a:r>
              <a:rPr lang="en-US" dirty="0" smtClean="0"/>
              <a:t>Input Filtering (Pre &amp; Post)</a:t>
            </a:r>
          </a:p>
          <a:p>
            <a:pPr lvl="1">
              <a:buFont typeface="Wingdings" pitchFamily="2" charset="2"/>
              <a:buChar char="Ø"/>
            </a:pPr>
            <a:r>
              <a:rPr lang="en-US" dirty="0" smtClean="0"/>
              <a:t>INA333 Instrumentation Amplifier</a:t>
            </a:r>
          </a:p>
          <a:p>
            <a:pPr lvl="2">
              <a:buFont typeface="Wingdings" pitchFamily="2" charset="2"/>
              <a:buChar char="§"/>
            </a:pPr>
            <a:r>
              <a:rPr lang="en-US" dirty="0" smtClean="0"/>
              <a:t>Linear Amplification</a:t>
            </a:r>
          </a:p>
          <a:p>
            <a:pPr lvl="2">
              <a:buFont typeface="Wingdings" pitchFamily="2" charset="2"/>
              <a:buChar char="§"/>
            </a:pPr>
            <a:r>
              <a:rPr lang="en-US" dirty="0" smtClean="0"/>
              <a:t>Avoid saturation</a:t>
            </a:r>
          </a:p>
          <a:p>
            <a:pPr lvl="2">
              <a:buFont typeface="Wingdings" pitchFamily="2" charset="2"/>
              <a:buChar char="§"/>
            </a:pPr>
            <a:r>
              <a:rPr lang="en-US" dirty="0" smtClean="0"/>
              <a:t>Bias for maximum signal swing</a:t>
            </a:r>
          </a:p>
          <a:p>
            <a:pPr lvl="1">
              <a:buFont typeface="Wingdings" pitchFamily="2" charset="2"/>
              <a:buChar char="Ø"/>
            </a:pPr>
            <a:r>
              <a:rPr lang="en-US" dirty="0" smtClean="0"/>
              <a:t>Power Supply (Low Power)</a:t>
            </a:r>
          </a:p>
          <a:p>
            <a:pPr lvl="2">
              <a:buFont typeface="Wingdings" pitchFamily="2" charset="2"/>
              <a:buChar char="§"/>
            </a:pPr>
            <a:r>
              <a:rPr lang="en-US" dirty="0" smtClean="0"/>
              <a:t>9V DC battery to 5V</a:t>
            </a:r>
          </a:p>
          <a:p>
            <a:pPr lvl="2">
              <a:buFont typeface="Wingdings" pitchFamily="2" charset="2"/>
              <a:buChar char="§"/>
            </a:pPr>
            <a:r>
              <a:rPr lang="en-US" dirty="0" smtClean="0"/>
              <a:t>TPS62120 (Integrated Converter)</a:t>
            </a:r>
          </a:p>
          <a:p>
            <a:pPr lvl="2">
              <a:buFont typeface="Wingdings" pitchFamily="2" charset="2"/>
              <a:buChar char="§"/>
            </a:pPr>
            <a:r>
              <a:rPr lang="en-US" dirty="0" smtClean="0"/>
              <a:t>2.5 Reference Voltage Noise (decrease)</a:t>
            </a:r>
          </a:p>
          <a:p>
            <a:r>
              <a:rPr lang="en-US" dirty="0" smtClean="0"/>
              <a:t>Low Cost: $33 / 2-layer PCB</a:t>
            </a:r>
          </a:p>
        </p:txBody>
      </p:sp>
      <p:sp>
        <p:nvSpPr>
          <p:cNvPr id="7" name="AutoShape 2" descr="https://photos-1.dropbox.com/t/0/AAAZx6I69b12ku5GgrQufqms_-h5kPvXBEe4T8a-YM0MFw/10/137212205/png/32x32/6/_/1/2/Cardiosim%20vs%20Agilent.png/0gk_9TJbiRUXc_mUaxuzxf1qwxYzPGW9dz01wGMU088?size=1280x960&amp;size_mode=2"/>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66462" y="1828800"/>
            <a:ext cx="2925138" cy="21938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10" name="TextBox 9"/>
          <p:cNvSpPr txBox="1"/>
          <p:nvPr/>
        </p:nvSpPr>
        <p:spPr>
          <a:xfrm>
            <a:off x="6235700" y="4022654"/>
            <a:ext cx="2743200" cy="369332"/>
          </a:xfrm>
          <a:prstGeom prst="rect">
            <a:avLst/>
          </a:prstGeom>
          <a:noFill/>
        </p:spPr>
        <p:txBody>
          <a:bodyPr wrap="square" rtlCol="0">
            <a:spAutoFit/>
          </a:bodyPr>
          <a:lstStyle/>
          <a:p>
            <a:pPr algn="ctr"/>
            <a:r>
              <a:rPr lang="en-US" b="1" dirty="0" smtClean="0"/>
              <a:t>Agilent vs. </a:t>
            </a:r>
            <a:r>
              <a:rPr lang="en-US" b="1" dirty="0" err="1" smtClean="0"/>
              <a:t>CardioSim</a:t>
            </a:r>
            <a:endParaRPr lang="en-US" b="1" dirty="0"/>
          </a:p>
        </p:txBody>
      </p:sp>
      <p:sp>
        <p:nvSpPr>
          <p:cNvPr id="11" name="TextBox 10"/>
          <p:cNvSpPr txBox="1"/>
          <p:nvPr/>
        </p:nvSpPr>
        <p:spPr>
          <a:xfrm>
            <a:off x="6286500" y="6101656"/>
            <a:ext cx="2743200" cy="369332"/>
          </a:xfrm>
          <a:prstGeom prst="rect">
            <a:avLst/>
          </a:prstGeom>
          <a:noFill/>
        </p:spPr>
        <p:txBody>
          <a:bodyPr wrap="square" rtlCol="0">
            <a:spAutoFit/>
          </a:bodyPr>
          <a:lstStyle/>
          <a:p>
            <a:pPr algn="ctr"/>
            <a:r>
              <a:rPr lang="en-US" b="1" dirty="0" smtClean="0"/>
              <a:t>TPS62120 Schematic</a:t>
            </a:r>
            <a:endParaRPr lang="en-US" b="1" dirty="0"/>
          </a:p>
        </p:txBody>
      </p:sp>
    </p:spTree>
    <p:extLst>
      <p:ext uri="{BB962C8B-B14F-4D97-AF65-F5344CB8AC3E}">
        <p14:creationId xmlns:p14="http://schemas.microsoft.com/office/powerpoint/2010/main" val="35943629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Solutions</a:t>
            </a: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8</a:t>
            </a:fld>
            <a:endParaRPr lang="en-US"/>
          </a:p>
        </p:txBody>
      </p:sp>
      <p:sp>
        <p:nvSpPr>
          <p:cNvPr id="10" name="Rectangle 9"/>
          <p:cNvSpPr/>
          <p:nvPr/>
        </p:nvSpPr>
        <p:spPr>
          <a:xfrm>
            <a:off x="1752600" y="4038600"/>
            <a:ext cx="15240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a:p>
        </p:txBody>
      </p:sp>
      <p:sp>
        <p:nvSpPr>
          <p:cNvPr id="11" name="Rectangle 10"/>
          <p:cNvSpPr/>
          <p:nvPr/>
        </p:nvSpPr>
        <p:spPr>
          <a:xfrm>
            <a:off x="3657600" y="4038600"/>
            <a:ext cx="12192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2" name="Rectangle 11"/>
          <p:cNvSpPr/>
          <p:nvPr/>
        </p:nvSpPr>
        <p:spPr>
          <a:xfrm>
            <a:off x="3657600" y="2819400"/>
            <a:ext cx="1219200" cy="7620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3" name="Rectangle 12"/>
          <p:cNvSpPr/>
          <p:nvPr/>
        </p:nvSpPr>
        <p:spPr>
          <a:xfrm>
            <a:off x="5410200" y="4038600"/>
            <a:ext cx="14478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4" name="Rectangle 13"/>
          <p:cNvSpPr/>
          <p:nvPr/>
        </p:nvSpPr>
        <p:spPr>
          <a:xfrm>
            <a:off x="685800" y="1447800"/>
            <a:ext cx="15240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b="1" dirty="0"/>
          </a:p>
        </p:txBody>
      </p:sp>
      <p:sp>
        <p:nvSpPr>
          <p:cNvPr id="15" name="Rectangle 14"/>
          <p:cNvSpPr/>
          <p:nvPr/>
        </p:nvSpPr>
        <p:spPr>
          <a:xfrm>
            <a:off x="5334000" y="1447800"/>
            <a:ext cx="18288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6" name="Rectangle 15"/>
          <p:cNvSpPr/>
          <p:nvPr/>
        </p:nvSpPr>
        <p:spPr>
          <a:xfrm>
            <a:off x="1981200" y="5486400"/>
            <a:ext cx="990600" cy="9144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7" name="Rectangle 16"/>
          <p:cNvSpPr/>
          <p:nvPr/>
        </p:nvSpPr>
        <p:spPr>
          <a:xfrm>
            <a:off x="7315200" y="4038600"/>
            <a:ext cx="13716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18" name="Rectangle 17"/>
          <p:cNvSpPr/>
          <p:nvPr/>
        </p:nvSpPr>
        <p:spPr>
          <a:xfrm>
            <a:off x="152400" y="4038600"/>
            <a:ext cx="13716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25" name="Shape 24"/>
          <p:cNvCxnSpPr>
            <a:stCxn id="11" idx="2"/>
            <a:endCxn id="16" idx="3"/>
          </p:cNvCxnSpPr>
          <p:nvPr/>
        </p:nvCxnSpPr>
        <p:spPr>
          <a:xfrm rot="5400000">
            <a:off x="3200400" y="4876800"/>
            <a:ext cx="838200" cy="12954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31" name="Shape 30"/>
          <p:cNvCxnSpPr>
            <a:stCxn id="16" idx="1"/>
            <a:endCxn id="18" idx="2"/>
          </p:cNvCxnSpPr>
          <p:nvPr/>
        </p:nvCxnSpPr>
        <p:spPr>
          <a:xfrm rot="10800000">
            <a:off x="838200" y="5105400"/>
            <a:ext cx="1143000" cy="838200"/>
          </a:xfrm>
          <a:prstGeom prst="bentConnector2">
            <a:avLst/>
          </a:prstGeom>
          <a:ln>
            <a:tailEnd type="arrow"/>
          </a:ln>
        </p:spPr>
        <p:style>
          <a:lnRef idx="2">
            <a:schemeClr val="dk1"/>
          </a:lnRef>
          <a:fillRef idx="0">
            <a:schemeClr val="dk1"/>
          </a:fillRef>
          <a:effectRef idx="1">
            <a:schemeClr val="dk1"/>
          </a:effectRef>
          <a:fontRef idx="minor">
            <a:schemeClr val="tx1"/>
          </a:fontRef>
        </p:style>
      </p:cxnSp>
      <p:cxnSp>
        <p:nvCxnSpPr>
          <p:cNvPr id="39" name="Shape 38"/>
          <p:cNvCxnSpPr>
            <a:endCxn id="12" idx="3"/>
          </p:cNvCxnSpPr>
          <p:nvPr/>
        </p:nvCxnSpPr>
        <p:spPr>
          <a:xfrm rot="16200000" flipV="1">
            <a:off x="4267200" y="3810000"/>
            <a:ext cx="1371600" cy="152400"/>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45" name="Rectangle 44"/>
          <p:cNvSpPr/>
          <p:nvPr/>
        </p:nvSpPr>
        <p:spPr>
          <a:xfrm>
            <a:off x="2667000" y="1447800"/>
            <a:ext cx="1905000" cy="106680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cxnSp>
        <p:nvCxnSpPr>
          <p:cNvPr id="49" name="Straight Arrow Connector 48"/>
          <p:cNvCxnSpPr>
            <a:stCxn id="14" idx="3"/>
            <a:endCxn id="45" idx="1"/>
          </p:cNvCxnSpPr>
          <p:nvPr/>
        </p:nvCxnSpPr>
        <p:spPr>
          <a:xfrm>
            <a:off x="2209800" y="1981200"/>
            <a:ext cx="4572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1" name="Straight Arrow Connector 50"/>
          <p:cNvCxnSpPr>
            <a:stCxn id="45" idx="3"/>
            <a:endCxn id="15" idx="1"/>
          </p:cNvCxnSpPr>
          <p:nvPr/>
        </p:nvCxnSpPr>
        <p:spPr>
          <a:xfrm>
            <a:off x="4572000" y="1981200"/>
            <a:ext cx="762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Straight Arrow Connector 52"/>
          <p:cNvCxnSpPr>
            <a:stCxn id="11" idx="3"/>
            <a:endCxn id="13" idx="1"/>
          </p:cNvCxnSpPr>
          <p:nvPr/>
        </p:nvCxnSpPr>
        <p:spPr>
          <a:xfrm>
            <a:off x="4876800" y="4572000"/>
            <a:ext cx="5334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7" name="Straight Arrow Connector 66"/>
          <p:cNvCxnSpPr>
            <a:stCxn id="18" idx="3"/>
            <a:endCxn id="10" idx="1"/>
          </p:cNvCxnSpPr>
          <p:nvPr/>
        </p:nvCxnSpPr>
        <p:spPr>
          <a:xfrm>
            <a:off x="1524000" y="4572000"/>
            <a:ext cx="228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0" name="Straight Arrow Connector 69"/>
          <p:cNvCxnSpPr>
            <a:stCxn id="10" idx="3"/>
            <a:endCxn id="11" idx="1"/>
          </p:cNvCxnSpPr>
          <p:nvPr/>
        </p:nvCxnSpPr>
        <p:spPr>
          <a:xfrm>
            <a:off x="3276600" y="4572000"/>
            <a:ext cx="381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2" name="Straight Arrow Connector 71"/>
          <p:cNvCxnSpPr>
            <a:stCxn id="13" idx="3"/>
            <a:endCxn id="17" idx="1"/>
          </p:cNvCxnSpPr>
          <p:nvPr/>
        </p:nvCxnSpPr>
        <p:spPr>
          <a:xfrm>
            <a:off x="6858000" y="4572000"/>
            <a:ext cx="4572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4" name="Straight Arrow Connector 73"/>
          <p:cNvCxnSpPr>
            <a:stCxn id="12" idx="2"/>
            <a:endCxn id="11" idx="0"/>
          </p:cNvCxnSpPr>
          <p:nvPr/>
        </p:nvCxnSpPr>
        <p:spPr>
          <a:xfrm>
            <a:off x="4267200" y="3581400"/>
            <a:ext cx="0" cy="457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8" name="TextBox 77"/>
          <p:cNvSpPr txBox="1"/>
          <p:nvPr/>
        </p:nvSpPr>
        <p:spPr>
          <a:xfrm>
            <a:off x="838200" y="1752600"/>
            <a:ext cx="1219200" cy="369332"/>
          </a:xfrm>
          <a:prstGeom prst="rect">
            <a:avLst/>
          </a:prstGeom>
          <a:noFill/>
        </p:spPr>
        <p:txBody>
          <a:bodyPr wrap="square" rtlCol="0">
            <a:spAutoFit/>
          </a:bodyPr>
          <a:lstStyle/>
          <a:p>
            <a:r>
              <a:rPr lang="en-US" b="1" dirty="0" smtClean="0"/>
              <a:t>9V Battery</a:t>
            </a:r>
            <a:endParaRPr lang="en-US" b="1" dirty="0"/>
          </a:p>
        </p:txBody>
      </p:sp>
      <p:sp>
        <p:nvSpPr>
          <p:cNvPr id="79" name="TextBox 78"/>
          <p:cNvSpPr txBox="1"/>
          <p:nvPr/>
        </p:nvSpPr>
        <p:spPr>
          <a:xfrm>
            <a:off x="2819400" y="1752600"/>
            <a:ext cx="1676400" cy="369332"/>
          </a:xfrm>
          <a:prstGeom prst="rect">
            <a:avLst/>
          </a:prstGeom>
          <a:noFill/>
        </p:spPr>
        <p:txBody>
          <a:bodyPr wrap="square" rtlCol="0">
            <a:spAutoFit/>
          </a:bodyPr>
          <a:lstStyle/>
          <a:p>
            <a:r>
              <a:rPr lang="en-US" b="1" dirty="0" smtClean="0"/>
              <a:t>Buck Converter</a:t>
            </a:r>
            <a:endParaRPr lang="en-US" b="1" dirty="0"/>
          </a:p>
        </p:txBody>
      </p:sp>
      <p:cxnSp>
        <p:nvCxnSpPr>
          <p:cNvPr id="85" name="Straight Arrow Connector 84"/>
          <p:cNvCxnSpPr/>
          <p:nvPr/>
        </p:nvCxnSpPr>
        <p:spPr>
          <a:xfrm>
            <a:off x="4876800" y="1981200"/>
            <a:ext cx="0" cy="304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6" name="TextBox 85"/>
          <p:cNvSpPr txBox="1"/>
          <p:nvPr/>
        </p:nvSpPr>
        <p:spPr>
          <a:xfrm>
            <a:off x="4572000" y="2286000"/>
            <a:ext cx="609600" cy="369332"/>
          </a:xfrm>
          <a:prstGeom prst="rect">
            <a:avLst/>
          </a:prstGeom>
          <a:noFill/>
        </p:spPr>
        <p:txBody>
          <a:bodyPr wrap="square" rtlCol="0">
            <a:spAutoFit/>
          </a:bodyPr>
          <a:lstStyle/>
          <a:p>
            <a:r>
              <a:rPr lang="en-US" b="1" dirty="0" smtClean="0"/>
              <a:t>+5V</a:t>
            </a:r>
            <a:endParaRPr lang="en-US" b="1" dirty="0"/>
          </a:p>
        </p:txBody>
      </p:sp>
      <p:sp>
        <p:nvSpPr>
          <p:cNvPr id="87" name="TextBox 86"/>
          <p:cNvSpPr txBox="1"/>
          <p:nvPr/>
        </p:nvSpPr>
        <p:spPr>
          <a:xfrm>
            <a:off x="5410200" y="1796534"/>
            <a:ext cx="1752600" cy="369332"/>
          </a:xfrm>
          <a:prstGeom prst="rect">
            <a:avLst/>
          </a:prstGeom>
          <a:noFill/>
        </p:spPr>
        <p:txBody>
          <a:bodyPr wrap="square" rtlCol="0">
            <a:spAutoFit/>
          </a:bodyPr>
          <a:lstStyle/>
          <a:p>
            <a:r>
              <a:rPr lang="en-US" b="1" dirty="0" smtClean="0"/>
              <a:t>Divider and LPF</a:t>
            </a:r>
            <a:endParaRPr lang="en-US" b="1" dirty="0"/>
          </a:p>
        </p:txBody>
      </p:sp>
      <p:cxnSp>
        <p:nvCxnSpPr>
          <p:cNvPr id="91" name="Shape 90"/>
          <p:cNvCxnSpPr>
            <a:stCxn id="87" idx="3"/>
          </p:cNvCxnSpPr>
          <p:nvPr/>
        </p:nvCxnSpPr>
        <p:spPr>
          <a:xfrm>
            <a:off x="7162800" y="1981200"/>
            <a:ext cx="381000" cy="424934"/>
          </a:xfrm>
          <a:prstGeom prst="bentConnector2">
            <a:avLst/>
          </a:prstGeom>
          <a:ln>
            <a:tailEnd type="arrow"/>
          </a:ln>
        </p:spPr>
        <p:style>
          <a:lnRef idx="2">
            <a:schemeClr val="dk1"/>
          </a:lnRef>
          <a:fillRef idx="0">
            <a:schemeClr val="dk1"/>
          </a:fillRef>
          <a:effectRef idx="1">
            <a:schemeClr val="dk1"/>
          </a:effectRef>
          <a:fontRef idx="minor">
            <a:schemeClr val="tx1"/>
          </a:fontRef>
        </p:style>
      </p:cxnSp>
      <p:sp>
        <p:nvSpPr>
          <p:cNvPr id="98" name="TextBox 97"/>
          <p:cNvSpPr txBox="1"/>
          <p:nvPr/>
        </p:nvSpPr>
        <p:spPr>
          <a:xfrm>
            <a:off x="7239000" y="2286000"/>
            <a:ext cx="762000" cy="369332"/>
          </a:xfrm>
          <a:prstGeom prst="rect">
            <a:avLst/>
          </a:prstGeom>
          <a:noFill/>
        </p:spPr>
        <p:txBody>
          <a:bodyPr wrap="square" rtlCol="0">
            <a:spAutoFit/>
          </a:bodyPr>
          <a:lstStyle/>
          <a:p>
            <a:r>
              <a:rPr lang="en-US" b="1" dirty="0" smtClean="0"/>
              <a:t>+2.5V</a:t>
            </a:r>
            <a:endParaRPr lang="en-US" b="1" dirty="0"/>
          </a:p>
        </p:txBody>
      </p:sp>
      <p:sp>
        <p:nvSpPr>
          <p:cNvPr id="100" name="TextBox 99"/>
          <p:cNvSpPr txBox="1"/>
          <p:nvPr/>
        </p:nvSpPr>
        <p:spPr>
          <a:xfrm>
            <a:off x="3657600" y="4343400"/>
            <a:ext cx="1219200" cy="381000"/>
          </a:xfrm>
          <a:prstGeom prst="rect">
            <a:avLst/>
          </a:prstGeom>
          <a:noFill/>
        </p:spPr>
        <p:txBody>
          <a:bodyPr wrap="square" rtlCol="0">
            <a:spAutoFit/>
          </a:bodyPr>
          <a:lstStyle/>
          <a:p>
            <a:pPr algn="ctr"/>
            <a:r>
              <a:rPr lang="en-US" b="1" dirty="0" smtClean="0"/>
              <a:t>INA333</a:t>
            </a:r>
            <a:endParaRPr lang="en-US" b="1" dirty="0"/>
          </a:p>
        </p:txBody>
      </p:sp>
      <p:sp>
        <p:nvSpPr>
          <p:cNvPr id="101" name="TextBox 100"/>
          <p:cNvSpPr txBox="1"/>
          <p:nvPr/>
        </p:nvSpPr>
        <p:spPr>
          <a:xfrm>
            <a:off x="1752600" y="4343400"/>
            <a:ext cx="1524000" cy="369332"/>
          </a:xfrm>
          <a:prstGeom prst="rect">
            <a:avLst/>
          </a:prstGeom>
          <a:noFill/>
        </p:spPr>
        <p:txBody>
          <a:bodyPr wrap="square" rtlCol="0">
            <a:spAutoFit/>
          </a:bodyPr>
          <a:lstStyle/>
          <a:p>
            <a:r>
              <a:rPr lang="en-US" b="1" dirty="0" smtClean="0"/>
              <a:t>Input Filtering</a:t>
            </a:r>
            <a:endParaRPr lang="en-US" b="1" dirty="0"/>
          </a:p>
        </p:txBody>
      </p:sp>
      <p:sp>
        <p:nvSpPr>
          <p:cNvPr id="103" name="TextBox 102"/>
          <p:cNvSpPr txBox="1"/>
          <p:nvPr/>
        </p:nvSpPr>
        <p:spPr>
          <a:xfrm>
            <a:off x="5410200" y="4343400"/>
            <a:ext cx="1447800" cy="369332"/>
          </a:xfrm>
          <a:prstGeom prst="rect">
            <a:avLst/>
          </a:prstGeom>
          <a:noFill/>
        </p:spPr>
        <p:txBody>
          <a:bodyPr wrap="square" rtlCol="0">
            <a:spAutoFit/>
          </a:bodyPr>
          <a:lstStyle/>
          <a:p>
            <a:pPr algn="ctr"/>
            <a:r>
              <a:rPr lang="en-US" b="1" dirty="0" smtClean="0"/>
              <a:t>Post Filtering</a:t>
            </a:r>
            <a:endParaRPr lang="en-US" b="1" dirty="0"/>
          </a:p>
        </p:txBody>
      </p:sp>
      <p:sp>
        <p:nvSpPr>
          <p:cNvPr id="104" name="TextBox 103"/>
          <p:cNvSpPr txBox="1"/>
          <p:nvPr/>
        </p:nvSpPr>
        <p:spPr>
          <a:xfrm>
            <a:off x="7315200" y="4267200"/>
            <a:ext cx="1371600" cy="646331"/>
          </a:xfrm>
          <a:prstGeom prst="rect">
            <a:avLst/>
          </a:prstGeom>
          <a:noFill/>
        </p:spPr>
        <p:txBody>
          <a:bodyPr wrap="square" rtlCol="0">
            <a:spAutoFit/>
          </a:bodyPr>
          <a:lstStyle/>
          <a:p>
            <a:pPr algn="ctr"/>
            <a:r>
              <a:rPr lang="en-US" b="1" dirty="0" smtClean="0"/>
              <a:t>Stellaris Oscilloscope</a:t>
            </a:r>
            <a:endParaRPr lang="en-US" b="1" dirty="0"/>
          </a:p>
        </p:txBody>
      </p:sp>
      <p:sp>
        <p:nvSpPr>
          <p:cNvPr id="111" name="TextBox 110"/>
          <p:cNvSpPr txBox="1"/>
          <p:nvPr/>
        </p:nvSpPr>
        <p:spPr>
          <a:xfrm>
            <a:off x="3657600" y="2971800"/>
            <a:ext cx="1371600" cy="369332"/>
          </a:xfrm>
          <a:prstGeom prst="rect">
            <a:avLst/>
          </a:prstGeom>
          <a:noFill/>
        </p:spPr>
        <p:txBody>
          <a:bodyPr wrap="square" rtlCol="0">
            <a:spAutoFit/>
          </a:bodyPr>
          <a:lstStyle/>
          <a:p>
            <a:r>
              <a:rPr lang="en-US" b="1" dirty="0" smtClean="0"/>
              <a:t>Servo Loop</a:t>
            </a:r>
            <a:endParaRPr lang="en-US" b="1" dirty="0"/>
          </a:p>
        </p:txBody>
      </p:sp>
      <p:sp>
        <p:nvSpPr>
          <p:cNvPr id="120" name="TextBox 119"/>
          <p:cNvSpPr txBox="1"/>
          <p:nvPr/>
        </p:nvSpPr>
        <p:spPr>
          <a:xfrm>
            <a:off x="2057400" y="5715000"/>
            <a:ext cx="838200" cy="381000"/>
          </a:xfrm>
          <a:prstGeom prst="rect">
            <a:avLst/>
          </a:prstGeom>
          <a:noFill/>
        </p:spPr>
        <p:txBody>
          <a:bodyPr wrap="square" rtlCol="0">
            <a:spAutoFit/>
          </a:bodyPr>
          <a:lstStyle/>
          <a:p>
            <a:pPr algn="ctr"/>
            <a:r>
              <a:rPr lang="en-US" b="1" dirty="0" smtClean="0"/>
              <a:t>RLD</a:t>
            </a:r>
            <a:endParaRPr lang="en-US" b="1" dirty="0"/>
          </a:p>
        </p:txBody>
      </p:sp>
      <p:pic>
        <p:nvPicPr>
          <p:cNvPr id="40" name="Picture 4" descr="C:\Users\Chaoli\Documents\ECE\480\presentation\cardiosim.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 y="4093332"/>
            <a:ext cx="1143000" cy="95733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02" name="TextBox 101"/>
          <p:cNvSpPr txBox="1"/>
          <p:nvPr/>
        </p:nvSpPr>
        <p:spPr>
          <a:xfrm>
            <a:off x="431800" y="4843790"/>
            <a:ext cx="1473200" cy="261610"/>
          </a:xfrm>
          <a:prstGeom prst="rect">
            <a:avLst/>
          </a:prstGeom>
          <a:noFill/>
        </p:spPr>
        <p:txBody>
          <a:bodyPr wrap="square" rtlCol="0">
            <a:spAutoFit/>
          </a:bodyPr>
          <a:lstStyle/>
          <a:p>
            <a:r>
              <a:rPr lang="en-US" sz="1100" b="1" dirty="0" err="1" smtClean="0"/>
              <a:t>CardioSim</a:t>
            </a:r>
            <a:r>
              <a:rPr lang="en-US" sz="1100" b="1" dirty="0" smtClean="0"/>
              <a:t> II</a:t>
            </a:r>
            <a:endParaRPr lang="en-US" sz="1100" b="1" dirty="0"/>
          </a:p>
        </p:txBody>
      </p:sp>
    </p:spTree>
    <p:extLst>
      <p:ext uri="{BB962C8B-B14F-4D97-AF65-F5344CB8AC3E}">
        <p14:creationId xmlns:p14="http://schemas.microsoft.com/office/powerpoint/2010/main" val="13745752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Solutions</a:t>
            </a: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9</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0" y="1981200"/>
            <a:ext cx="9144000" cy="3399601"/>
          </a:xfrm>
          <a:prstGeom prst="rect">
            <a:avLst/>
          </a:prstGeom>
          <a:noFill/>
          <a:ln w="9525">
            <a:solidFill>
              <a:schemeClr val="tx1"/>
            </a:solidFill>
            <a:miter lim="800000"/>
            <a:headEnd/>
            <a:tailEnd/>
          </a:ln>
        </p:spPr>
      </p:pic>
      <p:sp>
        <p:nvSpPr>
          <p:cNvPr id="3" name="TextBox 2"/>
          <p:cNvSpPr txBox="1"/>
          <p:nvPr/>
        </p:nvSpPr>
        <p:spPr>
          <a:xfrm>
            <a:off x="3124200" y="5407233"/>
            <a:ext cx="2743200" cy="369332"/>
          </a:xfrm>
          <a:prstGeom prst="rect">
            <a:avLst/>
          </a:prstGeom>
          <a:noFill/>
        </p:spPr>
        <p:txBody>
          <a:bodyPr wrap="square" rtlCol="0">
            <a:spAutoFit/>
          </a:bodyPr>
          <a:lstStyle/>
          <a:p>
            <a:pPr algn="ctr"/>
            <a:r>
              <a:rPr lang="en-US" b="1" dirty="0" smtClean="0"/>
              <a:t>Phase 1 Schematic</a:t>
            </a:r>
            <a:endParaRPr lang="en-US" b="1" dirty="0"/>
          </a:p>
        </p:txBody>
      </p:sp>
    </p:spTree>
    <p:extLst>
      <p:ext uri="{BB962C8B-B14F-4D97-AF65-F5344CB8AC3E}">
        <p14:creationId xmlns:p14="http://schemas.microsoft.com/office/powerpoint/2010/main" val="13745752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biLevel thresh="75000"/>
            <a:extLst>
              <a:ext uri="{BEBA8EAE-BF5A-486C-A8C5-ECC9F3942E4B}">
                <a14:imgProps xmlns:a14="http://schemas.microsoft.com/office/drawing/2010/main">
                  <a14:imgLayer r:embed="rId3">
                    <a14:imgEffect>
                      <a14:sharpenSoften amount="100000"/>
                    </a14:imgEffect>
                    <a14:imgEffect>
                      <a14:saturation sat="400000"/>
                    </a14:imgEffect>
                  </a14:imgLayer>
                </a14:imgProps>
              </a:ext>
            </a:extLst>
          </a:blip>
          <a:srcRect/>
          <a:stretch>
            <a:fillRect/>
          </a:stretch>
        </p:blipFill>
        <p:spPr bwMode="auto">
          <a:xfrm>
            <a:off x="5410200" y="3276601"/>
            <a:ext cx="2438399" cy="2510444"/>
          </a:xfrm>
          <a:prstGeom prst="rect">
            <a:avLst/>
          </a:prstGeom>
          <a:noFill/>
          <a:ln w="9525">
            <a:solidFill>
              <a:schemeClr val="tx1"/>
            </a:solidFill>
            <a:miter lim="800000"/>
            <a:headEnd/>
            <a:tailEnd/>
          </a:ln>
        </p:spPr>
      </p:pic>
      <p:sp>
        <p:nvSpPr>
          <p:cNvPr id="2" name="Title 1"/>
          <p:cNvSpPr>
            <a:spLocks noGrp="1"/>
          </p:cNvSpPr>
          <p:nvPr>
            <p:ph type="title"/>
          </p:nvPr>
        </p:nvSpPr>
        <p:spPr/>
        <p:txBody>
          <a:bodyPr/>
          <a:lstStyle/>
          <a:p>
            <a:r>
              <a:rPr lang="en-US" dirty="0" smtClean="0"/>
              <a:t>Design Solutions</a:t>
            </a:r>
            <a:endParaRPr lang="en-US" dirty="0"/>
          </a:p>
        </p:txBody>
      </p:sp>
      <p:sp>
        <p:nvSpPr>
          <p:cNvPr id="3" name="Content Placeholder 2"/>
          <p:cNvSpPr>
            <a:spLocks noGrp="1"/>
          </p:cNvSpPr>
          <p:nvPr>
            <p:ph idx="1"/>
          </p:nvPr>
        </p:nvSpPr>
        <p:spPr>
          <a:xfrm>
            <a:off x="457200" y="1371600"/>
            <a:ext cx="8229600" cy="4754563"/>
          </a:xfrm>
        </p:spPr>
        <p:txBody>
          <a:bodyPr/>
          <a:lstStyle/>
          <a:p>
            <a:r>
              <a:rPr lang="en-US" dirty="0" smtClean="0"/>
              <a:t>Utilize both passive and active filters</a:t>
            </a:r>
          </a:p>
          <a:p>
            <a:r>
              <a:rPr lang="en-US" dirty="0" smtClean="0"/>
              <a:t>Servo loop for INA to reduce LF wandering</a:t>
            </a:r>
          </a:p>
          <a:p>
            <a:r>
              <a:rPr lang="en-US" dirty="0" smtClean="0"/>
              <a:t>Buffer LP filter for 2.5V supply (noise)</a:t>
            </a:r>
          </a:p>
          <a:p>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10</a:t>
            </a:fld>
            <a:endParaRPr lang="en-US"/>
          </a:p>
        </p:txBody>
      </p:sp>
      <p:pic>
        <p:nvPicPr>
          <p:cNvPr id="9" name="Picture 4"/>
          <p:cNvPicPr>
            <a:picLocks noChangeAspect="1" noChangeArrowheads="1"/>
          </p:cNvPicPr>
          <p:nvPr/>
        </p:nvPicPr>
        <p:blipFill>
          <a:blip r:embed="rId4" cstate="print">
            <a:extLst>
              <a:ext uri="{BEBA8EAE-BF5A-486C-A8C5-ECC9F3942E4B}">
                <a14:imgProps xmlns:a14="http://schemas.microsoft.com/office/drawing/2010/main">
                  <a14:imgLayer r:embed="rId5">
                    <a14:imgEffect>
                      <a14:sharpenSoften amount="100000"/>
                    </a14:imgEffect>
                    <a14:imgEffect>
                      <a14:saturation sat="400000"/>
                    </a14:imgEffect>
                  </a14:imgLayer>
                </a14:imgProps>
              </a:ext>
            </a:extLst>
          </a:blip>
          <a:srcRect/>
          <a:stretch>
            <a:fillRect/>
          </a:stretch>
        </p:blipFill>
        <p:spPr bwMode="auto">
          <a:xfrm>
            <a:off x="1295400" y="3276600"/>
            <a:ext cx="3352800" cy="2529748"/>
          </a:xfrm>
          <a:prstGeom prst="rect">
            <a:avLst/>
          </a:prstGeom>
          <a:noFill/>
          <a:ln w="9525">
            <a:solidFill>
              <a:schemeClr val="tx1"/>
            </a:solidFill>
            <a:miter lim="800000"/>
            <a:headEnd/>
            <a:tailEnd/>
          </a:ln>
        </p:spPr>
      </p:pic>
      <p:sp>
        <p:nvSpPr>
          <p:cNvPr id="8" name="TextBox 7"/>
          <p:cNvSpPr txBox="1"/>
          <p:nvPr/>
        </p:nvSpPr>
        <p:spPr>
          <a:xfrm>
            <a:off x="762000" y="5741169"/>
            <a:ext cx="4419600" cy="369332"/>
          </a:xfrm>
          <a:prstGeom prst="rect">
            <a:avLst/>
          </a:prstGeom>
          <a:noFill/>
        </p:spPr>
        <p:txBody>
          <a:bodyPr wrap="square" rtlCol="0">
            <a:spAutoFit/>
          </a:bodyPr>
          <a:lstStyle/>
          <a:p>
            <a:pPr algn="ctr"/>
            <a:r>
              <a:rPr lang="en-US" b="1" dirty="0"/>
              <a:t>L</a:t>
            </a:r>
            <a:r>
              <a:rPr lang="en-US" b="1" dirty="0" smtClean="0"/>
              <a:t>ow noise 2.5V bias reference</a:t>
            </a:r>
            <a:endParaRPr lang="en-US" b="1" dirty="0"/>
          </a:p>
        </p:txBody>
      </p:sp>
      <p:sp>
        <p:nvSpPr>
          <p:cNvPr id="10" name="TextBox 9"/>
          <p:cNvSpPr txBox="1"/>
          <p:nvPr/>
        </p:nvSpPr>
        <p:spPr>
          <a:xfrm>
            <a:off x="5410201" y="5797128"/>
            <a:ext cx="4419600" cy="369332"/>
          </a:xfrm>
          <a:prstGeom prst="rect">
            <a:avLst/>
          </a:prstGeom>
          <a:noFill/>
        </p:spPr>
        <p:txBody>
          <a:bodyPr wrap="square" rtlCol="0">
            <a:spAutoFit/>
          </a:bodyPr>
          <a:lstStyle/>
          <a:p>
            <a:r>
              <a:rPr lang="en-US" b="1" dirty="0" smtClean="0"/>
              <a:t>DC Servo Loop HP Filter</a:t>
            </a:r>
            <a:endParaRPr lang="en-US" b="1" dirty="0"/>
          </a:p>
        </p:txBody>
      </p:sp>
    </p:spTree>
    <p:extLst>
      <p:ext uri="{BB962C8B-B14F-4D97-AF65-F5344CB8AC3E}">
        <p14:creationId xmlns:p14="http://schemas.microsoft.com/office/powerpoint/2010/main" val="1374575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Progress</a:t>
            </a: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11</a:t>
            </a:fld>
            <a:endParaRPr lang="en-US"/>
          </a:p>
        </p:txBody>
      </p:sp>
      <p:pic>
        <p:nvPicPr>
          <p:cNvPr id="2050" name="Picture 2" descr="C:\Users\Justinu460\Desktop\Dropbox\ECE480\Lab Testing Pictures\ProtoBoardAFE.jpeg"/>
          <p:cNvPicPr>
            <a:picLocks noChangeAspect="1" noChangeArrowheads="1"/>
          </p:cNvPicPr>
          <p:nvPr/>
        </p:nvPicPr>
        <p:blipFill>
          <a:blip r:embed="rId2" cstate="print"/>
          <a:srcRect/>
          <a:stretch>
            <a:fillRect/>
          </a:stretch>
        </p:blipFill>
        <p:spPr bwMode="auto">
          <a:xfrm>
            <a:off x="649254" y="1371600"/>
            <a:ext cx="2794000" cy="2095500"/>
          </a:xfrm>
          <a:prstGeom prst="rect">
            <a:avLst/>
          </a:prstGeom>
          <a:noFill/>
          <a:ln>
            <a:solidFill>
              <a:schemeClr val="tx1"/>
            </a:solidFill>
          </a:ln>
        </p:spPr>
      </p:pic>
      <p:pic>
        <p:nvPicPr>
          <p:cNvPr id="2052" name="Picture 4"/>
          <p:cNvPicPr>
            <a:picLocks noChangeAspect="1" noChangeArrowheads="1"/>
          </p:cNvPicPr>
          <p:nvPr/>
        </p:nvPicPr>
        <p:blipFill>
          <a:blip r:embed="rId3" cstate="print"/>
          <a:srcRect/>
          <a:stretch>
            <a:fillRect/>
          </a:stretch>
        </p:blipFill>
        <p:spPr bwMode="auto">
          <a:xfrm rot="5400000">
            <a:off x="5690377" y="3404377"/>
            <a:ext cx="1981200" cy="3402046"/>
          </a:xfrm>
          <a:prstGeom prst="rect">
            <a:avLst/>
          </a:prstGeom>
          <a:noFill/>
          <a:ln w="9525">
            <a:solidFill>
              <a:schemeClr val="tx1"/>
            </a:solidFill>
            <a:miter lim="800000"/>
            <a:headEnd/>
            <a:tailEnd/>
          </a:ln>
        </p:spPr>
      </p:pic>
      <p:pic>
        <p:nvPicPr>
          <p:cNvPr id="2053" name="Picture 5" descr="C:\Users\Justinu460\Desktop\Dropbox\ECE480\Lab Testing Pictures\Cardiosim 75bpm.png"/>
          <p:cNvPicPr>
            <a:picLocks noChangeAspect="1" noChangeArrowheads="1"/>
          </p:cNvPicPr>
          <p:nvPr/>
        </p:nvPicPr>
        <p:blipFill>
          <a:blip r:embed="rId4" cstate="print"/>
          <a:srcRect/>
          <a:stretch>
            <a:fillRect/>
          </a:stretch>
        </p:blipFill>
        <p:spPr bwMode="auto">
          <a:xfrm>
            <a:off x="636554" y="3924300"/>
            <a:ext cx="2895600" cy="2171700"/>
          </a:xfrm>
          <a:prstGeom prst="rect">
            <a:avLst/>
          </a:prstGeom>
          <a:noFill/>
          <a:ln>
            <a:solidFill>
              <a:schemeClr val="tx1"/>
            </a:solidFill>
          </a:ln>
        </p:spPr>
      </p:pic>
      <p:pic>
        <p:nvPicPr>
          <p:cNvPr id="2054" name="Picture 6"/>
          <p:cNvPicPr>
            <a:picLocks noChangeAspect="1" noChangeArrowheads="1"/>
          </p:cNvPicPr>
          <p:nvPr/>
        </p:nvPicPr>
        <p:blipFill>
          <a:blip r:embed="rId5" cstate="print"/>
          <a:srcRect/>
          <a:stretch>
            <a:fillRect/>
          </a:stretch>
        </p:blipFill>
        <p:spPr bwMode="auto">
          <a:xfrm>
            <a:off x="4979954" y="1295401"/>
            <a:ext cx="2440777" cy="2171700"/>
          </a:xfrm>
          <a:prstGeom prst="rect">
            <a:avLst/>
          </a:prstGeom>
          <a:noFill/>
          <a:ln w="9525">
            <a:solidFill>
              <a:schemeClr val="tx1"/>
            </a:solidFill>
            <a:miter lim="800000"/>
            <a:headEnd/>
            <a:tailEnd/>
          </a:ln>
        </p:spPr>
      </p:pic>
      <p:sp>
        <p:nvSpPr>
          <p:cNvPr id="3" name="Right Arrow 2"/>
          <p:cNvSpPr/>
          <p:nvPr/>
        </p:nvSpPr>
        <p:spPr>
          <a:xfrm>
            <a:off x="3760754" y="4863084"/>
            <a:ext cx="978408" cy="484632"/>
          </a:xfrm>
          <a:prstGeom prst="rightArrow">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ight Arrow 9"/>
          <p:cNvSpPr/>
          <p:nvPr/>
        </p:nvSpPr>
        <p:spPr>
          <a:xfrm>
            <a:off x="3760754" y="2496998"/>
            <a:ext cx="978408" cy="484632"/>
          </a:xfrm>
          <a:prstGeom prst="rightArrow">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09119" y="3426535"/>
            <a:ext cx="3274269" cy="369332"/>
          </a:xfrm>
          <a:prstGeom prst="rect">
            <a:avLst/>
          </a:prstGeom>
          <a:noFill/>
        </p:spPr>
        <p:txBody>
          <a:bodyPr wrap="square" rtlCol="0">
            <a:spAutoFit/>
          </a:bodyPr>
          <a:lstStyle/>
          <a:p>
            <a:pPr algn="ctr"/>
            <a:r>
              <a:rPr lang="en-US" b="1" dirty="0" smtClean="0"/>
              <a:t>Phase 1: Tests on Proto-board</a:t>
            </a:r>
            <a:endParaRPr lang="en-US" b="1" dirty="0"/>
          </a:p>
        </p:txBody>
      </p:sp>
      <p:sp>
        <p:nvSpPr>
          <p:cNvPr id="12" name="TextBox 11"/>
          <p:cNvSpPr txBox="1"/>
          <p:nvPr/>
        </p:nvSpPr>
        <p:spPr>
          <a:xfrm>
            <a:off x="4675662" y="3452968"/>
            <a:ext cx="3630138" cy="369332"/>
          </a:xfrm>
          <a:prstGeom prst="rect">
            <a:avLst/>
          </a:prstGeom>
          <a:noFill/>
        </p:spPr>
        <p:txBody>
          <a:bodyPr wrap="square" rtlCol="0">
            <a:spAutoFit/>
          </a:bodyPr>
          <a:lstStyle/>
          <a:p>
            <a:pPr algn="ctr"/>
            <a:r>
              <a:rPr lang="en-US" b="1" dirty="0" smtClean="0"/>
              <a:t>Phase 1: PCB Layout (2.5”x2.5”)</a:t>
            </a:r>
            <a:endParaRPr lang="en-US" b="1" dirty="0"/>
          </a:p>
        </p:txBody>
      </p:sp>
      <p:sp>
        <p:nvSpPr>
          <p:cNvPr id="13" name="TextBox 12"/>
          <p:cNvSpPr txBox="1"/>
          <p:nvPr/>
        </p:nvSpPr>
        <p:spPr>
          <a:xfrm>
            <a:off x="341466" y="6097032"/>
            <a:ext cx="3908492" cy="369332"/>
          </a:xfrm>
          <a:prstGeom prst="rect">
            <a:avLst/>
          </a:prstGeom>
          <a:noFill/>
        </p:spPr>
        <p:txBody>
          <a:bodyPr wrap="square" rtlCol="0">
            <a:spAutoFit/>
          </a:bodyPr>
          <a:lstStyle/>
          <a:p>
            <a:pPr algn="ctr"/>
            <a:r>
              <a:rPr lang="en-US" b="1" dirty="0" smtClean="0"/>
              <a:t>Phase 1: Output Signal (</a:t>
            </a:r>
            <a:r>
              <a:rPr lang="en-US" b="1" dirty="0" err="1" smtClean="0"/>
              <a:t>CardioSim</a:t>
            </a:r>
            <a:r>
              <a:rPr lang="en-US" b="1" dirty="0" smtClean="0"/>
              <a:t>)</a:t>
            </a:r>
            <a:endParaRPr lang="en-US" b="1" dirty="0"/>
          </a:p>
        </p:txBody>
      </p:sp>
      <p:sp>
        <p:nvSpPr>
          <p:cNvPr id="14" name="TextBox 13"/>
          <p:cNvSpPr txBox="1"/>
          <p:nvPr/>
        </p:nvSpPr>
        <p:spPr>
          <a:xfrm>
            <a:off x="4662962" y="6097032"/>
            <a:ext cx="4138646" cy="369332"/>
          </a:xfrm>
          <a:prstGeom prst="rect">
            <a:avLst/>
          </a:prstGeom>
          <a:noFill/>
        </p:spPr>
        <p:txBody>
          <a:bodyPr wrap="square" rtlCol="0">
            <a:spAutoFit/>
          </a:bodyPr>
          <a:lstStyle/>
          <a:p>
            <a:pPr algn="ctr"/>
            <a:r>
              <a:rPr lang="en-US" b="1" dirty="0" smtClean="0"/>
              <a:t>Phase 2: Display Signal on Stellaris µC</a:t>
            </a:r>
            <a:endParaRPr lang="en-US" b="1" dirty="0"/>
          </a:p>
        </p:txBody>
      </p:sp>
    </p:spTree>
    <p:extLst>
      <p:ext uri="{BB962C8B-B14F-4D97-AF65-F5344CB8AC3E}">
        <p14:creationId xmlns:p14="http://schemas.microsoft.com/office/powerpoint/2010/main" val="13745752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81000" y="1066800"/>
            <a:ext cx="8305800" cy="5181600"/>
          </a:xfrm>
        </p:spPr>
        <p:txBody>
          <a:bodyPr>
            <a:normAutofit fontScale="85000" lnSpcReduction="20000"/>
          </a:bodyPr>
          <a:lstStyle/>
          <a:p>
            <a:r>
              <a:rPr lang="en-US" dirty="0"/>
              <a:t>Background</a:t>
            </a:r>
          </a:p>
          <a:p>
            <a:pPr lvl="1">
              <a:buFont typeface="Wingdings" charset="2"/>
              <a:buChar char="Ø"/>
            </a:pPr>
            <a:r>
              <a:rPr lang="en-US" dirty="0" smtClean="0"/>
              <a:t>ECG Measurements</a:t>
            </a:r>
          </a:p>
          <a:p>
            <a:pPr lvl="1">
              <a:buFont typeface="Wingdings" charset="2"/>
              <a:buChar char="Ø"/>
            </a:pPr>
            <a:r>
              <a:rPr lang="en-US" dirty="0" smtClean="0"/>
              <a:t>ECG demo board for TI</a:t>
            </a:r>
            <a:br>
              <a:rPr lang="en-US" dirty="0" smtClean="0"/>
            </a:br>
            <a:endParaRPr lang="en-US" sz="1100" dirty="0"/>
          </a:p>
          <a:p>
            <a:r>
              <a:rPr lang="en-US" dirty="0" smtClean="0">
                <a:solidFill>
                  <a:srgbClr val="000000"/>
                </a:solidFill>
              </a:rPr>
              <a:t>Project Timeline</a:t>
            </a:r>
            <a:endParaRPr lang="en-US" dirty="0">
              <a:solidFill>
                <a:srgbClr val="000000"/>
              </a:solidFill>
            </a:endParaRPr>
          </a:p>
          <a:p>
            <a:pPr lvl="1">
              <a:buFont typeface="Wingdings" charset="2"/>
              <a:buChar char="Ø"/>
            </a:pPr>
            <a:r>
              <a:rPr lang="en-US" dirty="0" smtClean="0"/>
              <a:t>Three Phase Process</a:t>
            </a:r>
            <a:br>
              <a:rPr lang="en-US" dirty="0" smtClean="0"/>
            </a:br>
            <a:endParaRPr lang="en-US" sz="1100" dirty="0" smtClean="0"/>
          </a:p>
          <a:p>
            <a:r>
              <a:rPr lang="en-US" dirty="0" smtClean="0">
                <a:solidFill>
                  <a:srgbClr val="000000"/>
                </a:solidFill>
              </a:rPr>
              <a:t>Tools and Resources</a:t>
            </a:r>
          </a:p>
          <a:p>
            <a:pPr lvl="1">
              <a:buFont typeface="Wingdings" charset="2"/>
              <a:buChar char="Ø"/>
            </a:pPr>
            <a:r>
              <a:rPr lang="en-US" dirty="0" smtClean="0"/>
              <a:t>TI </a:t>
            </a:r>
            <a:r>
              <a:rPr lang="en-US" dirty="0"/>
              <a:t>TINA</a:t>
            </a:r>
          </a:p>
          <a:p>
            <a:pPr lvl="1">
              <a:buFont typeface="Wingdings" charset="2"/>
              <a:buChar char="Ø"/>
            </a:pPr>
            <a:r>
              <a:rPr lang="en-US" dirty="0"/>
              <a:t>PCB </a:t>
            </a:r>
            <a:r>
              <a:rPr lang="en-US" dirty="0" smtClean="0"/>
              <a:t>Artist</a:t>
            </a:r>
            <a:br>
              <a:rPr lang="en-US" dirty="0" smtClean="0"/>
            </a:br>
            <a:endParaRPr lang="en-US" sz="1100" dirty="0" smtClean="0"/>
          </a:p>
          <a:p>
            <a:r>
              <a:rPr lang="en-US" dirty="0"/>
              <a:t>Design Concern</a:t>
            </a:r>
          </a:p>
          <a:p>
            <a:pPr lvl="1">
              <a:buFont typeface="Wingdings" pitchFamily="2" charset="2"/>
              <a:buChar char="Ø"/>
            </a:pPr>
            <a:r>
              <a:rPr lang="en-US" dirty="0"/>
              <a:t>Budget, Reliability, </a:t>
            </a:r>
            <a:r>
              <a:rPr lang="en-US" dirty="0" smtClean="0"/>
              <a:t>Noise</a:t>
            </a:r>
            <a:br>
              <a:rPr lang="en-US" dirty="0" smtClean="0"/>
            </a:br>
            <a:r>
              <a:rPr lang="en-US" sz="1100" dirty="0" smtClean="0"/>
              <a:t> </a:t>
            </a:r>
            <a:endParaRPr lang="en-US" sz="1100" dirty="0"/>
          </a:p>
          <a:p>
            <a:r>
              <a:rPr lang="en-US" dirty="0"/>
              <a:t>Design Solutions</a:t>
            </a:r>
          </a:p>
          <a:p>
            <a:pPr lvl="1">
              <a:buFont typeface="Wingdings" charset="2"/>
              <a:buChar char="Ø"/>
            </a:pPr>
            <a:r>
              <a:rPr lang="en-US" dirty="0"/>
              <a:t>Design, Simulation, Fabrication, </a:t>
            </a:r>
            <a:r>
              <a:rPr lang="en-US" dirty="0" smtClean="0"/>
              <a:t>Test</a:t>
            </a:r>
            <a:endParaRPr lang="en-US" dirty="0"/>
          </a:p>
          <a:p>
            <a:pPr>
              <a:buFont typeface="Wingdings" charset="2"/>
              <a:buChar char="Ø"/>
            </a:pPr>
            <a:endParaRPr lang="en-US" dirty="0">
              <a:solidFill>
                <a:srgbClr val="FF0000"/>
              </a:solidFill>
            </a:endParaRPr>
          </a:p>
          <a:p>
            <a:pPr marL="0" indent="0">
              <a:buNone/>
            </a:pPr>
            <a:endParaRPr lang="en-US" dirty="0">
              <a:solidFill>
                <a:srgbClr val="FF0000"/>
              </a:solidFill>
            </a:endParaRPr>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Questions?</a:t>
            </a:r>
            <a:endParaRPr lang="en-US" dirty="0"/>
          </a:p>
        </p:txBody>
      </p:sp>
      <p:sp>
        <p:nvSpPr>
          <p:cNvPr id="4" name="Date Placeholder 3"/>
          <p:cNvSpPr>
            <a:spLocks noGrp="1"/>
          </p:cNvSpPr>
          <p:nvPr>
            <p:ph type="dt" sz="half" idx="10"/>
          </p:nvPr>
        </p:nvSpPr>
        <p:spPr/>
        <p:txBody>
          <a:bodyPr/>
          <a:lstStyle/>
          <a:p>
            <a:fld id="{3E3ED23D-3C92-4AC7-8780-2DD4CBAD9EA8}" type="datetime1">
              <a:rPr lang="en-US" smtClean="0"/>
              <a:pPr/>
              <a:t>2/15/2013</a:t>
            </a:fld>
            <a:endParaRPr lang="en-US"/>
          </a:p>
        </p:txBody>
      </p:sp>
      <p:sp>
        <p:nvSpPr>
          <p:cNvPr id="5" name="Slide Number Placeholder 4"/>
          <p:cNvSpPr>
            <a:spLocks noGrp="1"/>
          </p:cNvSpPr>
          <p:nvPr>
            <p:ph type="sldNum" sz="quarter" idx="12"/>
          </p:nvPr>
        </p:nvSpPr>
        <p:spPr/>
        <p:txBody>
          <a:bodyPr/>
          <a:lstStyle/>
          <a:p>
            <a:fld id="{F61C7FCA-0131-4284-945D-5EDB7B20E335}" type="slidenum">
              <a:rPr lang="en-US" smtClean="0"/>
              <a:pPr/>
              <a:t>13</a:t>
            </a:fld>
            <a:endParaRPr lang="en-US"/>
          </a:p>
        </p:txBody>
      </p:sp>
    </p:spTree>
    <p:extLst>
      <p:ext uri="{BB962C8B-B14F-4D97-AF65-F5344CB8AC3E}">
        <p14:creationId xmlns:p14="http://schemas.microsoft.com/office/powerpoint/2010/main" val="9244867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708</TotalTime>
  <Words>678</Words>
  <Application>Microsoft Office PowerPoint</Application>
  <PresentationFormat>On-screen Show (4:3)</PresentationFormat>
  <Paragraphs>173</Paragraphs>
  <Slides>13</Slides>
  <Notes>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ECE 480 Electrocardiogram Demonstration Board Texas Instruments – Precision Analog </vt:lpstr>
      <vt:lpstr>Background</vt:lpstr>
      <vt:lpstr>Background</vt:lpstr>
      <vt:lpstr>Project Timeline</vt:lpstr>
      <vt:lpstr>Tools and Resources</vt:lpstr>
      <vt:lpstr>Design Considerations</vt:lpstr>
      <vt:lpstr>Design Considerations</vt:lpstr>
      <vt:lpstr>Design Solutions</vt:lpstr>
      <vt:lpstr>Design Solutions</vt:lpstr>
      <vt:lpstr>Design Solutions</vt:lpstr>
      <vt:lpstr>Project Progress</vt:lpstr>
      <vt:lpstr>Summary</vt:lpstr>
      <vt:lpstr>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Nate</dc:creator>
  <cp:lastModifiedBy>kestonat</cp:lastModifiedBy>
  <cp:revision>141</cp:revision>
  <dcterms:created xsi:type="dcterms:W3CDTF">2013-02-07T17:09:07Z</dcterms:created>
  <dcterms:modified xsi:type="dcterms:W3CDTF">2013-02-15T14:39:51Z</dcterms:modified>
</cp:coreProperties>
</file>