
<file path=[Content_Types].xml><?xml version="1.0" encoding="utf-8"?>
<Types xmlns="http://schemas.openxmlformats.org/package/2006/content-types">
  <Default Extension="png" ContentType="image/png"/>
  <Default Extension="bmp" ContentType="image/bmp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73" r:id="rId3"/>
    <p:sldId id="272" r:id="rId4"/>
    <p:sldId id="259" r:id="rId5"/>
    <p:sldId id="260" r:id="rId6"/>
    <p:sldId id="265" r:id="rId7"/>
    <p:sldId id="266" r:id="rId8"/>
    <p:sldId id="267" r:id="rId9"/>
    <p:sldId id="268" r:id="rId10"/>
    <p:sldId id="269" r:id="rId11"/>
    <p:sldId id="257" r:id="rId12"/>
    <p:sldId id="264" r:id="rId13"/>
    <p:sldId id="263" r:id="rId14"/>
    <p:sldId id="274" r:id="rId15"/>
    <p:sldId id="275" r:id="rId16"/>
    <p:sldId id="277" r:id="rId17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64339"/>
    <a:srgbClr val="18453B"/>
    <a:srgbClr val="0C533A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2" autoAdjust="0"/>
  </p:normalViewPr>
  <p:slideViewPr>
    <p:cSldViewPr snapToGrid="0" snapToObjects="1">
      <p:cViewPr varScale="1">
        <p:scale>
          <a:sx n="132" d="100"/>
          <a:sy n="132" d="100"/>
        </p:scale>
        <p:origin x="-18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28841"/>
            <a:ext cx="7772400" cy="130196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ln>
                  <a:noFill/>
                </a:ln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30807"/>
            <a:ext cx="7772400" cy="21023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D8C864-DA92-413D-9109-F3E8C08F8589}" type="datetime1">
              <a:rPr lang="en-US"/>
              <a:pPr>
                <a:defRPr/>
              </a:pPr>
              <a:t>4/28/2011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FA6A11-EE6F-4FD9-9AA0-D07F8F590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19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8606"/>
            <a:ext cx="8229600" cy="48023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8229600" cy="4066495"/>
          </a:xfrm>
          <a:prstGeom prst="rect">
            <a:avLst/>
          </a:prstGeom>
        </p:spPr>
        <p:txBody>
          <a:bodyPr/>
          <a:lstStyle>
            <a:lvl1pPr>
              <a:buClr>
                <a:srgbClr val="18453B"/>
              </a:buClr>
              <a:buFont typeface="Arial"/>
              <a:buChar char="•"/>
              <a:defRPr sz="2800" b="0" i="0">
                <a:solidFill>
                  <a:srgbClr val="595959"/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rgbClr val="595959"/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8FFD7B5-C040-473E-B0EE-F93170D7A1D6}" type="datetime1">
              <a:rPr lang="en-US"/>
              <a:pPr>
                <a:defRPr/>
              </a:pPr>
              <a:t>4/28/2011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4F0E276-E43B-40C6-900E-BB9BB4ED27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19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3154"/>
            <a:ext cx="8229600" cy="87509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 baseline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Arial"/>
              <a:buChar char="•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736096" y="2059668"/>
            <a:ext cx="3950704" cy="4296682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8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  <a:lvl2pPr>
              <a:buClr>
                <a:schemeClr val="tx1">
                  <a:lumMod val="75000"/>
                  <a:lumOff val="25000"/>
                </a:schemeClr>
              </a:buClr>
              <a:buFont typeface="Wingdings" charset="2"/>
              <a:buChar char="§"/>
              <a:defRPr sz="2400"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97AAEB-9330-445E-98AC-BDB2ACBBAE5C}" type="datetime1">
              <a:rPr lang="en-US"/>
              <a:pPr>
                <a:defRPr/>
              </a:pPr>
              <a:t>4/28/2011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2F5FB41-A536-45BA-BCD8-A56F48CCAD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94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9873"/>
            <a:ext cx="8229600" cy="82173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81011"/>
            <a:ext cx="8229600" cy="4024165"/>
          </a:xfrm>
          <a:prstGeom prst="rect">
            <a:avLst/>
          </a:prstGeom>
        </p:spPr>
        <p:txBody>
          <a:bodyPr wrap="square" numCol="1" anchor="t"/>
          <a:lstStyle>
            <a:lvl1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0" indent="0" algn="l">
              <a:buClr>
                <a:schemeClr val="tx1">
                  <a:lumMod val="75000"/>
                  <a:lumOff val="25000"/>
                </a:schemeClr>
              </a:buClr>
              <a:buFontTx/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FDF349-A5BA-4719-9820-B237E662FE77}" type="datetime1">
              <a:rPr lang="en-US"/>
              <a:pPr>
                <a:defRPr/>
              </a:pPr>
              <a:t>4/28/2011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A9253C0-A71F-4FA6-AC9E-9D4DDC4585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8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5091"/>
            <a:ext cx="8229600" cy="72510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0" i="0">
                <a:solidFill>
                  <a:srgbClr val="18453B"/>
                </a:solidFill>
                <a:latin typeface="Gotham-Bold"/>
                <a:cs typeface="Gotham-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4905"/>
            <a:ext cx="8229600" cy="4419600"/>
          </a:xfrm>
          <a:prstGeom prst="rect">
            <a:avLst/>
          </a:prstGeom>
        </p:spPr>
        <p:txBody>
          <a:bodyPr wrap="square" numCol="1" anchor="t"/>
          <a:lstStyle>
            <a:lvl1pPr marL="457200" indent="-457200" algn="l">
              <a:buClr>
                <a:schemeClr val="tx1">
                  <a:lumMod val="75000"/>
                  <a:lumOff val="25000"/>
                </a:schemeClr>
              </a:buClr>
              <a:buFont typeface="+mj-lt"/>
              <a:buAutoNum type="arabicPeriod"/>
              <a:defRPr sz="2400" b="0" i="0" baseline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1pPr>
            <a:lvl2pPr marL="457200" indent="182880" algn="l">
              <a:buClr>
                <a:schemeClr val="tx1">
                  <a:lumMod val="75000"/>
                  <a:lumOff val="25000"/>
                </a:schemeClr>
              </a:buClr>
              <a:buSzPct val="85000"/>
              <a:buFont typeface="Arial"/>
              <a:buChar char="•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2pPr>
            <a:lvl3pPr>
              <a:buClr>
                <a:schemeClr val="tx1">
                  <a:lumMod val="75000"/>
                  <a:lumOff val="25000"/>
                </a:schemeClr>
              </a:buClr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Gotham Book"/>
                <a:cs typeface="Gotham Book"/>
              </a:defRPr>
            </a:lvl3pPr>
            <a:lvl4pPr>
              <a:defRPr b="0" i="0">
                <a:latin typeface="Gotham Book"/>
                <a:cs typeface="Gotham Book"/>
              </a:defRPr>
            </a:lvl4pPr>
            <a:lvl5pPr>
              <a:defRPr b="0" i="0">
                <a:latin typeface="Gotham Book"/>
                <a:cs typeface="Gotham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ACE296-B9F4-47FD-B27B-E712BD0C5EDF}" type="datetime1">
              <a:rPr lang="en-US"/>
              <a:pPr>
                <a:defRPr/>
              </a:pPr>
              <a:t>4/28/2011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cs typeface="Gotham Book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7223A6-D1BA-4846-BC1C-EBF53591C9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440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1FEEC3-49E6-4F0C-9D70-C03C420A7FA1}" type="datetime1">
              <a:rPr lang="en-US" smtClean="0"/>
              <a:pPr>
                <a:defRPr/>
              </a:pPr>
              <a:t>4/28/2011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06C3B-ED05-4064-B80F-D7A330EC6D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76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595959"/>
                </a:solidFill>
                <a:latin typeface="Gotham Book" pitchFamily="49" charset="0"/>
              </a:defRPr>
            </a:lvl1pPr>
          </a:lstStyle>
          <a:p>
            <a:pPr>
              <a:defRPr/>
            </a:pPr>
            <a:fld id="{791FEEC3-49E6-4F0C-9D70-C03C420A7FA1}" type="datetime1">
              <a:rPr lang="en-US"/>
              <a:pPr>
                <a:defRPr/>
              </a:pPr>
              <a:t>4/28/2011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595959"/>
                </a:solidFill>
                <a:latin typeface="Gotham Book" pitchFamily="49" charset="0"/>
              </a:defRPr>
            </a:lvl1pPr>
          </a:lstStyle>
          <a:p>
            <a:pPr>
              <a:defRPr/>
            </a:pPr>
            <a:fld id="{4E106C3B-ED05-4064-B80F-D7A330EC6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29" name="Picture 10" descr="MSU thinner spear_green RGB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53163"/>
            <a:ext cx="8229600" cy="10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11" descr="PP banner wordmark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Book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Gotham Book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Gotham Book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bmp"/><Relationship Id="rId2" Type="http://schemas.openxmlformats.org/officeDocument/2006/relationships/image" Target="../media/image14.b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Microsoft_Word_97_-_2003_Document1.doc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 bwMode="auto">
          <a:xfrm>
            <a:off x="685800" y="931314"/>
            <a:ext cx="7772400" cy="85734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/>
            <a:r>
              <a:rPr lang="en-US" b="1" dirty="0" smtClean="0">
                <a:latin typeface="Gotham-Bold" pitchFamily="49" charset="0"/>
                <a:ea typeface="ＭＳ Ｐゴシック" pitchFamily="49" charset="-128"/>
              </a:rPr>
              <a:t>  		ECE 480 Design Team 3 </a:t>
            </a:r>
            <a:br>
              <a:rPr lang="en-US" b="1" dirty="0" smtClean="0">
                <a:latin typeface="Gotham-Bold" pitchFamily="49" charset="0"/>
                <a:ea typeface="ＭＳ Ｐゴシック" pitchFamily="49" charset="-128"/>
              </a:rPr>
            </a:br>
            <a:r>
              <a:rPr lang="en-US" b="1" dirty="0" smtClean="0">
                <a:latin typeface="Gotham-Bold" pitchFamily="49" charset="0"/>
                <a:ea typeface="ＭＳ Ｐゴシック" pitchFamily="49" charset="-128"/>
              </a:rPr>
              <a:t>      </a:t>
            </a:r>
            <a:r>
              <a:rPr lang="en-US" sz="3100" b="1" dirty="0" smtClean="0">
                <a:latin typeface="Gotham-Bold" pitchFamily="49" charset="0"/>
                <a:ea typeface="ＭＳ Ｐゴシック" pitchFamily="49" charset="-128"/>
              </a:rPr>
              <a:t>Doug’s Kitchen Robot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74" y="798647"/>
            <a:ext cx="981075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584" y="798647"/>
            <a:ext cx="1047295" cy="13261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75392" y="2401677"/>
            <a:ext cx="381183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Team Members </a:t>
            </a:r>
          </a:p>
          <a:p>
            <a:r>
              <a:rPr lang="en-US" dirty="0"/>
              <a:t> </a:t>
            </a:r>
            <a:r>
              <a:rPr lang="en-US" dirty="0" smtClean="0"/>
              <a:t>- Thomas Manner</a:t>
            </a:r>
          </a:p>
          <a:p>
            <a:r>
              <a:rPr lang="en-US" dirty="0"/>
              <a:t> - Ali </a:t>
            </a:r>
            <a:r>
              <a:rPr lang="en-US" dirty="0" err="1" smtClean="0"/>
              <a:t>Alsatarwah</a:t>
            </a:r>
            <a:endParaRPr lang="en-US" dirty="0" smtClean="0"/>
          </a:p>
          <a:p>
            <a:r>
              <a:rPr lang="en-US" dirty="0"/>
              <a:t> - </a:t>
            </a:r>
            <a:r>
              <a:rPr lang="en-US" dirty="0" err="1"/>
              <a:t>Ka</a:t>
            </a:r>
            <a:r>
              <a:rPr lang="en-US" dirty="0"/>
              <a:t> Kei </a:t>
            </a:r>
            <a:r>
              <a:rPr lang="en-US" dirty="0" err="1" smtClean="0"/>
              <a:t>Yeung</a:t>
            </a:r>
            <a:endParaRPr lang="en-US" dirty="0" smtClean="0"/>
          </a:p>
          <a:p>
            <a:r>
              <a:rPr lang="en-US" dirty="0"/>
              <a:t> - Daniel </a:t>
            </a:r>
            <a:r>
              <a:rPr lang="en-US" dirty="0" err="1" smtClean="0"/>
              <a:t>Phan</a:t>
            </a:r>
            <a:endParaRPr lang="en-US" dirty="0" smtClean="0"/>
          </a:p>
          <a:p>
            <a:endParaRPr lang="en-US" dirty="0"/>
          </a:p>
          <a:p>
            <a:r>
              <a:rPr lang="en-US" b="1" u="sng" dirty="0"/>
              <a:t>Team Facilitator</a:t>
            </a:r>
          </a:p>
          <a:p>
            <a:r>
              <a:rPr lang="en-US" dirty="0" smtClean="0"/>
              <a:t>- Professor </a:t>
            </a:r>
            <a:r>
              <a:rPr lang="en-US" dirty="0" err="1" smtClean="0"/>
              <a:t>Lixin</a:t>
            </a:r>
            <a:r>
              <a:rPr lang="en-US" dirty="0" smtClean="0"/>
              <a:t> </a:t>
            </a:r>
            <a:r>
              <a:rPr lang="en-US" dirty="0"/>
              <a:t>Dong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05" y="2124782"/>
            <a:ext cx="3135051" cy="4062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82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Background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	</a:t>
            </a:r>
            <a:r>
              <a:rPr lang="en-US" sz="2000" dirty="0" smtClean="0"/>
              <a:t>- Most commercial robotic arms </a:t>
            </a:r>
            <a:r>
              <a:rPr lang="en-US" sz="2000" dirty="0"/>
              <a:t>in </a:t>
            </a:r>
            <a:r>
              <a:rPr lang="en-US" sz="2000" dirty="0" smtClean="0"/>
              <a:t>the market, </a:t>
            </a:r>
            <a:r>
              <a:rPr lang="en-US" sz="2000" dirty="0"/>
              <a:t>especially the </a:t>
            </a:r>
            <a:r>
              <a:rPr lang="en-US" sz="2000" dirty="0" smtClean="0"/>
              <a:t>	    	   	</a:t>
            </a:r>
            <a:r>
              <a:rPr lang="en-US" sz="2000" dirty="0"/>
              <a:t> </a:t>
            </a:r>
            <a:r>
              <a:rPr lang="en-US" sz="2000" dirty="0" smtClean="0"/>
              <a:t> automated modules, are </a:t>
            </a:r>
            <a:r>
              <a:rPr lang="en-US" sz="2000" dirty="0"/>
              <a:t>capable of </a:t>
            </a:r>
            <a:r>
              <a:rPr lang="en-US" sz="2000" dirty="0" smtClean="0"/>
              <a:t>lifting </a:t>
            </a:r>
            <a:r>
              <a:rPr lang="en-US" sz="2000" dirty="0"/>
              <a:t>only light </a:t>
            </a:r>
            <a:r>
              <a:rPr lang="en-US" sz="2000" dirty="0" smtClean="0"/>
              <a:t>payloads.</a:t>
            </a:r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sz="2000" dirty="0" smtClean="0"/>
              <a:t>	 - Most </a:t>
            </a:r>
            <a:r>
              <a:rPr lang="en-US" sz="2000" dirty="0"/>
              <a:t>of these commercial </a:t>
            </a:r>
            <a:r>
              <a:rPr lang="en-US" sz="2000" dirty="0" smtClean="0"/>
              <a:t>robotic arms are automatic </a:t>
            </a:r>
            <a:r>
              <a:rPr lang="en-US" sz="2000" dirty="0"/>
              <a:t>and </a:t>
            </a:r>
            <a:r>
              <a:rPr lang="en-US" sz="2000" dirty="0" smtClean="0"/>
              <a:t>		 	   precision based</a:t>
            </a:r>
            <a:r>
              <a:rPr lang="en-US" sz="2000" dirty="0"/>
              <a:t>. </a:t>
            </a:r>
            <a:endParaRPr lang="en-US" sz="800" dirty="0" smtClean="0"/>
          </a:p>
          <a:p>
            <a:pPr marL="0" lvl="0" indent="0">
              <a:buNone/>
            </a:pPr>
            <a:r>
              <a:rPr lang="en-US" sz="2000" dirty="0"/>
              <a:t>	</a:t>
            </a:r>
            <a:endParaRPr lang="en-US" sz="2000" dirty="0" smtClean="0"/>
          </a:p>
          <a:p>
            <a:pPr marL="0" lvl="0" indent="0">
              <a:buNone/>
            </a:pPr>
            <a:r>
              <a:rPr lang="en-US" sz="2000" dirty="0" smtClean="0"/>
              <a:t>	 - According to a pilot </a:t>
            </a:r>
            <a:r>
              <a:rPr lang="en-US" sz="2000" dirty="0"/>
              <a:t>study conducted by the </a:t>
            </a:r>
            <a:r>
              <a:rPr lang="en-US" sz="2000" dirty="0" smtClean="0"/>
              <a:t>University </a:t>
            </a:r>
            <a:r>
              <a:rPr lang="en-US" sz="2000" dirty="0"/>
              <a:t>of Central </a:t>
            </a:r>
            <a:r>
              <a:rPr lang="en-US" sz="2000" dirty="0" smtClean="0"/>
              <a:t>	</a:t>
            </a:r>
            <a:r>
              <a:rPr lang="en-US" sz="2000" dirty="0"/>
              <a:t>  </a:t>
            </a:r>
            <a:r>
              <a:rPr lang="en-US" sz="2000" dirty="0" smtClean="0"/>
              <a:t> Florida, researchers </a:t>
            </a:r>
            <a:r>
              <a:rPr lang="en-US" sz="2000" dirty="0"/>
              <a:t>found </a:t>
            </a:r>
            <a:r>
              <a:rPr lang="en-US" sz="2000" dirty="0" smtClean="0"/>
              <a:t>that </a:t>
            </a:r>
            <a:r>
              <a:rPr lang="en-US" sz="2000" dirty="0"/>
              <a:t>most </a:t>
            </a:r>
            <a:r>
              <a:rPr lang="en-US" sz="2000" dirty="0" smtClean="0"/>
              <a:t>users, including 			 	   quadriplegics, preferred manual controls and considered </a:t>
            </a:r>
            <a:r>
              <a:rPr lang="en-US" sz="2000" dirty="0"/>
              <a:t>the </a:t>
            </a:r>
            <a:r>
              <a:rPr lang="en-US" sz="2000" dirty="0" smtClean="0"/>
              <a:t>	  	   automated </a:t>
            </a:r>
            <a:r>
              <a:rPr lang="en-US" sz="2000" dirty="0"/>
              <a:t>designs “too </a:t>
            </a:r>
            <a:r>
              <a:rPr lang="en-US" sz="2000" dirty="0" smtClean="0"/>
              <a:t>easy and </a:t>
            </a:r>
            <a:r>
              <a:rPr lang="en-US" sz="2000" dirty="0"/>
              <a:t>too </a:t>
            </a:r>
            <a:r>
              <a:rPr lang="en-US" sz="2000" dirty="0" smtClean="0"/>
              <a:t>automated</a:t>
            </a:r>
            <a:r>
              <a:rPr lang="en-US" sz="2000" dirty="0"/>
              <a:t>.”[1].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045" y="681928"/>
            <a:ext cx="1563331" cy="15633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62116" y="917937"/>
            <a:ext cx="137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1050" b="1" dirty="0" smtClean="0"/>
              <a:t>Meal Buddy unit </a:t>
            </a:r>
            <a:endParaRPr lang="en-US" sz="1050" b="1" dirty="0"/>
          </a:p>
        </p:txBody>
      </p:sp>
    </p:spTree>
    <p:extLst>
      <p:ext uri="{BB962C8B-B14F-4D97-AF65-F5344CB8AC3E}">
        <p14:creationId xmlns:p14="http://schemas.microsoft.com/office/powerpoint/2010/main" val="176136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25804"/>
            <a:ext cx="8229600" cy="4066495"/>
          </a:xfrm>
        </p:spPr>
        <p:txBody>
          <a:bodyPr/>
          <a:lstStyle/>
          <a:p>
            <a:endParaRPr lang="en-US" sz="2000" b="1" u="sng" dirty="0" smtClean="0"/>
          </a:p>
          <a:p>
            <a:r>
              <a:rPr lang="en-US" sz="2000" b="1" u="sng" dirty="0" smtClean="0"/>
              <a:t>Project </a:t>
            </a:r>
            <a:r>
              <a:rPr lang="en-US" sz="2000" b="1" u="sng" dirty="0"/>
              <a:t>Objectives</a:t>
            </a:r>
            <a:r>
              <a:rPr lang="en-US" sz="2000" b="1" u="sng" dirty="0" smtClean="0"/>
              <a:t>:</a:t>
            </a:r>
            <a:endParaRPr lang="en-US" sz="400" b="1" u="sng" dirty="0" smtClean="0"/>
          </a:p>
          <a:p>
            <a:pPr marL="0" indent="0">
              <a:buNone/>
            </a:pPr>
            <a:endParaRPr lang="en-US" sz="400" b="1" u="sng" dirty="0" smtClean="0"/>
          </a:p>
          <a:p>
            <a:pPr marL="0" indent="0">
              <a:buNone/>
            </a:pPr>
            <a:r>
              <a:rPr lang="en-US" sz="2000" dirty="0" smtClean="0"/>
              <a:t>	- Design </a:t>
            </a:r>
            <a:r>
              <a:rPr lang="en-US" sz="2000" dirty="0"/>
              <a:t>and construct a robotic arm capable of handling heavy   </a:t>
            </a:r>
            <a:r>
              <a:rPr lang="en-US" sz="2000" dirty="0" smtClean="0"/>
              <a:t>      	  lifting</a:t>
            </a:r>
            <a:r>
              <a:rPr lang="en-US" sz="2000" dirty="0"/>
              <a:t>, stirring, and other kitchen activities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endParaRPr lang="en-US" sz="400" dirty="0" smtClean="0"/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- Design </a:t>
            </a:r>
            <a:r>
              <a:rPr lang="en-US" sz="2000" dirty="0"/>
              <a:t>a controller interface that is easily operated </a:t>
            </a:r>
            <a:r>
              <a:rPr lang="en-US" sz="2000" dirty="0" smtClean="0"/>
              <a:t>and    	 	  	  accommodated </a:t>
            </a:r>
            <a:r>
              <a:rPr lang="en-US" sz="2000" dirty="0"/>
              <a:t>for people with limited muscular movements</a:t>
            </a:r>
            <a:r>
              <a:rPr lang="en-US" sz="2000" dirty="0" smtClean="0"/>
              <a:t>.   </a:t>
            </a:r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2000" dirty="0" smtClean="0"/>
              <a:t>     	- To </a:t>
            </a:r>
            <a:r>
              <a:rPr lang="en-US" sz="2000" dirty="0"/>
              <a:t>assist Doug in lifting </a:t>
            </a:r>
            <a:r>
              <a:rPr lang="en-US" sz="2000" dirty="0" smtClean="0"/>
              <a:t>and moving </a:t>
            </a:r>
            <a:r>
              <a:rPr lang="en-US" sz="2000" dirty="0"/>
              <a:t>items within the confines </a:t>
            </a:r>
            <a:r>
              <a:rPr lang="en-US" sz="2000" dirty="0" smtClean="0"/>
              <a:t>of 	   his </a:t>
            </a:r>
            <a:r>
              <a:rPr lang="en-US" sz="2000" dirty="0"/>
              <a:t>countertop, stove, and </a:t>
            </a:r>
            <a:r>
              <a:rPr lang="en-US" sz="2000" dirty="0" smtClean="0"/>
              <a:t>sink</a:t>
            </a:r>
            <a:r>
              <a:rPr lang="en-US" sz="2000" dirty="0"/>
              <a:t>.</a:t>
            </a:r>
            <a:endParaRPr lang="en-US" sz="20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986" y="778645"/>
            <a:ext cx="1136754" cy="143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91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Customer Needs/Requirements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u="sng" dirty="0" smtClean="0"/>
              <a:t>Capabilities of the Robotic arm</a:t>
            </a:r>
          </a:p>
          <a:p>
            <a:pPr marL="0" indent="0">
              <a:buNone/>
            </a:pPr>
            <a:endParaRPr lang="en-US" sz="400" b="1" u="sng" dirty="0" smtClean="0"/>
          </a:p>
          <a:p>
            <a:pPr marL="0" indent="0">
              <a:buNone/>
            </a:pPr>
            <a:r>
              <a:rPr lang="en-US" sz="1600" dirty="0" smtClean="0"/>
              <a:t>       - Lift and carry a pot of water weighing 40lbs</a:t>
            </a:r>
          </a:p>
          <a:p>
            <a:pPr marL="0" indent="0">
              <a:buNone/>
            </a:pPr>
            <a:r>
              <a:rPr lang="en-US" sz="1600" dirty="0" smtClean="0"/>
              <a:t>       - Variable Speed movements, but limited to a safe range</a:t>
            </a:r>
          </a:p>
          <a:p>
            <a:pPr marL="0" indent="0">
              <a:buNone/>
            </a:pPr>
            <a:r>
              <a:rPr lang="en-US" sz="1600" dirty="0" smtClean="0"/>
              <a:t>       - Gripper and hooks for picking up kitchenware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- Rotating gripper to assist in stirring food on the stove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- Sensors for when Robotic arm reaches end of the track</a:t>
            </a:r>
          </a:p>
          <a:p>
            <a:pPr marL="0" indent="0">
              <a:buNone/>
            </a:pPr>
            <a:endParaRPr lang="en-US" sz="1600" dirty="0" smtClean="0"/>
          </a:p>
          <a:p>
            <a:pPr>
              <a:buFont typeface="Arial" pitchFamily="34" charset="0"/>
              <a:buChar char="•"/>
            </a:pPr>
            <a:r>
              <a:rPr lang="en-US" sz="2000" b="1" u="sng" dirty="0" smtClean="0"/>
              <a:t>Controller Interface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en-US" sz="1600" dirty="0" smtClean="0"/>
              <a:t>  - Three joystick design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- Wireless communication</a:t>
            </a:r>
          </a:p>
          <a:p>
            <a:pPr marL="0" indent="0">
              <a:buNone/>
            </a:pPr>
            <a:r>
              <a:rPr lang="en-US" sz="1600" dirty="0" smtClean="0"/>
              <a:t>       - Tall joystick for operation ease</a:t>
            </a:r>
          </a:p>
          <a:p>
            <a:pPr marL="0" indent="0">
              <a:buNone/>
            </a:pPr>
            <a:r>
              <a:rPr lang="en-US" sz="1600" dirty="0" smtClean="0"/>
              <a:t>       - Programmed for Cartesian movement of Robotic arm</a:t>
            </a:r>
            <a:endParaRPr lang="en-US" sz="2000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747" y="796804"/>
            <a:ext cx="1131807" cy="1433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97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Customer Needs/Requirements (cont’d)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u="sng" dirty="0" smtClean="0"/>
              <a:t>Miscellaneous Needs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1600" dirty="0" smtClean="0"/>
              <a:t>- Designed for robustness and durability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Easy to maintain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Designed with easily replaceable circuitry and mechanical 	  	 	  	   	 	   components. </a:t>
            </a:r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600" dirty="0" smtClean="0"/>
              <a:t>- The controls should be programmable for future feature additions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8668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8489"/>
            <a:ext cx="8229600" cy="4802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Conceptual Designs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0143038"/>
              </p:ext>
            </p:extLst>
          </p:nvPr>
        </p:nvGraphicFramePr>
        <p:xfrm>
          <a:off x="353085" y="1639551"/>
          <a:ext cx="8410670" cy="4897223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181727"/>
                <a:gridCol w="1248143"/>
                <a:gridCol w="1663631"/>
                <a:gridCol w="1732599"/>
                <a:gridCol w="1584570"/>
              </a:tblGrid>
              <a:tr h="26538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DESIGN CRITERION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Importance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 anchor="ctr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Concept I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Triple Joint Arm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Wall Mounted Cartesian Arm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07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Concept II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(3 Axes)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Concept III</a:t>
                      </a:r>
                      <a:endParaRPr lang="en-US" sz="12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(2 Axes 1 Rotation)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Aesthetic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2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4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3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Coding Complexity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2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Durability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2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3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Flexibility and Orientation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3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4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4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Payload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Power Consumption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3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2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Retractability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2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Safety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4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Size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3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Sturdiness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4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User Friendliness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4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4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Upgradability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effectLst/>
                        </a:rPr>
                        <a:t>2</a:t>
                      </a:r>
                      <a:endParaRPr lang="en-US" sz="1800" b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</a:rPr>
                        <a:t>4</a:t>
                      </a:r>
                      <a:endParaRPr lang="en-US" sz="1800" b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  <a:tr h="2653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Total: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131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159</a:t>
                      </a:r>
                      <a:endParaRPr lang="en-US" sz="1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</a:rPr>
                        <a:t>177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803" marR="6680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61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I. Triple Joint Arm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4341137" cy="4066495"/>
          </a:xfrm>
        </p:spPr>
        <p:txBody>
          <a:bodyPr/>
          <a:lstStyle/>
          <a:p>
            <a:r>
              <a:rPr lang="en-US" dirty="0" smtClean="0"/>
              <a:t>Flexibility</a:t>
            </a:r>
          </a:p>
          <a:p>
            <a:r>
              <a:rPr lang="en-US" dirty="0" smtClean="0"/>
              <a:t>Coding complexity</a:t>
            </a:r>
          </a:p>
          <a:p>
            <a:r>
              <a:rPr lang="en-US" dirty="0" smtClean="0"/>
              <a:t>Safety</a:t>
            </a:r>
          </a:p>
          <a:p>
            <a:r>
              <a:rPr lang="en-US" dirty="0" smtClean="0"/>
              <a:t>Not Upgradable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903" y="787274"/>
            <a:ext cx="3957842" cy="290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\\samba\yeungka\.windows\Desktop\ECE 480\ECE 480 - Preproposal\Concept I.bm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029" y="3748135"/>
            <a:ext cx="3069590" cy="2257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718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II. Wall Mounted Cartesian Robotic Arm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9668"/>
            <a:ext cx="3662127" cy="4066495"/>
          </a:xfrm>
        </p:spPr>
        <p:txBody>
          <a:bodyPr/>
          <a:lstStyle/>
          <a:p>
            <a:r>
              <a:rPr lang="en-US" dirty="0" smtClean="0"/>
              <a:t>Simplest Coding</a:t>
            </a:r>
          </a:p>
          <a:p>
            <a:r>
              <a:rPr lang="en-US" dirty="0" smtClean="0"/>
              <a:t>User Friendly</a:t>
            </a:r>
          </a:p>
          <a:p>
            <a:r>
              <a:rPr lang="en-US" dirty="0" smtClean="0"/>
              <a:t>Expand into Bench Area</a:t>
            </a:r>
          </a:p>
          <a:p>
            <a:r>
              <a:rPr lang="en-US" dirty="0" smtClean="0"/>
              <a:t>Gripper Power Consumption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116" y="2059668"/>
            <a:ext cx="4323149" cy="308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86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III. Cartesian Arm with Rotating Arm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947" y="1829461"/>
            <a:ext cx="4281853" cy="291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44444" y="2068747"/>
            <a:ext cx="41605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Improved from Concept II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3/5 Motors Against Wall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Gripper – Light Load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Hooks – Heavy Load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Retractable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Gripper Rotational Motor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84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5049"/>
            <a:ext cx="8229600" cy="48023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Budget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70807"/>
              </p:ext>
            </p:extLst>
          </p:nvPr>
        </p:nvGraphicFramePr>
        <p:xfrm>
          <a:off x="415636" y="1566508"/>
          <a:ext cx="8229599" cy="4224184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3408219"/>
                <a:gridCol w="1985818"/>
                <a:gridCol w="1154545"/>
                <a:gridCol w="1681017"/>
              </a:tblGrid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" dirty="0" err="1">
                          <a:effectLst/>
                        </a:rPr>
                        <a:t>ffIit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Unit Price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Quantity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Item Total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Arduino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Fio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$25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$50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XBee</a:t>
                      </a:r>
                      <a:r>
                        <a:rPr lang="en-US" sz="1200" dirty="0">
                          <a:effectLst/>
                        </a:rPr>
                        <a:t> Radio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$23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$23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Linear Actuator (40” and 20”)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$130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$260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Force Sensing Resistor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$5.00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$10.00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Joysticks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$25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$75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Miscellaneous Components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$40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$40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Hitec</a:t>
                      </a:r>
                      <a:r>
                        <a:rPr lang="en-US" sz="1200" dirty="0">
                          <a:effectLst/>
                        </a:rPr>
                        <a:t> Spline Metal Servo </a:t>
                      </a:r>
                      <a:r>
                        <a:rPr lang="en-US" sz="1200" dirty="0" smtClean="0">
                          <a:effectLst/>
                        </a:rPr>
                        <a:t>Horn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$3.25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$3.25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Force Sensing Resistor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$5.00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$10.00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Standard Servo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$17.99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</a:rPr>
                        <a:t>2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$35.98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Robot </a:t>
                      </a:r>
                      <a:r>
                        <a:rPr lang="en-US" sz="1200" dirty="0" smtClean="0">
                          <a:effectLst/>
                        </a:rPr>
                        <a:t>Hand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$17.89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$17.89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USB </a:t>
                      </a:r>
                      <a:r>
                        <a:rPr lang="en-US" sz="1200" dirty="0" smtClean="0">
                          <a:effectLst/>
                        </a:rPr>
                        <a:t>cable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$9.01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$9.01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025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Arm Rotor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$40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$40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909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Total: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574.31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518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Risk Analysis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7652"/>
            <a:ext cx="8324661" cy="4259651"/>
          </a:xfrm>
        </p:spPr>
        <p:txBody>
          <a:bodyPr/>
          <a:lstStyle/>
          <a:p>
            <a:endParaRPr lang="en-US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Power Management </a:t>
            </a:r>
          </a:p>
          <a:p>
            <a:pPr marL="0" indent="0">
              <a:buNone/>
            </a:pPr>
            <a:endParaRPr lang="en-US" sz="32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Operating Speed</a:t>
            </a:r>
          </a:p>
          <a:p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Gripper type</a:t>
            </a:r>
            <a:endParaRPr lang="en-US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29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Risk Analysis (cont’d)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0387"/>
            <a:ext cx="8229600" cy="4066495"/>
          </a:xfrm>
        </p:spPr>
        <p:txBody>
          <a:bodyPr/>
          <a:lstStyle/>
          <a:p>
            <a:endParaRPr lang="en-US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Torque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Testing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375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Proposed Design Solution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project must meet requirements for basic function set by the sponsor, without sacrificing safety.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 smtClean="0"/>
              <a:t>For the robotic arm, Figure 3 Concept III was chosen since 3 of the 5 motors are mounted near the wall. This will reduce the amount of torque on the overall system.</a:t>
            </a:r>
          </a:p>
          <a:p>
            <a:pPr lvl="1">
              <a:buFont typeface="Wingdings" pitchFamily="2" charset="2"/>
              <a:buChar char="Ø"/>
            </a:pPr>
            <a:r>
              <a:rPr lang="en-US" sz="1600" dirty="0" smtClean="0"/>
              <a:t>Concerns involving the payload the gripper can hold was solved by adding hooks for heavier load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47502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User Interface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Hardware Platform</a:t>
            </a:r>
          </a:p>
          <a:p>
            <a:pPr lvl="1"/>
            <a:r>
              <a:rPr lang="en-US" dirty="0" smtClean="0"/>
              <a:t>Lego</a:t>
            </a:r>
          </a:p>
          <a:p>
            <a:pPr lvl="1"/>
            <a:r>
              <a:rPr lang="en-US" dirty="0" err="1" smtClean="0"/>
              <a:t>Arduino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Controls</a:t>
            </a:r>
          </a:p>
          <a:p>
            <a:endParaRPr lang="en-US" dirty="0"/>
          </a:p>
          <a:p>
            <a:r>
              <a:rPr lang="en-US" dirty="0" smtClean="0"/>
              <a:t>Output</a:t>
            </a:r>
          </a:p>
          <a:p>
            <a:pPr lvl="1"/>
            <a:r>
              <a:rPr lang="en-US" dirty="0" smtClean="0"/>
              <a:t>Pulse Width Modulation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20" y="1095399"/>
            <a:ext cx="3752088" cy="25460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204" y="3896106"/>
            <a:ext cx="3573417" cy="150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2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8603"/>
            <a:ext cx="8229600" cy="48023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Communication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Wired</a:t>
            </a:r>
          </a:p>
          <a:p>
            <a:pPr lvl="1"/>
            <a:r>
              <a:rPr lang="en-US" dirty="0" smtClean="0"/>
              <a:t>Simplicity</a:t>
            </a:r>
          </a:p>
          <a:p>
            <a:pPr lvl="1"/>
            <a:r>
              <a:rPr lang="en-US" dirty="0" smtClean="0"/>
              <a:t>Risks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Wireless</a:t>
            </a:r>
          </a:p>
          <a:p>
            <a:pPr lvl="1"/>
            <a:r>
              <a:rPr lang="en-US" dirty="0" smtClean="0"/>
              <a:t>Costs</a:t>
            </a:r>
          </a:p>
          <a:p>
            <a:pPr lvl="1"/>
            <a:r>
              <a:rPr lang="en-US" dirty="0" smtClean="0"/>
              <a:t>Convenience</a:t>
            </a:r>
          </a:p>
          <a:p>
            <a:pPr lvl="1"/>
            <a:r>
              <a:rPr lang="en-US" dirty="0" smtClean="0"/>
              <a:t>Technologies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53" y="2387207"/>
            <a:ext cx="2333632" cy="24107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114" y="2387204"/>
            <a:ext cx="2333632" cy="241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95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8361293"/>
              </p:ext>
            </p:extLst>
          </p:nvPr>
        </p:nvGraphicFramePr>
        <p:xfrm>
          <a:off x="1263911" y="1277958"/>
          <a:ext cx="6636459" cy="4075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4" imgW="9772636" imgH="7350929" progId="Word.Document.8">
                  <p:embed/>
                </p:oleObj>
              </mc:Choice>
              <mc:Fallback>
                <p:oleObj name="Document" r:id="rId4" imgW="9772636" imgH="7350929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63911" y="1277958"/>
                        <a:ext cx="6636459" cy="4075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87951" y="683210"/>
            <a:ext cx="27815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64339"/>
                </a:solidFill>
              </a:rPr>
              <a:t>Fast Diagram</a:t>
            </a:r>
            <a:endParaRPr lang="en-US" sz="3200" b="1" dirty="0">
              <a:solidFill>
                <a:srgbClr val="064339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7464" y="5575577"/>
            <a:ext cx="33025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Questions?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8211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_Point_Wordm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Power_Point_Wordmark</Template>
  <TotalTime>540</TotalTime>
  <Words>501</Words>
  <Application>Microsoft Office PowerPoint</Application>
  <PresentationFormat>On-screen Show (4:3)</PresentationFormat>
  <Paragraphs>230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Power_Point_Wordmark</vt:lpstr>
      <vt:lpstr>Document</vt:lpstr>
      <vt:lpstr>    ECE 480 Design Team 3        Doug’s Kitchen Robot</vt:lpstr>
      <vt:lpstr>Background </vt:lpstr>
      <vt:lpstr>Introduction</vt:lpstr>
      <vt:lpstr>Customer Needs/Requirements</vt:lpstr>
      <vt:lpstr>Customer Needs/Requirements (cont’d)</vt:lpstr>
      <vt:lpstr>Conceptual Designs</vt:lpstr>
      <vt:lpstr>I. Triple Joint Arm</vt:lpstr>
      <vt:lpstr>II. Wall Mounted Cartesian Robotic Arm </vt:lpstr>
      <vt:lpstr>III. Cartesian Arm with Rotating Arm</vt:lpstr>
      <vt:lpstr>Budget</vt:lpstr>
      <vt:lpstr>Risk Analysis</vt:lpstr>
      <vt:lpstr>Risk Analysis (cont’d)</vt:lpstr>
      <vt:lpstr>Proposed Design Solution</vt:lpstr>
      <vt:lpstr>User Interface</vt:lpstr>
      <vt:lpstr>Communication</vt:lpstr>
      <vt:lpstr>PowerPoint Presentation</vt:lpstr>
    </vt:vector>
  </TitlesOfParts>
  <Company>Michigan State University College of Engineering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480 Design Team 3 Final Proposal Presentation</dc:title>
  <dc:creator>phandani</dc:creator>
  <cp:lastModifiedBy>alsatarw</cp:lastModifiedBy>
  <cp:revision>54</cp:revision>
  <cp:lastPrinted>2010-09-08T13:46:11Z</cp:lastPrinted>
  <dcterms:created xsi:type="dcterms:W3CDTF">2011-02-28T01:17:35Z</dcterms:created>
  <dcterms:modified xsi:type="dcterms:W3CDTF">2011-04-28T20:54:23Z</dcterms:modified>
</cp:coreProperties>
</file>