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59" r:id="rId5"/>
    <p:sldId id="260" r:id="rId6"/>
    <p:sldId id="261" r:id="rId7"/>
    <p:sldId id="262" r:id="rId8"/>
    <p:sldId id="263" r:id="rId9"/>
    <p:sldId id="257" r:id="rId1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8453B"/>
    <a:srgbClr val="0C533A"/>
    <a:srgbClr val="06433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 snapToGrid="0" snapToObjects="1">
      <p:cViewPr varScale="1">
        <p:scale>
          <a:sx n="105" d="100"/>
          <a:sy n="105" d="100"/>
        </p:scale>
        <p:origin x="-1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8C864-DA92-413D-9109-F3E8C08F8589}" type="datetime1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FA6A11-EE6F-4FD9-9AA0-D07F8F590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1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4802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rgbClr val="18453B"/>
              </a:buClr>
              <a:buFont typeface="Arial"/>
              <a:buChar char="•"/>
              <a:defRPr sz="2800" b="0" i="0">
                <a:solidFill>
                  <a:srgbClr val="595959"/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rgbClr val="595959"/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FFD7B5-C040-473E-B0EE-F93170D7A1D6}" type="datetime1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F0E276-E43B-40C6-900E-BB9BB4ED2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1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154"/>
            <a:ext cx="8229600" cy="8750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97AAEB-9330-445E-98AC-BDB2ACBBAE5C}" type="datetime1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F5FB41-A536-45BA-BCD8-A56F48CCA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9873"/>
            <a:ext cx="8229600" cy="82173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1011"/>
            <a:ext cx="8229600" cy="4024165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FDF349-A5BA-4719-9820-B237E662FE77}" type="datetime1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9253C0-A71F-4FA6-AC9E-9D4DDC458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8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05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182880" algn="l"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ACE296-B9F4-47FD-B27B-E712BD0C5EDF}" type="datetime1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7223A6-D1BA-4846-BC1C-EBF53591C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4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1FEEC3-49E6-4F0C-9D70-C03C420A7FA1}" type="datetime1">
              <a:rPr lang="en-US" smtClean="0"/>
              <a:pPr>
                <a:defRPr/>
              </a:pPr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06C3B-ED05-4064-B80F-D7A330EC6D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7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791FEEC3-49E6-4F0C-9D70-C03C420A7FA1}" type="datetime1">
              <a:rPr lang="en-US"/>
              <a:pPr>
                <a:defRPr/>
              </a:pPr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4E106C3B-ED05-4064-B80F-D7A330EC6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10" descr="MSU thinner spear_green RGB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3163"/>
            <a:ext cx="8229600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1" descr="PP banner wordmark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 bwMode="auto">
          <a:xfrm>
            <a:off x="685800" y="931314"/>
            <a:ext cx="7772400" cy="8573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  		ECE 480 Design Team 3 </a:t>
            </a:r>
            <a:br>
              <a:rPr lang="en-US" b="1" dirty="0" smtClean="0">
                <a:latin typeface="Gotham-Bold" pitchFamily="49" charset="0"/>
                <a:ea typeface="ＭＳ Ｐゴシック" pitchFamily="49" charset="-128"/>
              </a:rPr>
            </a:br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      </a:t>
            </a:r>
            <a:r>
              <a:rPr lang="en-US" sz="3100" b="1" dirty="0" smtClean="0">
                <a:latin typeface="Gotham-Bold" pitchFamily="49" charset="0"/>
                <a:ea typeface="ＭＳ Ｐゴシック" pitchFamily="49" charset="-128"/>
              </a:rPr>
              <a:t>Doug’s Kitchen Robot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4" y="798647"/>
            <a:ext cx="981075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84" y="798647"/>
            <a:ext cx="1047295" cy="13261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5392" y="2401677"/>
            <a:ext cx="38118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Team Members </a:t>
            </a:r>
          </a:p>
          <a:p>
            <a:r>
              <a:rPr lang="en-US" dirty="0"/>
              <a:t> </a:t>
            </a:r>
            <a:r>
              <a:rPr lang="en-US" dirty="0" smtClean="0"/>
              <a:t>- Thomas Manner</a:t>
            </a:r>
          </a:p>
          <a:p>
            <a:r>
              <a:rPr lang="en-US" dirty="0"/>
              <a:t> - Ali </a:t>
            </a:r>
            <a:r>
              <a:rPr lang="en-US" dirty="0" err="1" smtClean="0"/>
              <a:t>Alsatarwah</a:t>
            </a:r>
            <a:endParaRPr lang="en-US" dirty="0" smtClean="0"/>
          </a:p>
          <a:p>
            <a:r>
              <a:rPr lang="en-US" dirty="0"/>
              <a:t> - </a:t>
            </a:r>
            <a:r>
              <a:rPr lang="en-US" dirty="0" err="1"/>
              <a:t>Ka</a:t>
            </a:r>
            <a:r>
              <a:rPr lang="en-US" dirty="0"/>
              <a:t> Kei </a:t>
            </a:r>
            <a:r>
              <a:rPr lang="en-US" dirty="0" err="1" smtClean="0"/>
              <a:t>Yeung</a:t>
            </a:r>
            <a:endParaRPr lang="en-US" dirty="0" smtClean="0"/>
          </a:p>
          <a:p>
            <a:r>
              <a:rPr lang="en-US" dirty="0"/>
              <a:t> - Daniel </a:t>
            </a:r>
            <a:r>
              <a:rPr lang="en-US" dirty="0" err="1" smtClean="0"/>
              <a:t>Phan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Team Facilitator</a:t>
            </a:r>
          </a:p>
          <a:p>
            <a:r>
              <a:rPr lang="en-US" dirty="0" smtClean="0"/>
              <a:t>- Professor </a:t>
            </a:r>
            <a:r>
              <a:rPr lang="en-US" dirty="0" err="1" smtClean="0"/>
              <a:t>Lixin</a:t>
            </a:r>
            <a:r>
              <a:rPr lang="en-US" dirty="0" smtClean="0"/>
              <a:t> </a:t>
            </a:r>
            <a:r>
              <a:rPr lang="en-US" dirty="0"/>
              <a:t>Dong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5" y="2124782"/>
            <a:ext cx="3135051" cy="406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25804"/>
            <a:ext cx="8229600" cy="4066495"/>
          </a:xfrm>
        </p:spPr>
        <p:txBody>
          <a:bodyPr/>
          <a:lstStyle/>
          <a:p>
            <a:endParaRPr lang="en-US" sz="2000" b="1" u="sng" dirty="0" smtClean="0"/>
          </a:p>
          <a:p>
            <a:r>
              <a:rPr lang="en-US" sz="2000" b="1" u="sng" dirty="0" smtClean="0"/>
              <a:t>Project </a:t>
            </a:r>
            <a:r>
              <a:rPr lang="en-US" sz="2000" b="1" u="sng" dirty="0"/>
              <a:t>Objectives:</a:t>
            </a:r>
          </a:p>
          <a:p>
            <a:pPr marL="457200" lvl="1" indent="0">
              <a:buNone/>
            </a:pPr>
            <a:r>
              <a:rPr lang="en-US" sz="2000" dirty="0" smtClean="0"/>
              <a:t>-	Design </a:t>
            </a:r>
            <a:r>
              <a:rPr lang="en-US" sz="2000" dirty="0"/>
              <a:t>and construct a robotic arm capable of handling heavy </a:t>
            </a:r>
            <a:r>
              <a:rPr lang="en-US" sz="2000" dirty="0" smtClean="0"/>
              <a:t>	lifting</a:t>
            </a:r>
            <a:r>
              <a:rPr lang="en-US" sz="2000" dirty="0"/>
              <a:t>, stirring, and other kitchen activities.</a:t>
            </a:r>
          </a:p>
          <a:p>
            <a:pPr marL="457200" lvl="1" indent="0">
              <a:buNone/>
            </a:pPr>
            <a:r>
              <a:rPr lang="en-US" sz="2000" dirty="0" smtClean="0"/>
              <a:t>-     Design </a:t>
            </a:r>
            <a:r>
              <a:rPr lang="en-US" sz="2000" dirty="0"/>
              <a:t>a controller interface that is easily operated and 	  </a:t>
            </a:r>
            <a:r>
              <a:rPr lang="en-US" sz="2000" dirty="0" smtClean="0"/>
              <a:t>	accommodated </a:t>
            </a:r>
            <a:r>
              <a:rPr lang="en-US" sz="2000" dirty="0"/>
              <a:t>for people with </a:t>
            </a:r>
            <a:r>
              <a:rPr lang="en-US" sz="2000" dirty="0"/>
              <a:t>limited muscular movements</a:t>
            </a:r>
            <a:r>
              <a:rPr lang="en-US" sz="2000" dirty="0" smtClean="0"/>
              <a:t>.</a:t>
            </a:r>
          </a:p>
          <a:p>
            <a:pPr marL="457200" lvl="1" indent="0">
              <a:buNone/>
            </a:pPr>
            <a:r>
              <a:rPr lang="en-US" sz="2000" dirty="0" smtClean="0"/>
              <a:t>-	The </a:t>
            </a:r>
            <a:r>
              <a:rPr lang="en-US" sz="2000" dirty="0"/>
              <a:t>goal of our design project </a:t>
            </a:r>
            <a:r>
              <a:rPr lang="en-US" sz="2000" dirty="0" smtClean="0"/>
              <a:t>is to </a:t>
            </a:r>
            <a:r>
              <a:rPr lang="en-US" sz="2000" dirty="0"/>
              <a:t>assist Doug in lifting </a:t>
            </a:r>
            <a:r>
              <a:rPr lang="en-US" sz="2000" dirty="0" smtClean="0"/>
              <a:t>and 	moving </a:t>
            </a:r>
            <a:r>
              <a:rPr lang="en-US" sz="2000" dirty="0"/>
              <a:t>items within the confines of his countertop, stove, and </a:t>
            </a:r>
            <a:r>
              <a:rPr lang="en-US" sz="2000" dirty="0" smtClean="0"/>
              <a:t>	sink</a:t>
            </a:r>
            <a:r>
              <a:rPr lang="en-US" sz="2000" dirty="0"/>
              <a:t>.</a:t>
            </a:r>
            <a:endParaRPr lang="en-US" sz="2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986" y="778645"/>
            <a:ext cx="1136754" cy="143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25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Background:</a:t>
            </a:r>
            <a:br>
              <a:rPr lang="en-US" b="1" u="sng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	</a:t>
            </a:r>
            <a:r>
              <a:rPr lang="en-US" sz="2000" dirty="0"/>
              <a:t>-Most of these commercial products in market , especially the </a:t>
            </a:r>
            <a:r>
              <a:rPr lang="en-US" sz="2000" dirty="0" smtClean="0"/>
              <a:t>	    	 automatic </a:t>
            </a:r>
            <a:r>
              <a:rPr lang="en-US" sz="2000" dirty="0"/>
              <a:t>modules 	are capable of </a:t>
            </a:r>
            <a:r>
              <a:rPr lang="en-US" sz="2000" dirty="0" smtClean="0"/>
              <a:t>lifting </a:t>
            </a:r>
            <a:r>
              <a:rPr lang="en-US" sz="2000" dirty="0"/>
              <a:t>only light </a:t>
            </a:r>
            <a:r>
              <a:rPr lang="en-US" sz="2000" dirty="0" smtClean="0"/>
              <a:t>objects.</a:t>
            </a:r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 smtClean="0"/>
              <a:t>	 -Most </a:t>
            </a:r>
            <a:r>
              <a:rPr lang="en-US" sz="2000" dirty="0"/>
              <a:t>of these commercial products </a:t>
            </a:r>
            <a:r>
              <a:rPr lang="en-US" sz="2000" dirty="0" smtClean="0"/>
              <a:t>e </a:t>
            </a:r>
            <a:r>
              <a:rPr lang="en-US" sz="2000" dirty="0"/>
              <a:t>very automatic and </a:t>
            </a:r>
            <a:r>
              <a:rPr lang="en-US" sz="2000" dirty="0" smtClean="0"/>
              <a:t>		 	   precision based</a:t>
            </a:r>
            <a:r>
              <a:rPr lang="en-US" sz="2000" dirty="0"/>
              <a:t>. </a:t>
            </a:r>
          </a:p>
          <a:p>
            <a:pPr marL="0" lvl="0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marL="0" lvl="0" indent="0">
              <a:buNone/>
            </a:pPr>
            <a:r>
              <a:rPr lang="en-US" sz="2000" dirty="0" smtClean="0"/>
              <a:t>	 - According </a:t>
            </a:r>
            <a:r>
              <a:rPr lang="en-US" sz="2000" dirty="0"/>
              <a:t>to </a:t>
            </a:r>
            <a:r>
              <a:rPr lang="en-US" sz="2000" dirty="0" smtClean="0"/>
              <a:t>pilot </a:t>
            </a:r>
            <a:r>
              <a:rPr lang="en-US" sz="2000" dirty="0"/>
              <a:t>study conducted by the </a:t>
            </a:r>
            <a:r>
              <a:rPr lang="en-US" sz="2000" dirty="0" smtClean="0"/>
              <a:t>University </a:t>
            </a:r>
            <a:r>
              <a:rPr lang="en-US" sz="2000" dirty="0"/>
              <a:t>of Central </a:t>
            </a:r>
            <a:r>
              <a:rPr lang="en-US" sz="2000" dirty="0" smtClean="0"/>
              <a:t>		   Florida </a:t>
            </a:r>
            <a:r>
              <a:rPr lang="en-US" sz="2000" dirty="0"/>
              <a:t>found </a:t>
            </a:r>
            <a:r>
              <a:rPr lang="en-US" sz="2000" dirty="0" smtClean="0"/>
              <a:t>that </a:t>
            </a:r>
            <a:r>
              <a:rPr lang="en-US" sz="2000" dirty="0"/>
              <a:t>most </a:t>
            </a:r>
            <a:r>
              <a:rPr lang="en-US" sz="2000" dirty="0" smtClean="0"/>
              <a:t>users Including quadriplegic’s preferred 	</a:t>
            </a:r>
            <a:r>
              <a:rPr lang="en-US" sz="2000" dirty="0"/>
              <a:t> </a:t>
            </a:r>
            <a:r>
              <a:rPr lang="en-US" sz="2000" dirty="0" smtClean="0"/>
              <a:t>  manual controls and considered </a:t>
            </a:r>
            <a:r>
              <a:rPr lang="en-US" sz="2000" dirty="0"/>
              <a:t>the </a:t>
            </a:r>
            <a:r>
              <a:rPr lang="en-US" sz="2000" dirty="0" smtClean="0"/>
              <a:t>automated </a:t>
            </a:r>
            <a:r>
              <a:rPr lang="en-US" sz="2000" dirty="0"/>
              <a:t>designs “too </a:t>
            </a:r>
            <a:r>
              <a:rPr lang="en-US" sz="2000" dirty="0" smtClean="0"/>
              <a:t>easy 	   and </a:t>
            </a:r>
            <a:r>
              <a:rPr lang="en-US" sz="2000" dirty="0"/>
              <a:t>too </a:t>
            </a:r>
            <a:r>
              <a:rPr lang="en-US" sz="2000" dirty="0" smtClean="0"/>
              <a:t>automated</a:t>
            </a:r>
            <a:r>
              <a:rPr lang="en-US" sz="2000" dirty="0"/>
              <a:t>.”[1].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45" y="681928"/>
            <a:ext cx="1563331" cy="1563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62116" y="917937"/>
            <a:ext cx="137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050" b="1" dirty="0" smtClean="0"/>
              <a:t>Meal Buddy unit 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34404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Customer Needs/Requirements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u="sng" dirty="0" smtClean="0"/>
              <a:t>Capabilities of the Robotic arm</a:t>
            </a:r>
          </a:p>
          <a:p>
            <a:pPr marL="0" indent="0">
              <a:buNone/>
            </a:pPr>
            <a:endParaRPr lang="en-US" sz="400" b="1" u="sng" dirty="0" smtClean="0"/>
          </a:p>
          <a:p>
            <a:pPr marL="0" indent="0">
              <a:buNone/>
            </a:pPr>
            <a:r>
              <a:rPr lang="en-US" sz="1600" dirty="0" smtClean="0"/>
              <a:t>       - Lift and carry a pot of water weighing 40lbs</a:t>
            </a:r>
          </a:p>
          <a:p>
            <a:pPr marL="0" indent="0">
              <a:buNone/>
            </a:pPr>
            <a:r>
              <a:rPr lang="en-US" sz="1600" dirty="0" smtClean="0"/>
              <a:t>       - Variable Speed movements, but limited to a safe range</a:t>
            </a:r>
          </a:p>
          <a:p>
            <a:pPr marL="0" indent="0">
              <a:buNone/>
            </a:pPr>
            <a:r>
              <a:rPr lang="en-US" sz="1600" dirty="0" smtClean="0"/>
              <a:t>       - Gripper and hooks for picking up kitchenware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Rotating gripper to assist in stirring food on the stove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Sensors for when Robotic arm reaches end of the track</a:t>
            </a:r>
          </a:p>
          <a:p>
            <a:pPr marL="0" indent="0">
              <a:buNone/>
            </a:pPr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2000" b="1" u="sng" dirty="0" smtClean="0"/>
              <a:t>Controller Interface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1600" dirty="0" smtClean="0"/>
              <a:t>  - Three joystick design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Wireless communication</a:t>
            </a:r>
          </a:p>
          <a:p>
            <a:pPr marL="0" indent="0">
              <a:buNone/>
            </a:pPr>
            <a:r>
              <a:rPr lang="en-US" sz="1600" dirty="0" smtClean="0"/>
              <a:t>       - Tall joystick for operation ease</a:t>
            </a:r>
          </a:p>
          <a:p>
            <a:pPr marL="0" indent="0">
              <a:buNone/>
            </a:pPr>
            <a:r>
              <a:rPr lang="en-US" sz="1600" dirty="0" smtClean="0"/>
              <a:t>       - Programmed for Cartesian movement of Robotic arm</a:t>
            </a:r>
            <a:endParaRPr lang="en-US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747" y="796804"/>
            <a:ext cx="1131807" cy="143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9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Customer Needs/Requirements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u="sng" dirty="0" smtClean="0"/>
              <a:t>Miscellaneous Needs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1600" dirty="0" smtClean="0"/>
              <a:t>- Designed for robustness and durability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Easy to maintain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Designed with easily replaceable circuitry and mechanical 	  	 	  	   	 	   components. 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The controls should be programmable for future feature additions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66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Robotic Arm Designs 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17" y="2339707"/>
            <a:ext cx="3352800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7259" y="5232903"/>
            <a:ext cx="3540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Figure 1: Concept I </a:t>
            </a:r>
            <a:endParaRPr lang="en-US" sz="1600" dirty="0" smtClean="0"/>
          </a:p>
          <a:p>
            <a:r>
              <a:rPr lang="en-US" sz="1600" dirty="0" smtClean="0"/>
              <a:t>Wall </a:t>
            </a:r>
            <a:r>
              <a:rPr lang="en-US" sz="1600" dirty="0"/>
              <a:t>M</a:t>
            </a:r>
            <a:r>
              <a:rPr lang="en-US" sz="1600" dirty="0" smtClean="0"/>
              <a:t>ounted Cartesian Robotic Arm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286472" y="5241956"/>
            <a:ext cx="23537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Figure </a:t>
            </a:r>
            <a:r>
              <a:rPr lang="en-US" sz="1600" dirty="0" smtClean="0"/>
              <a:t>2: </a:t>
            </a:r>
            <a:r>
              <a:rPr lang="en-US" sz="1600" dirty="0"/>
              <a:t>Concept </a:t>
            </a:r>
            <a:r>
              <a:rPr lang="en-US" sz="1600" dirty="0" smtClean="0"/>
              <a:t>II </a:t>
            </a:r>
          </a:p>
          <a:p>
            <a:r>
              <a:rPr lang="en-US" sz="1600" dirty="0" smtClean="0"/>
              <a:t>Triple Joint Robotic Arm</a:t>
            </a: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444" y="1955171"/>
            <a:ext cx="3957842" cy="290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33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Robotic Arm Designs (cont’d)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697" y="1883781"/>
            <a:ext cx="5201782" cy="33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02409" y="5549774"/>
            <a:ext cx="6016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Figure </a:t>
            </a:r>
            <a:r>
              <a:rPr lang="en-US" sz="1600" dirty="0" smtClean="0"/>
              <a:t>3: </a:t>
            </a:r>
            <a:r>
              <a:rPr lang="en-US" sz="1600" dirty="0"/>
              <a:t>Concept </a:t>
            </a:r>
            <a:r>
              <a:rPr lang="en-US" sz="1600" dirty="0" smtClean="0"/>
              <a:t>III </a:t>
            </a:r>
          </a:p>
          <a:p>
            <a:r>
              <a:rPr lang="en-US" sz="1600" dirty="0" smtClean="0"/>
              <a:t>Wall </a:t>
            </a:r>
            <a:r>
              <a:rPr lang="en-US" sz="1600" dirty="0"/>
              <a:t>Mounted Cartesian Robotic Arm (2 Axes) with Rotating Arm</a:t>
            </a:r>
          </a:p>
        </p:txBody>
      </p:sp>
    </p:spTree>
    <p:extLst>
      <p:ext uri="{BB962C8B-B14F-4D97-AF65-F5344CB8AC3E}">
        <p14:creationId xmlns:p14="http://schemas.microsoft.com/office/powerpoint/2010/main" val="78898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Proposed Design Solution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project must meet requirements for basic function set by the sponsor, without sacrificing safety.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smtClean="0"/>
              <a:t>For the robotic arm, Figure 3 Concept III was chosen since 3 of the 4 motors are mounted near the wall. This will reduce the amount of torque on the overall system.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smtClean="0"/>
              <a:t>Concerns involving the payload the gripper can hold was solved by adding hooks for heavier load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47502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Risk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7652"/>
            <a:ext cx="8324661" cy="4259651"/>
          </a:xfrm>
        </p:spPr>
        <p:txBody>
          <a:bodyPr/>
          <a:lstStyle/>
          <a:p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Power Management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Motors of the robotic arm will draw a relatively high amount of current. Safe wiring and encasement of the circuits will minimize the safety risk involved. </a:t>
            </a:r>
          </a:p>
          <a:p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Operating Speed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Speed will need to be kept within a safe speed range whether carrying a load or not.</a:t>
            </a:r>
          </a:p>
          <a:p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Gripper type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The gripper will need to work in conditions regularly encountered in the kitchen. The gripper will have to be waterproof.</a:t>
            </a:r>
          </a:p>
          <a:p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Torque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The amount of weight of the robotic arm would put stress on certain parts of the robot. By choosing a design with most of the motors mounted near the wall, the amount of torque will be minimized.</a:t>
            </a:r>
          </a:p>
          <a:p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Testing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One of the challenges in this project is the high cost of the mechanical materials used to build the robotic arm. Since buildin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 a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prototype is not an option, testing at each stage of construction is critical. 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29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_Point_Wordm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Power_Point_Wordmark</Template>
  <TotalTime>495</TotalTime>
  <Words>410</Words>
  <Application>Microsoft Office PowerPoint</Application>
  <PresentationFormat>On-screen Show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Power_Point_Wordmark</vt:lpstr>
      <vt:lpstr>    ECE 480 Design Team 3        Doug’s Kitchen Robot</vt:lpstr>
      <vt:lpstr>Introduction</vt:lpstr>
      <vt:lpstr>Background: </vt:lpstr>
      <vt:lpstr>Customer Needs/Requirements</vt:lpstr>
      <vt:lpstr>Customer Needs/Requirements (cont’d)</vt:lpstr>
      <vt:lpstr>Robotic Arm Designs </vt:lpstr>
      <vt:lpstr>Robotic Arm Designs (cont’d)</vt:lpstr>
      <vt:lpstr>Proposed Design Solution</vt:lpstr>
      <vt:lpstr>Risk Analysis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480 Design Team 3 Final Proposal Presentation</dc:title>
  <dc:creator>phandani</dc:creator>
  <cp:lastModifiedBy>alsatarw</cp:lastModifiedBy>
  <cp:revision>46</cp:revision>
  <cp:lastPrinted>2011-03-01T23:31:40Z</cp:lastPrinted>
  <dcterms:created xsi:type="dcterms:W3CDTF">2011-02-28T01:17:35Z</dcterms:created>
  <dcterms:modified xsi:type="dcterms:W3CDTF">2011-03-02T00:06:14Z</dcterms:modified>
</cp:coreProperties>
</file>