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82" r:id="rId2"/>
    <p:sldId id="283" r:id="rId3"/>
    <p:sldId id="284" r:id="rId4"/>
    <p:sldId id="285" r:id="rId5"/>
    <p:sldId id="286" r:id="rId6"/>
    <p:sldId id="287" r:id="rId7"/>
    <p:sldId id="288" r:id="rId8"/>
    <p:sldId id="281" r:id="rId9"/>
    <p:sldId id="280" r:id="rId10"/>
    <p:sldId id="279" r:id="rId11"/>
    <p:sldId id="278" r:id="rId12"/>
    <p:sldId id="273" r:id="rId13"/>
    <p:sldId id="277" r:id="rId14"/>
    <p:sldId id="289" r:id="rId15"/>
    <p:sldId id="290" r:id="rId16"/>
    <p:sldId id="291" r:id="rId17"/>
    <p:sldId id="292" r:id="rId18"/>
    <p:sldId id="293" r:id="rId19"/>
    <p:sldId id="294" r:id="rId20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49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49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49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49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49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49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49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49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49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064339"/>
    <a:srgbClr val="18453B"/>
    <a:srgbClr val="0C533A"/>
    <a:srgbClr val="E8E8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77" autoAdjust="0"/>
    <p:restoredTop sz="94692" autoAdjust="0"/>
  </p:normalViewPr>
  <p:slideViewPr>
    <p:cSldViewPr snapToGrid="0" snapToObjects="1">
      <p:cViewPr varScale="1">
        <p:scale>
          <a:sx n="107" d="100"/>
          <a:sy n="107" d="100"/>
        </p:scale>
        <p:origin x="-84" y="-12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28841"/>
            <a:ext cx="7772400" cy="1301965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3600" b="0" i="0" baseline="0">
                <a:ln>
                  <a:noFill/>
                </a:ln>
                <a:solidFill>
                  <a:srgbClr val="18453B"/>
                </a:solidFill>
                <a:latin typeface="Gotham-Bold"/>
                <a:cs typeface="Gotham-Bold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030807"/>
            <a:ext cx="7772400" cy="2102356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>
              <a:buNone/>
              <a:defRPr sz="2400" b="0" i="0">
                <a:solidFill>
                  <a:schemeClr val="tx1">
                    <a:lumMod val="65000"/>
                    <a:lumOff val="35000"/>
                  </a:schemeClr>
                </a:solidFill>
                <a:latin typeface="Gotham Book"/>
                <a:cs typeface="Gotham Book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8D8C864-DA92-413D-9109-F3E8C08F8589}" type="datetime1">
              <a:rPr lang="en-US"/>
              <a:pPr>
                <a:defRPr/>
              </a:pPr>
              <a:t>4/27/2011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Gotham Book"/>
                <a:cs typeface="Gotham Book"/>
              </a:defRPr>
            </a:lvl1pPr>
          </a:lstStyle>
          <a:p>
            <a:pPr>
              <a:defRPr/>
            </a:pPr>
            <a:r>
              <a:rPr lang="en-US"/>
              <a:t>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AFA6A11-EE6F-4FD9-9AA0-D07F8F590C3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59194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48606"/>
            <a:ext cx="8229600" cy="480233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3600" b="0" i="0" baseline="0">
                <a:solidFill>
                  <a:srgbClr val="18453B"/>
                </a:solidFill>
                <a:latin typeface="Gotham-Bold"/>
                <a:cs typeface="Gotham-Bold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59668"/>
            <a:ext cx="8229600" cy="4066495"/>
          </a:xfrm>
          <a:prstGeom prst="rect">
            <a:avLst/>
          </a:prstGeom>
        </p:spPr>
        <p:txBody>
          <a:bodyPr/>
          <a:lstStyle>
            <a:lvl1pPr>
              <a:buClr>
                <a:srgbClr val="18453B"/>
              </a:buClr>
              <a:buFont typeface="Arial"/>
              <a:buChar char="•"/>
              <a:defRPr sz="2800" b="0" i="0">
                <a:solidFill>
                  <a:srgbClr val="595959"/>
                </a:solidFill>
                <a:latin typeface="Gotham Book"/>
                <a:cs typeface="Gotham Book"/>
              </a:defRPr>
            </a:lvl1pPr>
            <a:lvl2pPr>
              <a:buClr>
                <a:schemeClr val="tx1">
                  <a:lumMod val="75000"/>
                  <a:lumOff val="25000"/>
                </a:schemeClr>
              </a:buClr>
              <a:buSzPct val="85000"/>
              <a:buFont typeface="Arial"/>
              <a:buChar char="•"/>
              <a:defRPr sz="2400" b="0" i="0">
                <a:solidFill>
                  <a:srgbClr val="595959"/>
                </a:solidFill>
                <a:latin typeface="Gotham Book"/>
                <a:cs typeface="Gotham Book"/>
              </a:defRPr>
            </a:lvl2pPr>
            <a:lvl3pPr>
              <a:buClr>
                <a:schemeClr val="tx1">
                  <a:lumMod val="75000"/>
                  <a:lumOff val="25000"/>
                </a:schemeClr>
              </a:buClr>
              <a:defRPr sz="2000" b="0" i="0">
                <a:solidFill>
                  <a:schemeClr val="tx1">
                    <a:lumMod val="75000"/>
                    <a:lumOff val="25000"/>
                  </a:schemeClr>
                </a:solidFill>
                <a:latin typeface="Gotham Book"/>
                <a:cs typeface="Gotham Book"/>
              </a:defRPr>
            </a:lvl3pPr>
            <a:lvl4pPr>
              <a:defRPr b="0" i="0">
                <a:latin typeface="Gotham Book"/>
                <a:cs typeface="Gotham Book"/>
              </a:defRPr>
            </a:lvl4pPr>
            <a:lvl5pPr>
              <a:defRPr b="0" i="0">
                <a:latin typeface="Gotham Book"/>
                <a:cs typeface="Gotham Book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8FFD7B5-C040-473E-B0EE-F93170D7A1D6}" type="datetime1">
              <a:rPr lang="en-US"/>
              <a:pPr>
                <a:defRPr/>
              </a:pPr>
              <a:t>4/27/2011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Gotham Book"/>
                <a:cs typeface="Gotham Book"/>
              </a:defRPr>
            </a:lvl1pPr>
          </a:lstStyle>
          <a:p>
            <a:pPr>
              <a:defRPr/>
            </a:pPr>
            <a:r>
              <a:rPr lang="en-US"/>
              <a:t>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F4F0E276-E43B-40C6-900E-BB9BB4ED271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10198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003154"/>
            <a:ext cx="8229600" cy="875092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3600" b="0" i="0" baseline="0">
                <a:solidFill>
                  <a:srgbClr val="18453B"/>
                </a:solidFill>
                <a:latin typeface="Gotham-Bold"/>
                <a:cs typeface="Gotham-Bold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59668"/>
            <a:ext cx="3950704" cy="4296682"/>
          </a:xfrm>
          <a:prstGeom prst="rect">
            <a:avLst/>
          </a:prstGeom>
        </p:spPr>
        <p:txBody>
          <a:bodyPr/>
          <a:lstStyle>
            <a:lvl1pPr>
              <a:buClr>
                <a:schemeClr val="tx1">
                  <a:lumMod val="75000"/>
                  <a:lumOff val="25000"/>
                </a:schemeClr>
              </a:buClr>
              <a:buFont typeface="Arial"/>
              <a:buChar char="•"/>
              <a:defRPr sz="2800" b="0" i="0">
                <a:solidFill>
                  <a:schemeClr val="tx1">
                    <a:lumMod val="65000"/>
                    <a:lumOff val="35000"/>
                  </a:schemeClr>
                </a:solidFill>
                <a:latin typeface="Gotham Book"/>
                <a:cs typeface="Gotham Book"/>
              </a:defRPr>
            </a:lvl1pPr>
            <a:lvl2pPr>
              <a:buClr>
                <a:schemeClr val="tx1">
                  <a:lumMod val="75000"/>
                  <a:lumOff val="25000"/>
                </a:schemeClr>
              </a:buClr>
              <a:buSzPct val="85000"/>
              <a:buFont typeface="Arial"/>
              <a:buChar char="•"/>
              <a:defRPr sz="2400" b="0" i="0">
                <a:solidFill>
                  <a:schemeClr val="tx1">
                    <a:lumMod val="65000"/>
                    <a:lumOff val="35000"/>
                  </a:schemeClr>
                </a:solidFill>
                <a:latin typeface="Gotham Book"/>
                <a:cs typeface="Gotham Book"/>
              </a:defRPr>
            </a:lvl2pPr>
            <a:lvl3pPr>
              <a:buClr>
                <a:schemeClr val="tx1">
                  <a:lumMod val="75000"/>
                  <a:lumOff val="25000"/>
                </a:schemeClr>
              </a:buClr>
              <a:defRPr sz="2000" b="0" i="0">
                <a:solidFill>
                  <a:schemeClr val="tx1">
                    <a:lumMod val="75000"/>
                    <a:lumOff val="25000"/>
                  </a:schemeClr>
                </a:solidFill>
                <a:latin typeface="Gotham Book"/>
                <a:cs typeface="Gotham Book"/>
              </a:defRPr>
            </a:lvl3pPr>
            <a:lvl4pPr>
              <a:defRPr b="0" i="0">
                <a:latin typeface="Gotham Book"/>
                <a:cs typeface="Gotham Book"/>
              </a:defRPr>
            </a:lvl4pPr>
            <a:lvl5pPr>
              <a:defRPr b="0" i="0">
                <a:latin typeface="Gotham Book"/>
                <a:cs typeface="Gotham Book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8" name="Content Placeholder 2"/>
          <p:cNvSpPr>
            <a:spLocks noGrp="1"/>
          </p:cNvSpPr>
          <p:nvPr>
            <p:ph idx="13"/>
          </p:nvPr>
        </p:nvSpPr>
        <p:spPr>
          <a:xfrm>
            <a:off x="4736096" y="2059668"/>
            <a:ext cx="3950704" cy="4296682"/>
          </a:xfrm>
          <a:prstGeom prst="rect">
            <a:avLst/>
          </a:prstGeom>
        </p:spPr>
        <p:txBody>
          <a:bodyPr/>
          <a:lstStyle>
            <a:lvl1pPr>
              <a:buClr>
                <a:schemeClr val="tx1">
                  <a:lumMod val="75000"/>
                  <a:lumOff val="25000"/>
                </a:schemeClr>
              </a:buClr>
              <a:buFont typeface="Wingdings" charset="2"/>
              <a:buChar char="§"/>
              <a:defRPr sz="2800" b="0" i="0">
                <a:solidFill>
                  <a:schemeClr val="tx1">
                    <a:lumMod val="65000"/>
                    <a:lumOff val="35000"/>
                  </a:schemeClr>
                </a:solidFill>
                <a:latin typeface="Gotham Book"/>
                <a:cs typeface="Gotham Book"/>
              </a:defRPr>
            </a:lvl1pPr>
            <a:lvl2pPr>
              <a:buClr>
                <a:schemeClr val="tx1">
                  <a:lumMod val="75000"/>
                  <a:lumOff val="25000"/>
                </a:schemeClr>
              </a:buClr>
              <a:buFont typeface="Wingdings" charset="2"/>
              <a:buChar char="§"/>
              <a:defRPr sz="2400" b="0" i="0">
                <a:solidFill>
                  <a:schemeClr val="tx1">
                    <a:lumMod val="65000"/>
                    <a:lumOff val="35000"/>
                  </a:schemeClr>
                </a:solidFill>
                <a:latin typeface="Gotham Book"/>
                <a:cs typeface="Gotham Book"/>
              </a:defRPr>
            </a:lvl2pPr>
            <a:lvl3pPr>
              <a:buClr>
                <a:schemeClr val="tx1">
                  <a:lumMod val="75000"/>
                  <a:lumOff val="25000"/>
                </a:schemeClr>
              </a:buClr>
              <a:defRPr sz="2000" b="0" i="0">
                <a:solidFill>
                  <a:schemeClr val="tx1">
                    <a:lumMod val="75000"/>
                    <a:lumOff val="25000"/>
                  </a:schemeClr>
                </a:solidFill>
                <a:latin typeface="Gotham Book"/>
                <a:cs typeface="Gotham Book"/>
              </a:defRPr>
            </a:lvl3pPr>
            <a:lvl4pPr>
              <a:defRPr b="0" i="0">
                <a:latin typeface="Gotham Book"/>
                <a:cs typeface="Gotham Book"/>
              </a:defRPr>
            </a:lvl4pPr>
            <a:lvl5pPr>
              <a:defRPr b="0" i="0">
                <a:latin typeface="Gotham Book"/>
                <a:cs typeface="Gotham Book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897AAEB-9330-445E-98AC-BDB2ACBBAE5C}" type="datetime1">
              <a:rPr lang="en-US"/>
              <a:pPr>
                <a:defRPr/>
              </a:pPr>
              <a:t>4/27/2011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Gotham Book"/>
                <a:cs typeface="Gotham Book"/>
              </a:defRPr>
            </a:lvl1pPr>
          </a:lstStyle>
          <a:p>
            <a:pPr>
              <a:defRPr/>
            </a:pPr>
            <a:r>
              <a:rPr lang="en-US"/>
              <a:t>Footer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2F5FB41-A536-45BA-BCD8-A56F48CCAD2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63944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09873"/>
            <a:ext cx="8229600" cy="821732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3600" b="0" i="0">
                <a:solidFill>
                  <a:srgbClr val="18453B"/>
                </a:solidFill>
                <a:latin typeface="Gotham-Bold"/>
                <a:cs typeface="Gotham-Bold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81011"/>
            <a:ext cx="8229600" cy="4024165"/>
          </a:xfrm>
          <a:prstGeom prst="rect">
            <a:avLst/>
          </a:prstGeom>
        </p:spPr>
        <p:txBody>
          <a:bodyPr wrap="square" numCol="1" anchor="t"/>
          <a:lstStyle>
            <a:lvl1pPr marL="0" indent="0" algn="l">
              <a:buClr>
                <a:schemeClr val="tx1">
                  <a:lumMod val="75000"/>
                  <a:lumOff val="25000"/>
                </a:schemeClr>
              </a:buClr>
              <a:buFontTx/>
              <a:buNone/>
              <a:defRPr sz="2400" b="0" i="0" baseline="0">
                <a:solidFill>
                  <a:schemeClr val="tx1">
                    <a:lumMod val="75000"/>
                    <a:lumOff val="25000"/>
                  </a:schemeClr>
                </a:solidFill>
                <a:latin typeface="Gotham Book"/>
                <a:cs typeface="Gotham Book"/>
              </a:defRPr>
            </a:lvl1pPr>
            <a:lvl2pPr marL="0" indent="0" algn="l">
              <a:buClr>
                <a:schemeClr val="tx1">
                  <a:lumMod val="75000"/>
                  <a:lumOff val="25000"/>
                </a:schemeClr>
              </a:buClr>
              <a:buFontTx/>
              <a:buNone/>
              <a:defRPr sz="2000" b="0" i="0">
                <a:solidFill>
                  <a:schemeClr val="tx1">
                    <a:lumMod val="75000"/>
                    <a:lumOff val="25000"/>
                  </a:schemeClr>
                </a:solidFill>
                <a:latin typeface="Gotham Book"/>
                <a:cs typeface="Gotham Book"/>
              </a:defRPr>
            </a:lvl2pPr>
            <a:lvl3pPr>
              <a:buClr>
                <a:schemeClr val="tx1">
                  <a:lumMod val="75000"/>
                  <a:lumOff val="25000"/>
                </a:schemeClr>
              </a:buClr>
              <a:defRPr sz="2000" b="0" i="0">
                <a:solidFill>
                  <a:schemeClr val="tx1">
                    <a:lumMod val="75000"/>
                    <a:lumOff val="25000"/>
                  </a:schemeClr>
                </a:solidFill>
                <a:latin typeface="Gotham Book"/>
                <a:cs typeface="Gotham Book"/>
              </a:defRPr>
            </a:lvl3pPr>
            <a:lvl4pPr>
              <a:defRPr b="0" i="0">
                <a:latin typeface="Gotham Book"/>
                <a:cs typeface="Gotham Book"/>
              </a:defRPr>
            </a:lvl4pPr>
            <a:lvl5pPr>
              <a:defRPr b="0" i="0">
                <a:latin typeface="Gotham Book"/>
                <a:cs typeface="Gotham Book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EFDF349-A5BA-4719-9820-B237E662FE77}" type="datetime1">
              <a:rPr lang="en-US"/>
              <a:pPr>
                <a:defRPr/>
              </a:pPr>
              <a:t>4/27/2011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Gotham Book"/>
                <a:cs typeface="Gotham Book"/>
              </a:defRPr>
            </a:lvl1pPr>
          </a:lstStyle>
          <a:p>
            <a:pPr>
              <a:defRPr/>
            </a:pPr>
            <a:r>
              <a:rPr lang="en-US"/>
              <a:t>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A9253C0-A71F-4FA6-AC9E-9D4DDC45859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18876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75091"/>
            <a:ext cx="8229600" cy="725109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3600" b="0" i="0">
                <a:solidFill>
                  <a:srgbClr val="18453B"/>
                </a:solidFill>
                <a:latin typeface="Gotham-Bold"/>
                <a:cs typeface="Gotham-Bold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4905"/>
            <a:ext cx="8229600" cy="4419600"/>
          </a:xfrm>
          <a:prstGeom prst="rect">
            <a:avLst/>
          </a:prstGeom>
        </p:spPr>
        <p:txBody>
          <a:bodyPr wrap="square" numCol="1" anchor="t"/>
          <a:lstStyle>
            <a:lvl1pPr marL="457200" indent="-457200" algn="l">
              <a:buClr>
                <a:schemeClr val="tx1">
                  <a:lumMod val="75000"/>
                  <a:lumOff val="25000"/>
                </a:schemeClr>
              </a:buClr>
              <a:buFont typeface="+mj-lt"/>
              <a:buAutoNum type="arabicPeriod"/>
              <a:defRPr sz="2400" b="0" i="0" baseline="0">
                <a:solidFill>
                  <a:schemeClr val="tx1">
                    <a:lumMod val="75000"/>
                    <a:lumOff val="25000"/>
                  </a:schemeClr>
                </a:solidFill>
                <a:latin typeface="Gotham Book"/>
                <a:cs typeface="Gotham Book"/>
              </a:defRPr>
            </a:lvl1pPr>
            <a:lvl2pPr marL="457200" indent="182880" algn="l">
              <a:buClr>
                <a:schemeClr val="tx1">
                  <a:lumMod val="75000"/>
                  <a:lumOff val="25000"/>
                </a:schemeClr>
              </a:buClr>
              <a:buSzPct val="85000"/>
              <a:buFont typeface="Arial"/>
              <a:buChar char="•"/>
              <a:defRPr sz="2000" b="0" i="0">
                <a:solidFill>
                  <a:schemeClr val="tx1">
                    <a:lumMod val="75000"/>
                    <a:lumOff val="25000"/>
                  </a:schemeClr>
                </a:solidFill>
                <a:latin typeface="Gotham Book"/>
                <a:cs typeface="Gotham Book"/>
              </a:defRPr>
            </a:lvl2pPr>
            <a:lvl3pPr>
              <a:buClr>
                <a:schemeClr val="tx1">
                  <a:lumMod val="75000"/>
                  <a:lumOff val="25000"/>
                </a:schemeClr>
              </a:buClr>
              <a:defRPr sz="2000" b="0" i="0">
                <a:solidFill>
                  <a:schemeClr val="tx1">
                    <a:lumMod val="75000"/>
                    <a:lumOff val="25000"/>
                  </a:schemeClr>
                </a:solidFill>
                <a:latin typeface="Gotham Book"/>
                <a:cs typeface="Gotham Book"/>
              </a:defRPr>
            </a:lvl3pPr>
            <a:lvl4pPr>
              <a:defRPr b="0" i="0">
                <a:latin typeface="Gotham Book"/>
                <a:cs typeface="Gotham Book"/>
              </a:defRPr>
            </a:lvl4pPr>
            <a:lvl5pPr>
              <a:defRPr b="0" i="0">
                <a:latin typeface="Gotham Book"/>
                <a:cs typeface="Gotham Book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4ACE296-B9F4-47FD-B27B-E712BD0C5EDF}" type="datetime1">
              <a:rPr lang="en-US"/>
              <a:pPr>
                <a:defRPr/>
              </a:pPr>
              <a:t>4/27/2011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Gotham Book"/>
                <a:cs typeface="Gotham Book"/>
              </a:defRPr>
            </a:lvl1pPr>
          </a:lstStyle>
          <a:p>
            <a:pPr>
              <a:defRPr/>
            </a:pPr>
            <a:r>
              <a:rPr lang="en-US"/>
              <a:t>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D7223A6-D1BA-4846-BC1C-EBF53591C9D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74405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91FEEC3-49E6-4F0C-9D70-C03C420A7FA1}" type="datetime1">
              <a:rPr lang="en-US" smtClean="0"/>
              <a:pPr>
                <a:defRPr/>
              </a:pPr>
              <a:t>4/27/2011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Footer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E106C3B-ED05-4064-B80F-D7A330EC6DB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67762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 smtClean="0">
                <a:solidFill>
                  <a:srgbClr val="595959"/>
                </a:solidFill>
                <a:latin typeface="Gotham Book" pitchFamily="49" charset="0"/>
              </a:defRPr>
            </a:lvl1pPr>
          </a:lstStyle>
          <a:p>
            <a:pPr>
              <a:defRPr/>
            </a:pPr>
            <a:fld id="{791FEEC3-49E6-4F0C-9D70-C03C420A7FA1}" type="datetime1">
              <a:rPr lang="en-US"/>
              <a:pPr>
                <a:defRPr/>
              </a:pPr>
              <a:t>4/27/2011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Gotham Book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/>
              <a:t>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 smtClean="0">
                <a:solidFill>
                  <a:srgbClr val="595959"/>
                </a:solidFill>
                <a:latin typeface="Gotham Book" pitchFamily="49" charset="0"/>
              </a:defRPr>
            </a:lvl1pPr>
          </a:lstStyle>
          <a:p>
            <a:pPr>
              <a:defRPr/>
            </a:pPr>
            <a:fld id="{4E106C3B-ED05-4064-B80F-D7A330EC6DB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29" name="Picture 10" descr="MSU thinner spear_green RGB.jp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6253163"/>
            <a:ext cx="8229600" cy="103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11" descr="PP banner wordmark.jp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0"/>
            <a:ext cx="9140825" cy="66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Gotham Book"/>
          <a:ea typeface="ＭＳ Ｐゴシック" charset="-128"/>
          <a:cs typeface="ＭＳ Ｐゴシック" charset="-128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Book" charset="0"/>
          <a:ea typeface="ＭＳ Ｐゴシック" charset="-128"/>
          <a:cs typeface="ＭＳ Ｐゴシック" charset="-128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Book" charset="0"/>
          <a:ea typeface="ＭＳ Ｐゴシック" charset="-128"/>
          <a:cs typeface="ＭＳ Ｐゴシック" charset="-128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Book" charset="0"/>
          <a:ea typeface="ＭＳ Ｐゴシック" charset="-128"/>
          <a:cs typeface="ＭＳ Ｐゴシック" charset="-128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Book" charset="0"/>
          <a:ea typeface="ＭＳ Ｐゴシック" charset="-128"/>
          <a:cs typeface="ＭＳ Ｐゴシック" charset="-128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Book" charset="0"/>
          <a:ea typeface="ＭＳ Ｐゴシック" charset="-128"/>
          <a:cs typeface="ＭＳ Ｐゴシック" charset="-128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Book" charset="0"/>
          <a:ea typeface="ＭＳ Ｐゴシック" charset="-128"/>
          <a:cs typeface="ＭＳ Ｐゴシック" charset="-128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Book" charset="0"/>
          <a:ea typeface="ＭＳ Ｐゴシック" charset="-128"/>
          <a:cs typeface="ＭＳ Ｐゴシック" charset="-128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Book" charset="0"/>
          <a:ea typeface="ＭＳ Ｐゴシック" charset="-128"/>
          <a:cs typeface="ＭＳ Ｐゴシック" charset="-128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Gotham Book"/>
          <a:ea typeface="ＭＳ Ｐゴシック" charset="-128"/>
          <a:cs typeface="ＭＳ Ｐゴシック" charset="-128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Gotham Book"/>
          <a:ea typeface="ＭＳ Ｐゴシック" charset="-128"/>
          <a:cs typeface="+mn-cs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Gotham Book"/>
          <a:ea typeface="ＭＳ Ｐゴシック" charset="-128"/>
          <a:cs typeface="+mn-cs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Gotham Book"/>
          <a:ea typeface="ＭＳ Ｐゴシック" charset="-128"/>
          <a:cs typeface="+mn-cs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Gotham Book"/>
          <a:ea typeface="ＭＳ Ｐゴシック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://arduino.cc/en/Reference/HomePage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ctrTitle"/>
          </p:nvPr>
        </p:nvSpPr>
        <p:spPr bwMode="auto">
          <a:xfrm>
            <a:off x="685800" y="960438"/>
            <a:ext cx="7772400" cy="15367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90000"/>
          </a:bodyPr>
          <a:lstStyle/>
          <a:p>
            <a:pPr algn="ctr"/>
            <a:r>
              <a:rPr lang="en-US" b="1" dirty="0" smtClean="0">
                <a:latin typeface="Gotham-Bold" pitchFamily="49" charset="0"/>
                <a:ea typeface="ＭＳ Ｐゴシック" pitchFamily="49" charset="-128"/>
              </a:rPr>
              <a:t>ECE 480 Design Team 3</a:t>
            </a:r>
            <a:br>
              <a:rPr lang="en-US" b="1" dirty="0" smtClean="0">
                <a:latin typeface="Gotham-Bold" pitchFamily="49" charset="0"/>
                <a:ea typeface="ＭＳ Ｐゴシック" pitchFamily="49" charset="-128"/>
              </a:rPr>
            </a:br>
            <a:r>
              <a:rPr lang="en-US" b="1" dirty="0" smtClean="0">
                <a:latin typeface="Gotham-Bold" pitchFamily="49" charset="0"/>
                <a:ea typeface="ＭＳ Ｐゴシック" pitchFamily="49" charset="-128"/>
              </a:rPr>
              <a:t>Technical  Lecture</a:t>
            </a:r>
            <a:br>
              <a:rPr lang="en-US" b="1" dirty="0" smtClean="0">
                <a:latin typeface="Gotham-Bold" pitchFamily="49" charset="0"/>
                <a:ea typeface="ＭＳ Ｐゴシック" pitchFamily="49" charset="-128"/>
              </a:rPr>
            </a:br>
            <a:endParaRPr lang="en-US" b="1" dirty="0" smtClean="0">
              <a:latin typeface="Gotham-Bold" pitchFamily="49" charset="0"/>
              <a:ea typeface="ＭＳ Ｐゴシック" pitchFamily="49" charset="-128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0" y="3232087"/>
            <a:ext cx="9144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latin typeface="Times New Roman" pitchFamily="18" charset="0"/>
                <a:cs typeface="Times New Roman" pitchFamily="18" charset="0"/>
              </a:rPr>
              <a:t>Arduino Controller Design</a:t>
            </a:r>
            <a:endParaRPr lang="en-US" sz="44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4881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b="1" dirty="0" smtClean="0"/>
              <a:t>Overview</a:t>
            </a:r>
            <a:endParaRPr lang="en-US" sz="2800" b="1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2353901"/>
            <a:ext cx="8229600" cy="3449370"/>
          </a:xfrm>
        </p:spPr>
        <p:txBody>
          <a:bodyPr/>
          <a:lstStyle/>
          <a:p>
            <a:r>
              <a:rPr lang="en-US" sz="2000" b="1" dirty="0" smtClean="0">
                <a:solidFill>
                  <a:srgbClr val="064339"/>
                </a:solidFill>
              </a:rPr>
              <a:t>Arduino Fio and </a:t>
            </a:r>
            <a:r>
              <a:rPr lang="en-US" sz="2000" b="1" dirty="0" err="1" smtClean="0">
                <a:solidFill>
                  <a:srgbClr val="064339"/>
                </a:solidFill>
              </a:rPr>
              <a:t>XBee</a:t>
            </a:r>
            <a:r>
              <a:rPr lang="en-US" sz="2000" b="1" dirty="0" smtClean="0">
                <a:solidFill>
                  <a:srgbClr val="064339"/>
                </a:solidFill>
              </a:rPr>
              <a:t> Basics</a:t>
            </a:r>
          </a:p>
          <a:p>
            <a:endParaRPr lang="en-US" sz="2000" b="1" dirty="0" smtClean="0">
              <a:solidFill>
                <a:srgbClr val="064339"/>
              </a:solidFill>
            </a:endParaRPr>
          </a:p>
          <a:p>
            <a:r>
              <a:rPr lang="en-US" sz="2000" b="1" dirty="0" smtClean="0">
                <a:solidFill>
                  <a:srgbClr val="064339"/>
                </a:solidFill>
              </a:rPr>
              <a:t>Joystick Interface</a:t>
            </a:r>
          </a:p>
          <a:p>
            <a:endParaRPr lang="en-US" sz="2000" b="1" dirty="0" smtClean="0">
              <a:solidFill>
                <a:srgbClr val="064339"/>
              </a:solidFill>
            </a:endParaRPr>
          </a:p>
          <a:p>
            <a:r>
              <a:rPr lang="en-US" sz="2000" b="1" dirty="0" smtClean="0">
                <a:solidFill>
                  <a:srgbClr val="064339"/>
                </a:solidFill>
              </a:rPr>
              <a:t>Motor Control</a:t>
            </a:r>
          </a:p>
          <a:p>
            <a:endParaRPr lang="en-US" sz="2000" b="1" dirty="0" smtClean="0">
              <a:solidFill>
                <a:srgbClr val="064339"/>
              </a:solidFill>
            </a:endParaRPr>
          </a:p>
          <a:p>
            <a:r>
              <a:rPr lang="en-US" sz="2000" b="1" dirty="0" smtClean="0">
                <a:solidFill>
                  <a:srgbClr val="064339"/>
                </a:solidFill>
              </a:rPr>
              <a:t>Interrupt Sensor</a:t>
            </a:r>
          </a:p>
          <a:p>
            <a:endParaRPr lang="en-US" sz="20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5150" y="889000"/>
            <a:ext cx="2146300" cy="5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7095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008489"/>
            <a:ext cx="8229600" cy="480233"/>
          </a:xfrm>
        </p:spPr>
        <p:txBody>
          <a:bodyPr>
            <a:noAutofit/>
          </a:bodyPr>
          <a:lstStyle/>
          <a:p>
            <a:r>
              <a:rPr lang="en-US" sz="2800" b="1" dirty="0" smtClean="0"/>
              <a:t>Introduction</a:t>
            </a:r>
            <a:endParaRPr lang="en-US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42796"/>
            <a:ext cx="8229600" cy="4066495"/>
          </a:xfrm>
        </p:spPr>
        <p:txBody>
          <a:bodyPr/>
          <a:lstStyle/>
          <a:p>
            <a:r>
              <a:rPr lang="en-US" sz="2400" b="1" dirty="0" smtClean="0">
                <a:solidFill>
                  <a:srgbClr val="064339"/>
                </a:solidFill>
              </a:rPr>
              <a:t>Based on Microprocessor ATmega328P</a:t>
            </a:r>
          </a:p>
          <a:p>
            <a:pPr lvl="1">
              <a:buFont typeface="Wingdings" pitchFamily="2" charset="2"/>
              <a:buChar char="Ø"/>
            </a:pPr>
            <a:r>
              <a:rPr lang="en-US" sz="2000" b="1" dirty="0" smtClean="0">
                <a:solidFill>
                  <a:srgbClr val="064339"/>
                </a:solidFill>
              </a:rPr>
              <a:t>3.3V</a:t>
            </a:r>
          </a:p>
          <a:p>
            <a:pPr lvl="1">
              <a:buFont typeface="Wingdings" pitchFamily="2" charset="2"/>
              <a:buChar char="Ø"/>
            </a:pPr>
            <a:r>
              <a:rPr lang="en-US" sz="2000" b="1" dirty="0" smtClean="0">
                <a:solidFill>
                  <a:srgbClr val="064339"/>
                </a:solidFill>
              </a:rPr>
              <a:t>8MHz</a:t>
            </a:r>
          </a:p>
          <a:p>
            <a:pPr marL="457200" lvl="1" indent="0">
              <a:buNone/>
            </a:pPr>
            <a:endParaRPr lang="en-US" sz="2000" b="1" dirty="0" smtClean="0">
              <a:solidFill>
                <a:srgbClr val="064339"/>
              </a:solidFill>
            </a:endParaRPr>
          </a:p>
          <a:p>
            <a:r>
              <a:rPr lang="en-US" sz="2400" b="1" dirty="0" smtClean="0">
                <a:solidFill>
                  <a:srgbClr val="064339"/>
                </a:solidFill>
              </a:rPr>
              <a:t>C/C</a:t>
            </a:r>
            <a:r>
              <a:rPr lang="en-US" sz="2400" b="1" dirty="0">
                <a:solidFill>
                  <a:srgbClr val="064339"/>
                </a:solidFill>
              </a:rPr>
              <a:t>++ Based </a:t>
            </a:r>
            <a:endParaRPr lang="en-US" sz="2400" b="1" dirty="0" smtClean="0">
              <a:solidFill>
                <a:srgbClr val="064339"/>
              </a:solidFill>
            </a:endParaRPr>
          </a:p>
          <a:p>
            <a:pPr lvl="1">
              <a:buFont typeface="Wingdings" pitchFamily="2" charset="2"/>
              <a:buChar char="Ø"/>
            </a:pPr>
            <a:r>
              <a:rPr lang="en-US" sz="2000" b="1" u="sng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http</a:t>
            </a:r>
            <a:r>
              <a:rPr lang="en-US" sz="2000" b="1" u="sng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://</a:t>
            </a:r>
            <a:r>
              <a:rPr lang="en-US" sz="2000" b="1" u="sng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arduino.cc/en/Reference/HomePage</a:t>
            </a:r>
            <a:endParaRPr lang="en-US" sz="2000" b="1" u="sng" dirty="0" smtClean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lvl="1" indent="0">
              <a:buNone/>
            </a:pPr>
            <a:endParaRPr lang="en-US" sz="2000" b="1" u="sng" dirty="0" smtClean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b="1" dirty="0" smtClean="0">
                <a:solidFill>
                  <a:srgbClr val="064339"/>
                </a:solidFill>
              </a:rPr>
              <a:t>14 Digital I/O</a:t>
            </a:r>
          </a:p>
          <a:p>
            <a:pPr lvl="1">
              <a:buFont typeface="Wingdings" pitchFamily="2" charset="2"/>
              <a:buChar char="Ø"/>
            </a:pPr>
            <a:r>
              <a:rPr lang="en-US" sz="2000" b="1" dirty="0" smtClean="0">
                <a:solidFill>
                  <a:srgbClr val="064339"/>
                </a:solidFill>
              </a:rPr>
              <a:t>6 PWM Available (8bit)</a:t>
            </a:r>
          </a:p>
          <a:p>
            <a:pPr lvl="1">
              <a:buFont typeface="Wingdings" pitchFamily="2" charset="2"/>
              <a:buChar char="Ø"/>
            </a:pPr>
            <a:r>
              <a:rPr lang="en-US" sz="2000" b="1" dirty="0" smtClean="0">
                <a:solidFill>
                  <a:srgbClr val="064339"/>
                </a:solidFill>
              </a:rPr>
              <a:t>analog Write() (2 bytes Duty Cycle)</a:t>
            </a:r>
          </a:p>
          <a:p>
            <a:endParaRPr lang="en-US" sz="2000" b="1" dirty="0" smtClean="0">
              <a:solidFill>
                <a:srgbClr val="064339"/>
              </a:solidFill>
            </a:endParaRPr>
          </a:p>
          <a:p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4373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b="1" dirty="0" smtClean="0"/>
              <a:t>Introduction Continued</a:t>
            </a:r>
            <a:endParaRPr lang="en-US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>
                <a:solidFill>
                  <a:srgbClr val="064339"/>
                </a:solidFill>
              </a:rPr>
              <a:t>8 Analog </a:t>
            </a:r>
            <a:r>
              <a:rPr lang="en-US" sz="2400" dirty="0" smtClean="0">
                <a:solidFill>
                  <a:srgbClr val="064339"/>
                </a:solidFill>
              </a:rPr>
              <a:t>Inputs</a:t>
            </a:r>
          </a:p>
          <a:p>
            <a:pPr lvl="1">
              <a:buFont typeface="Wingdings" pitchFamily="2" charset="2"/>
              <a:buChar char="Ø"/>
            </a:pPr>
            <a:r>
              <a:rPr lang="en-US" sz="2000" dirty="0" smtClean="0">
                <a:solidFill>
                  <a:srgbClr val="064339"/>
                </a:solidFill>
              </a:rPr>
              <a:t>10 bit Resolution</a:t>
            </a:r>
          </a:p>
          <a:p>
            <a:pPr lvl="1">
              <a:buFont typeface="Wingdings" pitchFamily="2" charset="2"/>
              <a:buChar char="Ø"/>
            </a:pPr>
            <a:r>
              <a:rPr lang="en-US" sz="2000" dirty="0" smtClean="0">
                <a:solidFill>
                  <a:srgbClr val="064339"/>
                </a:solidFill>
              </a:rPr>
              <a:t>Default Reference (</a:t>
            </a:r>
            <a:r>
              <a:rPr lang="en-US" sz="2000" dirty="0" err="1" smtClean="0">
                <a:solidFill>
                  <a:srgbClr val="064339"/>
                </a:solidFill>
              </a:rPr>
              <a:t>Vcc</a:t>
            </a:r>
            <a:r>
              <a:rPr lang="en-US" sz="2000" dirty="0" smtClean="0">
                <a:solidFill>
                  <a:srgbClr val="064339"/>
                </a:solidFill>
              </a:rPr>
              <a:t>)</a:t>
            </a:r>
          </a:p>
          <a:p>
            <a:pPr lvl="1">
              <a:buFont typeface="Wingdings" pitchFamily="2" charset="2"/>
              <a:buChar char="Ø"/>
            </a:pPr>
            <a:r>
              <a:rPr lang="en-US" sz="2000" dirty="0" smtClean="0">
                <a:solidFill>
                  <a:srgbClr val="064339"/>
                </a:solidFill>
              </a:rPr>
              <a:t>AREF (0-5V limit)</a:t>
            </a:r>
          </a:p>
          <a:p>
            <a:pPr lvl="1">
              <a:buFont typeface="Wingdings" pitchFamily="2" charset="2"/>
              <a:buChar char="Ø"/>
            </a:pPr>
            <a:r>
              <a:rPr lang="en-US" sz="2000" dirty="0" err="1" smtClean="0">
                <a:solidFill>
                  <a:srgbClr val="064339"/>
                </a:solidFill>
              </a:rPr>
              <a:t>analogReference</a:t>
            </a:r>
            <a:r>
              <a:rPr lang="en-US" sz="2000" dirty="0" smtClean="0">
                <a:solidFill>
                  <a:srgbClr val="064339"/>
                </a:solidFill>
              </a:rPr>
              <a:t>(EXTERNAL)  </a:t>
            </a:r>
          </a:p>
          <a:p>
            <a:pPr>
              <a:buFont typeface="Wingdings" pitchFamily="2" charset="2"/>
              <a:buChar char="Ø"/>
            </a:pPr>
            <a:endParaRPr lang="en-US" b="1" dirty="0" smtClean="0">
              <a:solidFill>
                <a:srgbClr val="064339"/>
              </a:solidFill>
            </a:endParaRPr>
          </a:p>
          <a:p>
            <a:r>
              <a:rPr lang="en-US" sz="2400" dirty="0" smtClean="0">
                <a:solidFill>
                  <a:srgbClr val="064339"/>
                </a:solidFill>
              </a:rPr>
              <a:t>32KB </a:t>
            </a:r>
            <a:r>
              <a:rPr lang="en-US" sz="2400" dirty="0">
                <a:solidFill>
                  <a:srgbClr val="064339"/>
                </a:solidFill>
              </a:rPr>
              <a:t>Flash Memory (Sketches</a:t>
            </a:r>
            <a:r>
              <a:rPr lang="en-US" sz="2400" dirty="0" smtClean="0">
                <a:solidFill>
                  <a:srgbClr val="064339"/>
                </a:solidFill>
              </a:rPr>
              <a:t>)</a:t>
            </a:r>
          </a:p>
          <a:p>
            <a:pPr lvl="1">
              <a:buFont typeface="Wingdings" pitchFamily="2" charset="2"/>
              <a:buChar char="Ø"/>
            </a:pPr>
            <a:r>
              <a:rPr lang="en-US" sz="2000" dirty="0" smtClean="0">
                <a:solidFill>
                  <a:srgbClr val="064339"/>
                </a:solidFill>
              </a:rPr>
              <a:t>2KB for </a:t>
            </a:r>
            <a:r>
              <a:rPr lang="en-US" sz="2000" dirty="0" err="1" smtClean="0">
                <a:solidFill>
                  <a:srgbClr val="064339"/>
                </a:solidFill>
              </a:rPr>
              <a:t>Bootloader</a:t>
            </a:r>
            <a:endParaRPr lang="en-US" sz="2000" dirty="0">
              <a:solidFill>
                <a:srgbClr val="064339"/>
              </a:solidFill>
            </a:endParaRPr>
          </a:p>
          <a:p>
            <a:endParaRPr lang="en-US" dirty="0"/>
          </a:p>
        </p:txBody>
      </p:sp>
      <p:pic>
        <p:nvPicPr>
          <p:cNvPr id="4" name="Picture 3" descr="\\samba\yeungka\.windows\Desktop\AREF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5627" y="1520609"/>
            <a:ext cx="3841173" cy="16753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3502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b="1" dirty="0" smtClean="0">
                <a:solidFill>
                  <a:srgbClr val="064339"/>
                </a:solidFill>
              </a:rPr>
              <a:t>Connections</a:t>
            </a:r>
            <a:endParaRPr lang="en-US" sz="2800" b="1" dirty="0">
              <a:solidFill>
                <a:srgbClr val="064339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>
                <a:solidFill>
                  <a:srgbClr val="064339"/>
                </a:solidFill>
              </a:rPr>
              <a:t>Wired</a:t>
            </a:r>
          </a:p>
          <a:p>
            <a:pPr lvl="1"/>
            <a:r>
              <a:rPr lang="en-US" sz="2000" dirty="0" smtClean="0">
                <a:solidFill>
                  <a:srgbClr val="064339"/>
                </a:solidFill>
              </a:rPr>
              <a:t>Data (pins, header, solder)</a:t>
            </a:r>
          </a:p>
          <a:p>
            <a:pPr lvl="1"/>
            <a:r>
              <a:rPr lang="en-US" sz="2000" dirty="0" smtClean="0">
                <a:solidFill>
                  <a:srgbClr val="064339"/>
                </a:solidFill>
              </a:rPr>
              <a:t>Power (Battery Connector)</a:t>
            </a:r>
          </a:p>
          <a:p>
            <a:pPr lvl="1"/>
            <a:r>
              <a:rPr lang="en-US" sz="2000" dirty="0" smtClean="0">
                <a:solidFill>
                  <a:srgbClr val="064339"/>
                </a:solidFill>
              </a:rPr>
              <a:t>Charging (USB)</a:t>
            </a:r>
          </a:p>
          <a:p>
            <a:pPr lvl="1"/>
            <a:endParaRPr lang="en-US" dirty="0" smtClean="0">
              <a:solidFill>
                <a:srgbClr val="064339"/>
              </a:solidFill>
            </a:endParaRPr>
          </a:p>
          <a:p>
            <a:r>
              <a:rPr lang="en-US" sz="2400" dirty="0" smtClean="0">
                <a:solidFill>
                  <a:srgbClr val="064339"/>
                </a:solidFill>
              </a:rPr>
              <a:t>Wireless (2.4GHz)</a:t>
            </a:r>
          </a:p>
          <a:p>
            <a:pPr lvl="1"/>
            <a:r>
              <a:rPr lang="en-US" sz="2000" dirty="0" smtClean="0">
                <a:solidFill>
                  <a:srgbClr val="064339"/>
                </a:solidFill>
              </a:rPr>
              <a:t>On-Board </a:t>
            </a:r>
            <a:r>
              <a:rPr lang="en-US" sz="2000" dirty="0" err="1" smtClean="0">
                <a:solidFill>
                  <a:srgbClr val="064339"/>
                </a:solidFill>
              </a:rPr>
              <a:t>XBee</a:t>
            </a:r>
            <a:r>
              <a:rPr lang="en-US" sz="2000" dirty="0" smtClean="0">
                <a:solidFill>
                  <a:srgbClr val="064339"/>
                </a:solidFill>
              </a:rPr>
              <a:t> Socket</a:t>
            </a:r>
          </a:p>
          <a:p>
            <a:pPr lvl="1"/>
            <a:r>
              <a:rPr lang="en-US" sz="2000" dirty="0" err="1" smtClean="0">
                <a:solidFill>
                  <a:srgbClr val="064339"/>
                </a:solidFill>
              </a:rPr>
              <a:t>XBee</a:t>
            </a:r>
            <a:r>
              <a:rPr lang="en-US" sz="2000" dirty="0" smtClean="0">
                <a:solidFill>
                  <a:srgbClr val="064339"/>
                </a:solidFill>
              </a:rPr>
              <a:t> to USB adaptor (Explorer)</a:t>
            </a:r>
          </a:p>
        </p:txBody>
      </p:sp>
      <p:pic>
        <p:nvPicPr>
          <p:cNvPr id="2050" name="Picture 2" descr="\\samba\yeungka\.windows\Desktop\ArduinoFioBattery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5988" y="2611152"/>
            <a:ext cx="1563074" cy="845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585988" y="2444437"/>
            <a:ext cx="62468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2051" name="Picture 3" descr="\\samba\yeungka\.windows\Desktop\xbeediagram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8060" y="4161671"/>
            <a:ext cx="1870059" cy="12885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19132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b="1" dirty="0" smtClean="0"/>
              <a:t>Wireless Programming</a:t>
            </a:r>
            <a:endParaRPr lang="en-US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>
                <a:solidFill>
                  <a:srgbClr val="064339"/>
                </a:solidFill>
              </a:rPr>
              <a:t>Preparation (for Explorer)</a:t>
            </a:r>
          </a:p>
          <a:p>
            <a:pPr lvl="1">
              <a:buFont typeface="Wingdings" pitchFamily="2" charset="2"/>
              <a:buChar char="Ø"/>
            </a:pPr>
            <a:r>
              <a:rPr lang="en-US" sz="2000" dirty="0" smtClean="0">
                <a:solidFill>
                  <a:srgbClr val="064339"/>
                </a:solidFill>
              </a:rPr>
              <a:t>Short RTS and </a:t>
            </a:r>
            <a:r>
              <a:rPr lang="en-US" sz="2000" dirty="0">
                <a:solidFill>
                  <a:srgbClr val="064339"/>
                </a:solidFill>
              </a:rPr>
              <a:t>D3 </a:t>
            </a:r>
            <a:endParaRPr lang="en-US" sz="2000" dirty="0" smtClean="0">
              <a:solidFill>
                <a:srgbClr val="064339"/>
              </a:solidFill>
            </a:endParaRPr>
          </a:p>
          <a:p>
            <a:pPr lvl="1"/>
            <a:endParaRPr lang="en-US" dirty="0" smtClean="0">
              <a:solidFill>
                <a:srgbClr val="064339"/>
              </a:solidFill>
            </a:endParaRPr>
          </a:p>
          <a:p>
            <a:r>
              <a:rPr lang="en-US" sz="2400" dirty="0" smtClean="0">
                <a:solidFill>
                  <a:srgbClr val="064339"/>
                </a:solidFill>
              </a:rPr>
              <a:t>X-CTU Configuration (Windows)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000" dirty="0" smtClean="0">
                <a:solidFill>
                  <a:srgbClr val="064339"/>
                </a:solidFill>
              </a:rPr>
              <a:t>Connect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000" dirty="0" smtClean="0">
                <a:solidFill>
                  <a:srgbClr val="064339"/>
                </a:solidFill>
              </a:rPr>
              <a:t>Run X-CTU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000" dirty="0" smtClean="0">
                <a:solidFill>
                  <a:srgbClr val="064339"/>
                </a:solidFill>
              </a:rPr>
              <a:t>Set Computer Port (e.g. USB)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000" dirty="0" err="1" smtClean="0">
                <a:solidFill>
                  <a:srgbClr val="064339"/>
                </a:solidFill>
              </a:rPr>
              <a:t>Baudrate</a:t>
            </a:r>
            <a:r>
              <a:rPr lang="en-US" sz="2000" dirty="0" smtClean="0">
                <a:solidFill>
                  <a:srgbClr val="064339"/>
                </a:solidFill>
              </a:rPr>
              <a:t> (57600, match </a:t>
            </a:r>
            <a:r>
              <a:rPr lang="en-US" sz="2000" dirty="0" err="1" smtClean="0">
                <a:solidFill>
                  <a:srgbClr val="064339"/>
                </a:solidFill>
              </a:rPr>
              <a:t>uC</a:t>
            </a:r>
            <a:r>
              <a:rPr lang="en-US" sz="2000" dirty="0" smtClean="0">
                <a:solidFill>
                  <a:srgbClr val="064339"/>
                </a:solidFill>
              </a:rPr>
              <a:t>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000" dirty="0" smtClean="0">
                <a:solidFill>
                  <a:srgbClr val="064339"/>
                </a:solidFill>
              </a:rPr>
              <a:t>Modem Configuration…</a:t>
            </a:r>
          </a:p>
        </p:txBody>
      </p:sp>
      <p:pic>
        <p:nvPicPr>
          <p:cNvPr id="3075" name="Picture 3" descr="\\samba\yeungka\.windows\Desktop\XBeeExplorerUSBForFi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0658" y="1728839"/>
            <a:ext cx="2580913" cy="3281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43656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4681678"/>
              </p:ext>
            </p:extLst>
          </p:nvPr>
        </p:nvGraphicFramePr>
        <p:xfrm>
          <a:off x="181069" y="1011723"/>
          <a:ext cx="8827131" cy="4955190"/>
        </p:xfrm>
        <a:graphic>
          <a:graphicData uri="http://schemas.openxmlformats.org/drawingml/2006/table">
            <a:tbl>
              <a:tblPr/>
              <a:tblGrid>
                <a:gridCol w="3259248"/>
                <a:gridCol w="2625506"/>
                <a:gridCol w="2942377"/>
              </a:tblGrid>
              <a:tr h="874632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effectLst/>
                        </a:rPr>
                        <a:t>Parameter</a:t>
                      </a:r>
                      <a:r>
                        <a:rPr lang="en-US" sz="1600" dirty="0">
                          <a:effectLst/>
                        </a:rPr>
                        <a:t> </a:t>
                      </a:r>
                    </a:p>
                  </a:txBody>
                  <a:tcPr marL="25774" marR="25774" marT="25774" marB="257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>
                          <a:effectLst/>
                        </a:rPr>
                        <a:t>Programming Radio</a:t>
                      </a:r>
                      <a:r>
                        <a:rPr lang="en-US" sz="1600">
                          <a:effectLst/>
                        </a:rPr>
                        <a:t> </a:t>
                      </a:r>
                    </a:p>
                  </a:txBody>
                  <a:tcPr marL="25774" marR="25774" marT="25774" marB="257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effectLst/>
                        </a:rPr>
                        <a:t>Fio </a:t>
                      </a:r>
                      <a:r>
                        <a:rPr lang="en-US" sz="1600" b="1" dirty="0" smtClean="0">
                          <a:effectLst/>
                        </a:rPr>
                        <a:t>Radio</a:t>
                      </a:r>
                      <a:endParaRPr lang="en-US" sz="1600" dirty="0">
                        <a:effectLst/>
                      </a:endParaRPr>
                    </a:p>
                  </a:txBody>
                  <a:tcPr marL="25774" marR="25774" marT="25774" marB="257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6701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/>
                        <a:t>ID (PAN</a:t>
                      </a:r>
                      <a:r>
                        <a:rPr lang="en-US" sz="1600" b="1" baseline="0" dirty="0" smtClean="0"/>
                        <a:t> </a:t>
                      </a:r>
                      <a:r>
                        <a:rPr lang="en-US" sz="1600" b="1" dirty="0" smtClean="0">
                          <a:effectLst/>
                        </a:rPr>
                        <a:t>Hex)</a:t>
                      </a:r>
                      <a:endParaRPr lang="en-US" sz="1600" b="1" dirty="0">
                        <a:effectLst/>
                      </a:endParaRPr>
                    </a:p>
                  </a:txBody>
                  <a:tcPr marL="25774" marR="25774" marT="25774" marB="257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nn-NO" sz="2400" b="1" i="1" dirty="0" smtClean="0">
                          <a:effectLst/>
                        </a:rPr>
                        <a:t>IDENTICAL</a:t>
                      </a:r>
                      <a:endParaRPr lang="nn-NO" sz="2400" b="1" i="1" dirty="0">
                        <a:effectLst/>
                      </a:endParaRPr>
                    </a:p>
                  </a:txBody>
                  <a:tcPr marL="25774" marR="25774" marT="25774" marB="2577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nn-NO" sz="1600" dirty="0">
                        <a:effectLst/>
                      </a:endParaRPr>
                    </a:p>
                  </a:txBody>
                  <a:tcPr marL="25774" marR="25774" marT="25774" marB="257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2772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effectLst/>
                        </a:rPr>
                        <a:t>BD </a:t>
                      </a:r>
                      <a:r>
                        <a:rPr lang="en-US" sz="1600" b="1" dirty="0" smtClean="0">
                          <a:effectLst/>
                        </a:rPr>
                        <a:t>  (Microprocessor)</a:t>
                      </a:r>
                      <a:endParaRPr lang="en-US" sz="1600" b="1" dirty="0">
                        <a:effectLst/>
                      </a:endParaRPr>
                    </a:p>
                  </a:txBody>
                  <a:tcPr marL="25774" marR="25774" marT="25774" marB="257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n-NO" sz="1600" b="1" dirty="0" smtClean="0">
                          <a:effectLst/>
                        </a:rPr>
                        <a:t>6 for (Atmega328</a:t>
                      </a:r>
                      <a:r>
                        <a:rPr lang="nn-NO" sz="1600" b="1" dirty="0">
                          <a:effectLst/>
                        </a:rPr>
                        <a:t>) </a:t>
                      </a:r>
                    </a:p>
                  </a:txBody>
                  <a:tcPr marL="25774" marR="25774" marT="25774" marB="257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n-NO" sz="1600" b="1" dirty="0" smtClean="0">
                          <a:effectLst/>
                        </a:rPr>
                        <a:t>6 for (Atmega328) </a:t>
                      </a:r>
                      <a:endParaRPr lang="nn-NO" sz="1600" b="1" dirty="0">
                        <a:effectLst/>
                      </a:endParaRPr>
                    </a:p>
                  </a:txBody>
                  <a:tcPr marL="25774" marR="25774" marT="25774" marB="257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6910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effectLst/>
                        </a:rPr>
                        <a:t>MY </a:t>
                      </a:r>
                      <a:r>
                        <a:rPr lang="en-US" sz="1600" b="1" dirty="0" smtClean="0">
                          <a:effectLst/>
                        </a:rPr>
                        <a:t>(Source)</a:t>
                      </a:r>
                      <a:endParaRPr lang="en-US" sz="1600" b="1" dirty="0">
                        <a:effectLst/>
                      </a:endParaRPr>
                    </a:p>
                  </a:txBody>
                  <a:tcPr marL="25774" marR="25774" marT="25774" marB="257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effectLst/>
                        </a:rPr>
                        <a:t>(0000 to FFFF)</a:t>
                      </a:r>
                      <a:endParaRPr lang="en-US" sz="1600" b="1" dirty="0">
                        <a:effectLst/>
                      </a:endParaRPr>
                    </a:p>
                  </a:txBody>
                  <a:tcPr marL="25774" marR="25774" marT="25774" marB="257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effectLst/>
                        </a:rPr>
                        <a:t>(0000</a:t>
                      </a:r>
                      <a:r>
                        <a:rPr lang="en-US" sz="1600" b="1" baseline="0" dirty="0" smtClean="0">
                          <a:effectLst/>
                        </a:rPr>
                        <a:t> to FFFF)</a:t>
                      </a:r>
                      <a:endParaRPr lang="en-US" sz="1600" b="1" dirty="0">
                        <a:effectLst/>
                      </a:endParaRPr>
                    </a:p>
                  </a:txBody>
                  <a:tcPr marL="25774" marR="25774" marT="25774" marB="257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2771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effectLst/>
                        </a:rPr>
                        <a:t>DL </a:t>
                      </a:r>
                      <a:r>
                        <a:rPr lang="en-US" sz="1600" b="1" dirty="0" smtClean="0">
                          <a:effectLst/>
                        </a:rPr>
                        <a:t> (Destination)</a:t>
                      </a:r>
                      <a:endParaRPr lang="en-US" sz="1600" b="1" dirty="0">
                        <a:effectLst/>
                      </a:endParaRPr>
                    </a:p>
                  </a:txBody>
                  <a:tcPr marL="25774" marR="25774" marT="25774" marB="257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effectLst/>
                        </a:rPr>
                        <a:t>FFFF </a:t>
                      </a:r>
                      <a:r>
                        <a:rPr lang="en-US" sz="1600" b="1" dirty="0" smtClean="0">
                          <a:effectLst/>
                        </a:rPr>
                        <a:t>(ALL</a:t>
                      </a:r>
                      <a:r>
                        <a:rPr lang="en-US" sz="1600" b="1" baseline="0" dirty="0" smtClean="0">
                          <a:effectLst/>
                        </a:rPr>
                        <a:t>)</a:t>
                      </a:r>
                    </a:p>
                    <a:p>
                      <a:pPr algn="ctr"/>
                      <a:r>
                        <a:rPr lang="en-US" sz="1600" b="1" baseline="0" dirty="0" smtClean="0">
                          <a:effectLst/>
                        </a:rPr>
                        <a:t>My Value (</a:t>
                      </a:r>
                      <a:r>
                        <a:rPr lang="en-US" sz="1600" b="1" baseline="0" dirty="0" err="1" smtClean="0">
                          <a:effectLst/>
                        </a:rPr>
                        <a:t>Speecific</a:t>
                      </a:r>
                      <a:r>
                        <a:rPr lang="en-US" sz="1600" b="1" baseline="0" dirty="0" smtClean="0">
                          <a:effectLst/>
                        </a:rPr>
                        <a:t>)</a:t>
                      </a:r>
                    </a:p>
                  </a:txBody>
                  <a:tcPr marL="25774" marR="25774" marT="25774" marB="257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effectLst/>
                        </a:rPr>
                        <a:t>Programmer's </a:t>
                      </a:r>
                      <a:r>
                        <a:rPr lang="en-US" sz="1600" b="1" dirty="0">
                          <a:effectLst/>
                        </a:rPr>
                        <a:t>MY value </a:t>
                      </a:r>
                    </a:p>
                  </a:txBody>
                  <a:tcPr marL="25774" marR="25774" marT="25774" marB="257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8573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effectLst/>
                        </a:rPr>
                        <a:t>D3 </a:t>
                      </a:r>
                      <a:r>
                        <a:rPr lang="en-US" sz="1600" b="1" dirty="0" smtClean="0">
                          <a:effectLst/>
                        </a:rPr>
                        <a:t>(Digital PIN 3)</a:t>
                      </a:r>
                      <a:endParaRPr lang="en-US" sz="1600" b="1" dirty="0">
                        <a:effectLst/>
                      </a:endParaRPr>
                    </a:p>
                  </a:txBody>
                  <a:tcPr marL="25774" marR="25774" marT="25774" marB="257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effectLst/>
                        </a:rPr>
                        <a:t>3 </a:t>
                      </a:r>
                      <a:r>
                        <a:rPr lang="en-US" sz="1600" b="1" dirty="0" smtClean="0">
                          <a:effectLst/>
                        </a:rPr>
                        <a:t>(DI)</a:t>
                      </a:r>
                      <a:endParaRPr lang="en-US" sz="1600" b="1" dirty="0">
                        <a:effectLst/>
                      </a:endParaRPr>
                    </a:p>
                  </a:txBody>
                  <a:tcPr marL="25774" marR="25774" marT="25774" marB="257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effectLst/>
                        </a:rPr>
                        <a:t>5 </a:t>
                      </a:r>
                      <a:r>
                        <a:rPr lang="en-US" sz="1600" b="1" dirty="0" smtClean="0">
                          <a:effectLst/>
                        </a:rPr>
                        <a:t>(DO HIGH)</a:t>
                      </a:r>
                      <a:endParaRPr lang="en-US" sz="1600" b="1" dirty="0">
                        <a:effectLst/>
                      </a:endParaRPr>
                    </a:p>
                  </a:txBody>
                  <a:tcPr marL="25774" marR="25774" marT="25774" marB="257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8573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effectLst/>
                        </a:rPr>
                        <a:t>IC </a:t>
                      </a:r>
                      <a:r>
                        <a:rPr lang="en-US" sz="1600" b="1" dirty="0" smtClean="0">
                          <a:effectLst/>
                        </a:rPr>
                        <a:t>(I/O</a:t>
                      </a:r>
                      <a:r>
                        <a:rPr lang="en-US" sz="1600" b="1" baseline="0" dirty="0" smtClean="0">
                          <a:effectLst/>
                        </a:rPr>
                        <a:t> Change Monitor)</a:t>
                      </a:r>
                      <a:endParaRPr lang="en-US" sz="1600" b="1" dirty="0">
                        <a:effectLst/>
                      </a:endParaRPr>
                    </a:p>
                  </a:txBody>
                  <a:tcPr marL="25774" marR="25774" marT="25774" marB="257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effectLst/>
                        </a:rPr>
                        <a:t>8 </a:t>
                      </a:r>
                      <a:r>
                        <a:rPr lang="en-US" sz="1600" b="1" dirty="0" smtClean="0">
                          <a:effectLst/>
                        </a:rPr>
                        <a:t>(i.e. 00001000 or D3)</a:t>
                      </a:r>
                      <a:endParaRPr lang="en-US" sz="1600" b="1" dirty="0">
                        <a:effectLst/>
                      </a:endParaRPr>
                    </a:p>
                  </a:txBody>
                  <a:tcPr marL="25774" marR="25774" marT="25774" marB="257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effectLst/>
                        </a:rPr>
                        <a:t>not set </a:t>
                      </a:r>
                    </a:p>
                  </a:txBody>
                  <a:tcPr marL="25774" marR="25774" marT="25774" marB="257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8573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effectLst/>
                        </a:rPr>
                        <a:t>RR </a:t>
                      </a:r>
                      <a:r>
                        <a:rPr lang="en-US" sz="1600" b="1" dirty="0" smtClean="0">
                          <a:effectLst/>
                        </a:rPr>
                        <a:t>(Retries on Send)</a:t>
                      </a:r>
                      <a:endParaRPr lang="en-US" sz="1600" b="1" dirty="0">
                        <a:effectLst/>
                      </a:endParaRPr>
                    </a:p>
                  </a:txBody>
                  <a:tcPr marL="25774" marR="25774" marT="25774" marB="257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effectLst/>
                        </a:rPr>
                        <a:t>3 </a:t>
                      </a:r>
                    </a:p>
                  </a:txBody>
                  <a:tcPr marL="25774" marR="25774" marT="25774" marB="257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effectLst/>
                        </a:rPr>
                        <a:t>not set </a:t>
                      </a:r>
                    </a:p>
                  </a:txBody>
                  <a:tcPr marL="25774" marR="25774" marT="25774" marB="257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8573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IA </a:t>
                      </a:r>
                      <a:r>
                        <a:rPr lang="en-US" sz="1600" b="1" dirty="0" smtClean="0"/>
                        <a:t>(Serial</a:t>
                      </a:r>
                      <a:r>
                        <a:rPr lang="en-US" sz="1600" b="1" baseline="0" dirty="0" smtClean="0"/>
                        <a:t> Interrupt)</a:t>
                      </a:r>
                      <a:endParaRPr lang="en-US" sz="1600" b="1" dirty="0"/>
                    </a:p>
                  </a:txBody>
                  <a:tcPr marL="25774" marR="25774" marT="25774" marB="257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effectLst/>
                        </a:rPr>
                        <a:t>FFFFFFFFFFFFFFFF</a:t>
                      </a:r>
                    </a:p>
                    <a:p>
                      <a:pPr algn="ctr"/>
                      <a:r>
                        <a:rPr lang="en-US" sz="1600" b="1" dirty="0" smtClean="0">
                          <a:effectLst/>
                        </a:rPr>
                        <a:t>(Immune</a:t>
                      </a:r>
                      <a:r>
                        <a:rPr lang="en-US" sz="1600" b="1" baseline="0" dirty="0" smtClean="0">
                          <a:effectLst/>
                        </a:rPr>
                        <a:t>)</a:t>
                      </a:r>
                      <a:endParaRPr lang="en-US" sz="1600" b="1" dirty="0">
                        <a:effectLst/>
                      </a:endParaRPr>
                    </a:p>
                  </a:txBody>
                  <a:tcPr marL="25774" marR="25774" marT="25774" marB="257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effectLst/>
                        </a:rPr>
                        <a:t>0xFFFF </a:t>
                      </a:r>
                    </a:p>
                    <a:p>
                      <a:pPr algn="ctr"/>
                      <a:r>
                        <a:rPr lang="en-US" sz="1600" b="1" dirty="0" smtClean="0">
                          <a:effectLst/>
                        </a:rPr>
                        <a:t>(Modify Allow)</a:t>
                      </a:r>
                      <a:endParaRPr lang="en-US" sz="1600" b="1" dirty="0">
                        <a:effectLst/>
                      </a:endParaRPr>
                    </a:p>
                  </a:txBody>
                  <a:tcPr marL="25774" marR="25774" marT="25774" marB="257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019178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05332"/>
            <a:ext cx="8229600" cy="479425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90000"/>
          </a:bodyPr>
          <a:lstStyle/>
          <a:p>
            <a:r>
              <a:rPr lang="en-US" sz="2800" b="1" dirty="0" smtClean="0">
                <a:ea typeface="Gotham-Bold"/>
              </a:rPr>
              <a:t>Digital Joystick Versus Analog Joystick</a:t>
            </a:r>
            <a:endParaRPr lang="en-US" sz="2800" dirty="0" smtClean="0">
              <a:ea typeface="Gotham-Bold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37854"/>
            <a:ext cx="8229600" cy="4288310"/>
          </a:xfrm>
        </p:spPr>
        <p:txBody>
          <a:bodyPr/>
          <a:lstStyle/>
          <a:p>
            <a:pPr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064339"/>
                </a:solidFill>
              </a:rPr>
              <a:t>Joystick types</a:t>
            </a:r>
          </a:p>
          <a:p>
            <a:pPr lvl="1">
              <a:buFont typeface="Wingdings" pitchFamily="2" charset="2"/>
              <a:buChar char="Ø"/>
            </a:pPr>
            <a:r>
              <a:rPr lang="en-US" dirty="0" smtClean="0">
                <a:solidFill>
                  <a:srgbClr val="064339"/>
                </a:solidFill>
              </a:rPr>
              <a:t>Digital Joysticks</a:t>
            </a:r>
          </a:p>
          <a:p>
            <a:pPr lvl="1">
              <a:buFont typeface="Wingdings" pitchFamily="2" charset="2"/>
              <a:buChar char="Ø"/>
            </a:pPr>
            <a:endParaRPr lang="en-US" dirty="0"/>
          </a:p>
          <a:p>
            <a:pPr lvl="1">
              <a:buFont typeface="Wingdings" pitchFamily="2" charset="2"/>
              <a:buChar char="Ø"/>
            </a:pPr>
            <a:endParaRPr lang="en-US" dirty="0" smtClean="0"/>
          </a:p>
          <a:p>
            <a:pPr lvl="1">
              <a:buFont typeface="Wingdings" pitchFamily="2" charset="2"/>
              <a:buChar char="Ø"/>
            </a:pPr>
            <a:endParaRPr lang="en-US" dirty="0"/>
          </a:p>
          <a:p>
            <a:pPr lvl="1">
              <a:buFont typeface="Wingdings" pitchFamily="2" charset="2"/>
              <a:buChar char="Ø"/>
            </a:pPr>
            <a:r>
              <a:rPr lang="en-US" dirty="0" smtClean="0">
                <a:solidFill>
                  <a:srgbClr val="064339"/>
                </a:solidFill>
              </a:rPr>
              <a:t>Analog Joysticks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>
              <a:buFontTx/>
              <a:buChar char="-"/>
            </a:pPr>
            <a:endParaRPr lang="en-US" dirty="0"/>
          </a:p>
          <a:p>
            <a:pPr>
              <a:buFontTx/>
              <a:buChar char="-"/>
            </a:pPr>
            <a:endParaRPr lang="en-US" dirty="0" smtClean="0"/>
          </a:p>
          <a:p>
            <a:pPr>
              <a:buFontTx/>
              <a:buChar char="-"/>
            </a:pPr>
            <a:endParaRPr lang="en-US" dirty="0"/>
          </a:p>
          <a:p>
            <a:pPr>
              <a:buFontTx/>
              <a:buChar char="-"/>
            </a:pPr>
            <a:endParaRPr lang="en-US" dirty="0" smtClean="0"/>
          </a:p>
          <a:p>
            <a:pPr>
              <a:buFontTx/>
              <a:buChar char="-"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3014" y="2154726"/>
            <a:ext cx="1965166" cy="196516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3137" y="4030664"/>
            <a:ext cx="2095500" cy="2095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0383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5390" y="1038496"/>
            <a:ext cx="8709434" cy="480233"/>
          </a:xfrm>
        </p:spPr>
        <p:txBody>
          <a:bodyPr>
            <a:normAutofit fontScale="90000"/>
          </a:bodyPr>
          <a:lstStyle/>
          <a:p>
            <a:r>
              <a:rPr lang="en-US" sz="3100" b="1" dirty="0" smtClean="0"/>
              <a:t>Interfacing the Analog Joystick to </a:t>
            </a:r>
            <a:r>
              <a:rPr lang="en-US" sz="3100" b="1" dirty="0"/>
              <a:t>t</a:t>
            </a:r>
            <a:r>
              <a:rPr lang="en-US" sz="3100" b="1" dirty="0" smtClean="0"/>
              <a:t>he </a:t>
            </a:r>
            <a:r>
              <a:rPr lang="en-US" sz="3100" b="1" dirty="0" err="1"/>
              <a:t>Arduino</a:t>
            </a:r>
            <a:r>
              <a:rPr lang="en-US" sz="3100" b="1" dirty="0"/>
              <a:t> </a:t>
            </a:r>
            <a:r>
              <a:rPr lang="en-US" sz="3100" b="1" dirty="0" err="1"/>
              <a:t>Fio</a:t>
            </a:r>
            <a:r>
              <a:rPr lang="en-US" sz="3100" b="1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5390" y="2029475"/>
            <a:ext cx="8229600" cy="4066495"/>
          </a:xfrm>
        </p:spPr>
        <p:txBody>
          <a:bodyPr/>
          <a:lstStyle/>
          <a:p>
            <a:r>
              <a:rPr lang="en-US" dirty="0" smtClean="0">
                <a:solidFill>
                  <a:srgbClr val="064339"/>
                </a:solidFill>
              </a:rPr>
              <a:t>The diagram: 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 smtClean="0"/>
              <a:t>       			 A0       X</a:t>
            </a:r>
          </a:p>
          <a:p>
            <a:pPr marL="0" indent="0">
              <a:buNone/>
            </a:pPr>
            <a:r>
              <a:rPr lang="en-US" dirty="0" smtClean="0"/>
              <a:t>			      A1	 			        Y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b="1" dirty="0"/>
          </a:p>
          <a:p>
            <a:r>
              <a:rPr lang="en-US" dirty="0" smtClean="0">
                <a:solidFill>
                  <a:srgbClr val="064339"/>
                </a:solidFill>
              </a:rPr>
              <a:t>The functionality </a:t>
            </a:r>
            <a:endParaRPr lang="en-US" dirty="0">
              <a:solidFill>
                <a:srgbClr val="064339"/>
              </a:solidFill>
            </a:endParaRPr>
          </a:p>
        </p:txBody>
      </p:sp>
      <p:cxnSp>
        <p:nvCxnSpPr>
          <p:cNvPr id="17" name="Straight Connector 16"/>
          <p:cNvCxnSpPr/>
          <p:nvPr/>
        </p:nvCxnSpPr>
        <p:spPr>
          <a:xfrm>
            <a:off x="2842788" y="2815628"/>
            <a:ext cx="3014804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2915216" y="4399984"/>
            <a:ext cx="2942376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841972" y="2584795"/>
            <a:ext cx="16658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3.3 v, VCC</a:t>
            </a:r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1783532" y="4318503"/>
            <a:ext cx="9506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GND</a:t>
            </a:r>
            <a:endParaRPr lang="en-US" dirty="0"/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197570" y="3011883"/>
            <a:ext cx="1597560" cy="1278048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049617" y="2977225"/>
            <a:ext cx="1615950" cy="1292760"/>
          </a:xfrm>
          <a:prstGeom prst="rect">
            <a:avLst/>
          </a:prstGeom>
        </p:spPr>
      </p:pic>
      <p:cxnSp>
        <p:nvCxnSpPr>
          <p:cNvPr id="31" name="Straight Arrow Connector 30"/>
          <p:cNvCxnSpPr/>
          <p:nvPr/>
        </p:nvCxnSpPr>
        <p:spPr>
          <a:xfrm>
            <a:off x="2240733" y="3494636"/>
            <a:ext cx="1539089" cy="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Elbow Connector 33"/>
          <p:cNvCxnSpPr/>
          <p:nvPr/>
        </p:nvCxnSpPr>
        <p:spPr>
          <a:xfrm>
            <a:off x="2734147" y="3992579"/>
            <a:ext cx="2915215" cy="81481"/>
          </a:xfrm>
          <a:prstGeom prst="bentConnector3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Left Brace 36"/>
          <p:cNvSpPr/>
          <p:nvPr/>
        </p:nvSpPr>
        <p:spPr>
          <a:xfrm>
            <a:off x="1901226" y="3472003"/>
            <a:ext cx="208230" cy="597529"/>
          </a:xfrm>
          <a:prstGeom prst="lef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760492" y="3601490"/>
            <a:ext cx="15617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10 bit input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415197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2317" y="1238514"/>
            <a:ext cx="3995933" cy="2998176"/>
          </a:xfrm>
        </p:spPr>
      </p:pic>
      <p:sp>
        <p:nvSpPr>
          <p:cNvPr id="6" name="TextBox 5"/>
          <p:cNvSpPr txBox="1"/>
          <p:nvPr/>
        </p:nvSpPr>
        <p:spPr>
          <a:xfrm>
            <a:off x="389299" y="4329629"/>
            <a:ext cx="8071164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US" dirty="0" smtClean="0">
                <a:solidFill>
                  <a:srgbClr val="064339"/>
                </a:solidFill>
              </a:rPr>
              <a:t>10 </a:t>
            </a:r>
            <a:r>
              <a:rPr lang="en-US" dirty="0">
                <a:solidFill>
                  <a:srgbClr val="064339"/>
                </a:solidFill>
              </a:rPr>
              <a:t>bit input /4  = (n*2^10)/(2^2)=(n*2^8)= PWM</a:t>
            </a:r>
          </a:p>
          <a:p>
            <a:pPr marL="800100" lvl="1" indent="-342900">
              <a:buFont typeface="Wingdings" pitchFamily="2" charset="2"/>
              <a:buChar char="Ø"/>
            </a:pPr>
            <a:r>
              <a:rPr lang="en-US" dirty="0" smtClean="0">
                <a:solidFill>
                  <a:srgbClr val="064339"/>
                </a:solidFill>
              </a:rPr>
              <a:t>Code:		 	  </a:t>
            </a:r>
          </a:p>
          <a:p>
            <a:r>
              <a:rPr lang="en-US" sz="2000" dirty="0">
                <a:solidFill>
                  <a:srgbClr val="064339"/>
                </a:solidFill>
              </a:rPr>
              <a:t>		</a:t>
            </a:r>
            <a:r>
              <a:rPr lang="en-US" sz="2000" dirty="0" err="1" smtClean="0">
                <a:solidFill>
                  <a:srgbClr val="064339"/>
                </a:solidFill>
              </a:rPr>
              <a:t>AnalogRead</a:t>
            </a:r>
            <a:r>
              <a:rPr lang="en-US" sz="2000" dirty="0" smtClean="0">
                <a:solidFill>
                  <a:srgbClr val="064339"/>
                </a:solidFill>
              </a:rPr>
              <a:t>((10 bit input)/4)   </a:t>
            </a:r>
            <a:r>
              <a:rPr lang="en-US" sz="1100" dirty="0" smtClean="0">
                <a:solidFill>
                  <a:srgbClr val="064339"/>
                </a:solidFill>
              </a:rPr>
              <a:t>( PWM 0-255, where 255 is 100% duty cycle) </a:t>
            </a:r>
          </a:p>
          <a:p>
            <a:r>
              <a:rPr lang="en-US" dirty="0">
                <a:solidFill>
                  <a:srgbClr val="064339"/>
                </a:solidFill>
              </a:rPr>
              <a:t>	</a:t>
            </a:r>
            <a:r>
              <a:rPr lang="en-US" dirty="0" smtClean="0">
                <a:solidFill>
                  <a:srgbClr val="064339"/>
                </a:solidFill>
              </a:rPr>
              <a:t>	</a:t>
            </a:r>
            <a:r>
              <a:rPr lang="en-US" sz="2000" dirty="0" err="1" smtClean="0">
                <a:solidFill>
                  <a:srgbClr val="064339"/>
                </a:solidFill>
              </a:rPr>
              <a:t>AnalogWrite</a:t>
            </a:r>
            <a:r>
              <a:rPr lang="en-US" sz="2000" dirty="0" smtClean="0">
                <a:solidFill>
                  <a:srgbClr val="064339"/>
                </a:solidFill>
              </a:rPr>
              <a:t>(</a:t>
            </a:r>
            <a:r>
              <a:rPr lang="en-US" sz="2000" dirty="0" err="1" smtClean="0">
                <a:solidFill>
                  <a:srgbClr val="064339"/>
                </a:solidFill>
              </a:rPr>
              <a:t>pin#,direction</a:t>
            </a:r>
            <a:r>
              <a:rPr lang="en-US" sz="2000" dirty="0" smtClean="0">
                <a:solidFill>
                  <a:srgbClr val="064339"/>
                </a:solidFill>
              </a:rPr>
              <a:t>)     </a:t>
            </a:r>
            <a:r>
              <a:rPr lang="en-US" sz="1200" dirty="0" smtClean="0">
                <a:solidFill>
                  <a:srgbClr val="064339"/>
                </a:solidFill>
              </a:rPr>
              <a:t>(0&lt;=</a:t>
            </a:r>
            <a:r>
              <a:rPr lang="en-US" sz="1200" dirty="0" err="1" smtClean="0">
                <a:solidFill>
                  <a:srgbClr val="064339"/>
                </a:solidFill>
              </a:rPr>
              <a:t>dir</a:t>
            </a:r>
            <a:r>
              <a:rPr lang="en-US" sz="1200" dirty="0" smtClean="0">
                <a:solidFill>
                  <a:srgbClr val="064339"/>
                </a:solidFill>
              </a:rPr>
              <a:t>&gt;=255) </a:t>
            </a:r>
          </a:p>
          <a:p>
            <a:r>
              <a:rPr lang="en-US" dirty="0" smtClean="0">
                <a:solidFill>
                  <a:srgbClr val="064339"/>
                </a:solidFill>
              </a:rPr>
              <a:t>		</a:t>
            </a:r>
            <a:r>
              <a:rPr lang="en-US" sz="2000" dirty="0" err="1" smtClean="0">
                <a:solidFill>
                  <a:srgbClr val="064339"/>
                </a:solidFill>
              </a:rPr>
              <a:t>AnalogWrite</a:t>
            </a:r>
            <a:r>
              <a:rPr lang="en-US" sz="2000" dirty="0" smtClean="0">
                <a:solidFill>
                  <a:srgbClr val="064339"/>
                </a:solidFill>
              </a:rPr>
              <a:t>(</a:t>
            </a:r>
            <a:r>
              <a:rPr lang="en-US" sz="2000" dirty="0" err="1" smtClean="0">
                <a:solidFill>
                  <a:srgbClr val="064339"/>
                </a:solidFill>
              </a:rPr>
              <a:t>pin#,PWM</a:t>
            </a:r>
            <a:r>
              <a:rPr lang="en-US" sz="2000" dirty="0" smtClean="0">
                <a:solidFill>
                  <a:srgbClr val="064339"/>
                </a:solidFill>
              </a:rPr>
              <a:t>) </a:t>
            </a:r>
            <a:r>
              <a:rPr lang="en-US" dirty="0" smtClean="0">
                <a:solidFill>
                  <a:srgbClr val="064339"/>
                </a:solidFill>
              </a:rPr>
              <a:t>	  </a:t>
            </a:r>
            <a:r>
              <a:rPr lang="en-US" sz="1200" dirty="0" smtClean="0">
                <a:solidFill>
                  <a:srgbClr val="064339"/>
                </a:solidFill>
              </a:rPr>
              <a:t>(0&lt;=</a:t>
            </a:r>
            <a:r>
              <a:rPr lang="en-US" sz="1200" dirty="0" err="1" smtClean="0">
                <a:solidFill>
                  <a:srgbClr val="064339"/>
                </a:solidFill>
              </a:rPr>
              <a:t>dir</a:t>
            </a:r>
            <a:r>
              <a:rPr lang="en-US" sz="1200" dirty="0" smtClean="0">
                <a:solidFill>
                  <a:srgbClr val="064339"/>
                </a:solidFill>
              </a:rPr>
              <a:t>&gt;=255)</a:t>
            </a:r>
            <a:endParaRPr lang="en-US" dirty="0" smtClean="0">
              <a:solidFill>
                <a:srgbClr val="064339"/>
              </a:solidFill>
            </a:endParaRPr>
          </a:p>
          <a:p>
            <a:r>
              <a:rPr lang="en-US" sz="1200" dirty="0">
                <a:solidFill>
                  <a:srgbClr val="064339"/>
                </a:solidFill>
              </a:rPr>
              <a:t>	</a:t>
            </a:r>
            <a:endParaRPr lang="en-US" sz="1800" dirty="0" smtClean="0">
              <a:solidFill>
                <a:srgbClr val="064339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2673" y="742454"/>
            <a:ext cx="463620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064339"/>
                </a:solidFill>
              </a:rPr>
              <a:t>Generation of PWM signal</a:t>
            </a:r>
            <a:endParaRPr lang="en-US" sz="2800" b="1" dirty="0">
              <a:solidFill>
                <a:srgbClr val="06433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9803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3826" y="931735"/>
            <a:ext cx="8229600" cy="480233"/>
          </a:xfrm>
        </p:spPr>
        <p:txBody>
          <a:bodyPr>
            <a:noAutofit/>
          </a:bodyPr>
          <a:lstStyle/>
          <a:p>
            <a:r>
              <a:rPr lang="en-US" sz="2800" b="1" dirty="0" smtClean="0"/>
              <a:t>Power Supply</a:t>
            </a:r>
            <a:endParaRPr lang="en-US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07407"/>
            <a:ext cx="7727133" cy="3236609"/>
          </a:xfrm>
        </p:spPr>
        <p:txBody>
          <a:bodyPr/>
          <a:lstStyle/>
          <a:p>
            <a:r>
              <a:rPr lang="en-US" sz="2400" dirty="0" smtClean="0">
                <a:solidFill>
                  <a:srgbClr val="064339"/>
                </a:solidFill>
              </a:rPr>
              <a:t>How to choose a power supply for driving Brushless DC motor</a:t>
            </a:r>
          </a:p>
          <a:p>
            <a:pPr lvl="1">
              <a:buFont typeface="Wingdings" pitchFamily="2" charset="2"/>
              <a:buChar char="Ø"/>
            </a:pPr>
            <a:r>
              <a:rPr lang="en-US" sz="2000" dirty="0" smtClean="0">
                <a:solidFill>
                  <a:srgbClr val="064339"/>
                </a:solidFill>
              </a:rPr>
              <a:t>AC-to-DC Power Supply</a:t>
            </a:r>
          </a:p>
          <a:p>
            <a:pPr lvl="1">
              <a:buFont typeface="Wingdings" pitchFamily="2" charset="2"/>
              <a:buChar char="Ø"/>
            </a:pPr>
            <a:r>
              <a:rPr lang="en-US" sz="2000" dirty="0" smtClean="0">
                <a:solidFill>
                  <a:srgbClr val="064339"/>
                </a:solidFill>
              </a:rPr>
              <a:t>Supply Voltage</a:t>
            </a:r>
          </a:p>
          <a:p>
            <a:pPr lvl="1">
              <a:buFont typeface="Wingdings" pitchFamily="2" charset="2"/>
              <a:buChar char="Ø"/>
            </a:pPr>
            <a:r>
              <a:rPr lang="en-US" sz="2000" dirty="0" smtClean="0">
                <a:solidFill>
                  <a:srgbClr val="064339"/>
                </a:solidFill>
              </a:rPr>
              <a:t>Parallel Connection of Motors</a:t>
            </a:r>
          </a:p>
          <a:p>
            <a:pPr lvl="1">
              <a:buFont typeface="Wingdings" pitchFamily="2" charset="2"/>
              <a:buChar char="Ø"/>
            </a:pPr>
            <a:r>
              <a:rPr lang="en-US" sz="2000" dirty="0" smtClean="0">
                <a:solidFill>
                  <a:srgbClr val="064339"/>
                </a:solidFill>
              </a:rPr>
              <a:t>Rated Supply Current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1486" y="3902045"/>
            <a:ext cx="2045369" cy="20370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683237" y="5939073"/>
            <a:ext cx="330186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rgbClr val="064339"/>
                </a:solidFill>
              </a:rPr>
              <a:t>Mean Well 12V 29A Power Supply</a:t>
            </a:r>
            <a:endParaRPr lang="en-US" sz="1600" dirty="0">
              <a:solidFill>
                <a:srgbClr val="06433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49312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100" b="1" dirty="0" smtClean="0"/>
              <a:t>H-Bridge</a:t>
            </a:r>
            <a:r>
              <a:rPr lang="en-US" b="1" dirty="0"/>
              <a:t/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064339"/>
                </a:solidFill>
              </a:rPr>
              <a:t>How does an H-Bridge work?</a:t>
            </a:r>
            <a:r>
              <a:rPr lang="en-US" dirty="0"/>
              <a:t>	</a:t>
            </a:r>
            <a:endParaRPr lang="en-US" sz="2000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6" name="Picture 5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2149" y="2813601"/>
            <a:ext cx="4889500" cy="31496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61364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715224" y="1078303"/>
            <a:ext cx="318067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064339"/>
                </a:solidFill>
              </a:rPr>
              <a:t>H-Bridge (Cont’d)</a:t>
            </a:r>
            <a:endParaRPr lang="en-US" sz="2800" b="1" dirty="0">
              <a:solidFill>
                <a:srgbClr val="064339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15224" y="1756372"/>
            <a:ext cx="642034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US" dirty="0" smtClean="0"/>
              <a:t>How do you pick an H-Bridge motor driver?</a:t>
            </a:r>
          </a:p>
          <a:p>
            <a:pPr marL="800100" lvl="1" indent="-342900">
              <a:buFont typeface="Wingdings" pitchFamily="2" charset="2"/>
              <a:buChar char="Ø"/>
            </a:pPr>
            <a:r>
              <a:rPr lang="en-US" dirty="0" smtClean="0"/>
              <a:t>Voltage rating</a:t>
            </a:r>
          </a:p>
          <a:p>
            <a:pPr marL="800100" lvl="1" indent="-342900">
              <a:buFont typeface="Wingdings" pitchFamily="2" charset="2"/>
              <a:buChar char="Ø"/>
            </a:pPr>
            <a:r>
              <a:rPr lang="en-US" dirty="0" smtClean="0"/>
              <a:t>Current rating</a:t>
            </a:r>
            <a:endParaRPr lang="en-US" dirty="0"/>
          </a:p>
        </p:txBody>
      </p:sp>
      <p:pic>
        <p:nvPicPr>
          <p:cNvPr id="1037" name="Picture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1833" y="3425264"/>
            <a:ext cx="2984248" cy="1959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5592" y="3069498"/>
            <a:ext cx="2857499" cy="2481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132498" y="5688375"/>
            <a:ext cx="291521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 smtClean="0"/>
              <a:t>Pololu</a:t>
            </a:r>
            <a:r>
              <a:rPr lang="en-US" sz="1600" dirty="0" smtClean="0"/>
              <a:t> 18V 15A Motor Driver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382112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b="1" dirty="0" smtClean="0"/>
              <a:t>Brushless DC Motor Feedback</a:t>
            </a:r>
            <a:endParaRPr lang="en-US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>
                <a:solidFill>
                  <a:srgbClr val="064339"/>
                </a:solidFill>
              </a:rPr>
              <a:t>Position</a:t>
            </a:r>
          </a:p>
          <a:p>
            <a:pPr lvl="1">
              <a:buFont typeface="Wingdings" pitchFamily="2" charset="2"/>
              <a:buChar char="Ø"/>
            </a:pPr>
            <a:r>
              <a:rPr lang="en-US" sz="2000" dirty="0" smtClean="0">
                <a:solidFill>
                  <a:srgbClr val="064339"/>
                </a:solidFill>
              </a:rPr>
              <a:t>Rotation count</a:t>
            </a:r>
            <a:endParaRPr lang="en-US" sz="2000" dirty="0">
              <a:solidFill>
                <a:srgbClr val="064339"/>
              </a:solidFill>
            </a:endParaRPr>
          </a:p>
          <a:p>
            <a:r>
              <a:rPr lang="en-US" sz="2400" dirty="0" smtClean="0">
                <a:solidFill>
                  <a:srgbClr val="064339"/>
                </a:solidFill>
              </a:rPr>
              <a:t>Speed</a:t>
            </a:r>
          </a:p>
          <a:p>
            <a:pPr lvl="1">
              <a:buFont typeface="Wingdings" pitchFamily="2" charset="2"/>
              <a:buChar char="Ø"/>
            </a:pPr>
            <a:r>
              <a:rPr lang="en-US" sz="2000" dirty="0" smtClean="0">
                <a:solidFill>
                  <a:srgbClr val="064339"/>
                </a:solidFill>
              </a:rPr>
              <a:t>Rotations</a:t>
            </a:r>
          </a:p>
          <a:p>
            <a:pPr lvl="1">
              <a:buFont typeface="Wingdings" pitchFamily="2" charset="2"/>
              <a:buChar char="Ø"/>
            </a:pPr>
            <a:r>
              <a:rPr lang="en-US" sz="2000" dirty="0" smtClean="0">
                <a:solidFill>
                  <a:srgbClr val="064339"/>
                </a:solidFill>
              </a:rPr>
              <a:t>Time</a:t>
            </a:r>
            <a:endParaRPr lang="en-US" sz="2000" dirty="0">
              <a:solidFill>
                <a:srgbClr val="064339"/>
              </a:solidFill>
            </a:endParaRPr>
          </a:p>
          <a:p>
            <a:r>
              <a:rPr lang="en-US" sz="2400" dirty="0" smtClean="0">
                <a:solidFill>
                  <a:srgbClr val="064339"/>
                </a:solidFill>
              </a:rPr>
              <a:t>Direction</a:t>
            </a:r>
          </a:p>
          <a:p>
            <a:pPr lvl="1">
              <a:buFont typeface="Wingdings" pitchFamily="2" charset="2"/>
              <a:buChar char="Ø"/>
            </a:pPr>
            <a:r>
              <a:rPr lang="en-US" sz="2000" dirty="0" smtClean="0">
                <a:solidFill>
                  <a:srgbClr val="064339"/>
                </a:solidFill>
              </a:rPr>
              <a:t>Second sensor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1829" y="2320861"/>
            <a:ext cx="2909507" cy="2909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812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b="1" dirty="0" smtClean="0"/>
              <a:t>Calculating Position - Simple</a:t>
            </a:r>
            <a:endParaRPr lang="en-US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>
                <a:solidFill>
                  <a:srgbClr val="064339"/>
                </a:solidFill>
              </a:rPr>
              <a:t>Rotations counting</a:t>
            </a:r>
          </a:p>
          <a:p>
            <a:pPr lvl="1">
              <a:buFont typeface="Wingdings" pitchFamily="2" charset="2"/>
              <a:buChar char="Ø"/>
            </a:pPr>
            <a:r>
              <a:rPr lang="en-US" dirty="0" smtClean="0">
                <a:solidFill>
                  <a:srgbClr val="064339"/>
                </a:solidFill>
              </a:rPr>
              <a:t>Photo Interrupter</a:t>
            </a:r>
          </a:p>
          <a:p>
            <a:pPr lvl="2">
              <a:buFont typeface="Wingdings" pitchFamily="2" charset="2"/>
              <a:buChar char="Ø"/>
            </a:pPr>
            <a:r>
              <a:rPr lang="en-US" dirty="0" smtClean="0">
                <a:solidFill>
                  <a:srgbClr val="064339"/>
                </a:solidFill>
              </a:rPr>
              <a:t>“Optical Chopper”</a:t>
            </a:r>
          </a:p>
          <a:p>
            <a:r>
              <a:rPr lang="en-US" sz="2400" dirty="0" smtClean="0">
                <a:solidFill>
                  <a:srgbClr val="064339"/>
                </a:solidFill>
              </a:rPr>
              <a:t>Pulses per rotation</a:t>
            </a:r>
          </a:p>
          <a:p>
            <a:pPr lvl="1">
              <a:buFont typeface="Wingdings" pitchFamily="2" charset="2"/>
              <a:buChar char="Ø"/>
            </a:pPr>
            <a:r>
              <a:rPr lang="en-US" sz="2000" dirty="0" smtClean="0">
                <a:solidFill>
                  <a:srgbClr val="064339"/>
                </a:solidFill>
              </a:rPr>
              <a:t>Gear ratio</a:t>
            </a:r>
            <a:endParaRPr lang="en-US" sz="2000" dirty="0">
              <a:solidFill>
                <a:srgbClr val="064339"/>
              </a:solidFill>
            </a:endParaRPr>
          </a:p>
          <a:p>
            <a:r>
              <a:rPr lang="en-US" sz="2400" dirty="0" smtClean="0">
                <a:solidFill>
                  <a:srgbClr val="064339"/>
                </a:solidFill>
              </a:rPr>
              <a:t>Single sensor</a:t>
            </a:r>
          </a:p>
          <a:p>
            <a:pPr lvl="1">
              <a:buFont typeface="Wingdings" pitchFamily="2" charset="2"/>
              <a:buChar char="Ø"/>
            </a:pPr>
            <a:r>
              <a:rPr lang="en-US" sz="2000" dirty="0" smtClean="0">
                <a:solidFill>
                  <a:srgbClr val="064339"/>
                </a:solidFill>
              </a:rPr>
              <a:t>Direction ambiguous</a:t>
            </a:r>
            <a:endParaRPr lang="en-US" sz="2000" dirty="0">
              <a:solidFill>
                <a:srgbClr val="064339"/>
              </a:solidFill>
            </a:endParaRPr>
          </a:p>
          <a:p>
            <a:r>
              <a:rPr lang="en-US" sz="2400" dirty="0" err="1" smtClean="0">
                <a:solidFill>
                  <a:srgbClr val="064339"/>
                </a:solidFill>
              </a:rPr>
              <a:t>Arduino</a:t>
            </a:r>
            <a:endParaRPr lang="en-US" sz="2400" dirty="0">
              <a:solidFill>
                <a:srgbClr val="064339"/>
              </a:solidFill>
            </a:endParaRPr>
          </a:p>
          <a:p>
            <a:pPr lvl="1">
              <a:buFont typeface="Wingdings" pitchFamily="2" charset="2"/>
              <a:buChar char="Ø"/>
            </a:pPr>
            <a:r>
              <a:rPr lang="en-US" sz="2000" dirty="0" smtClean="0">
                <a:solidFill>
                  <a:srgbClr val="064339"/>
                </a:solidFill>
              </a:rPr>
              <a:t>attachInterrupt(</a:t>
            </a:r>
            <a:r>
              <a:rPr lang="en-US" sz="2000" dirty="0" err="1" smtClean="0">
                <a:solidFill>
                  <a:srgbClr val="064339"/>
                </a:solidFill>
              </a:rPr>
              <a:t>pin,ISR,EDGE</a:t>
            </a:r>
            <a:r>
              <a:rPr lang="en-US" sz="2000" dirty="0" smtClean="0">
                <a:solidFill>
                  <a:srgbClr val="064339"/>
                </a:solidFill>
              </a:rPr>
              <a:t>);</a:t>
            </a:r>
            <a:endParaRPr lang="en-US" sz="2000" dirty="0">
              <a:solidFill>
                <a:srgbClr val="064339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5944" y="2059668"/>
            <a:ext cx="3221736" cy="3221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4981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b="1" dirty="0" smtClean="0">
                <a:solidFill>
                  <a:srgbClr val="064339"/>
                </a:solidFill>
              </a:rPr>
              <a:t>Position Calculation - Robust</a:t>
            </a:r>
            <a:endParaRPr lang="en-US" sz="2800" b="1" dirty="0">
              <a:solidFill>
                <a:srgbClr val="064339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>
                <a:solidFill>
                  <a:srgbClr val="064339"/>
                </a:solidFill>
              </a:rPr>
              <a:t>Second Photo Interrupter</a:t>
            </a:r>
          </a:p>
          <a:p>
            <a:pPr lvl="1"/>
            <a:r>
              <a:rPr lang="en-US" sz="2000" dirty="0" smtClean="0">
                <a:solidFill>
                  <a:srgbClr val="064339"/>
                </a:solidFill>
              </a:rPr>
              <a:t>Sensor placement</a:t>
            </a:r>
          </a:p>
          <a:p>
            <a:pPr lvl="1"/>
            <a:r>
              <a:rPr lang="en-US" sz="2000" dirty="0" smtClean="0">
                <a:solidFill>
                  <a:srgbClr val="064339"/>
                </a:solidFill>
              </a:rPr>
              <a:t>Sensor reading</a:t>
            </a:r>
          </a:p>
          <a:p>
            <a:r>
              <a:rPr lang="en-US" sz="2400" dirty="0" smtClean="0">
                <a:solidFill>
                  <a:srgbClr val="064339"/>
                </a:solidFill>
              </a:rPr>
              <a:t>Direction</a:t>
            </a:r>
          </a:p>
          <a:p>
            <a:pPr lvl="1"/>
            <a:r>
              <a:rPr lang="en-US" sz="2000" dirty="0" smtClean="0">
                <a:solidFill>
                  <a:srgbClr val="064339"/>
                </a:solidFill>
              </a:rPr>
              <a:t>Edge Detection</a:t>
            </a:r>
          </a:p>
          <a:p>
            <a:r>
              <a:rPr lang="en-US" sz="2400" dirty="0" err="1" smtClean="0">
                <a:solidFill>
                  <a:srgbClr val="064339"/>
                </a:solidFill>
              </a:rPr>
              <a:t>Arduino</a:t>
            </a:r>
            <a:endParaRPr lang="en-US" sz="2400" dirty="0" smtClean="0">
              <a:solidFill>
                <a:srgbClr val="064339"/>
              </a:solidFill>
            </a:endParaRPr>
          </a:p>
          <a:p>
            <a:pPr lvl="1"/>
            <a:r>
              <a:rPr lang="en-US" sz="2000" dirty="0" err="1" smtClean="0">
                <a:solidFill>
                  <a:srgbClr val="064339"/>
                </a:solidFill>
              </a:rPr>
              <a:t>digitalRead</a:t>
            </a:r>
            <a:r>
              <a:rPr lang="en-US" sz="2000" dirty="0" smtClean="0">
                <a:solidFill>
                  <a:srgbClr val="064339"/>
                </a:solidFill>
              </a:rPr>
              <a:t>(pin);</a:t>
            </a:r>
          </a:p>
        </p:txBody>
      </p:sp>
      <p:sp>
        <p:nvSpPr>
          <p:cNvPr id="4" name="Pie 3"/>
          <p:cNvSpPr/>
          <p:nvPr/>
        </p:nvSpPr>
        <p:spPr>
          <a:xfrm rot="16200000">
            <a:off x="6638115" y="1236414"/>
            <a:ext cx="1207008" cy="1231392"/>
          </a:xfrm>
          <a:prstGeom prst="pi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793563" y="2187390"/>
            <a:ext cx="377952" cy="682752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7299531" y="2187390"/>
            <a:ext cx="377952" cy="682752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Arrow Connector 17"/>
          <p:cNvCxnSpPr/>
          <p:nvPr/>
        </p:nvCxnSpPr>
        <p:spPr>
          <a:xfrm>
            <a:off x="7677483" y="1126686"/>
            <a:ext cx="359664" cy="32918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6793563" y="2950704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7299531" y="2950704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</a:t>
            </a:r>
            <a:endParaRPr lang="en-US" dirty="0"/>
          </a:p>
        </p:txBody>
      </p:sp>
      <p:sp>
        <p:nvSpPr>
          <p:cNvPr id="21" name="Pie 20"/>
          <p:cNvSpPr/>
          <p:nvPr/>
        </p:nvSpPr>
        <p:spPr>
          <a:xfrm rot="5400000">
            <a:off x="6638544" y="3950208"/>
            <a:ext cx="1207008" cy="1231392"/>
          </a:xfrm>
          <a:prstGeom prst="pi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6793993" y="4901184"/>
            <a:ext cx="377952" cy="682752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7299961" y="4901184"/>
            <a:ext cx="377952" cy="682752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4" name="Straight Arrow Connector 23"/>
          <p:cNvCxnSpPr/>
          <p:nvPr/>
        </p:nvCxnSpPr>
        <p:spPr>
          <a:xfrm rot="10800000">
            <a:off x="7677913" y="3840480"/>
            <a:ext cx="359664" cy="32918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6793993" y="5664498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26" name="TextBox 25"/>
          <p:cNvSpPr txBox="1"/>
          <p:nvPr/>
        </p:nvSpPr>
        <p:spPr>
          <a:xfrm>
            <a:off x="7299961" y="5664498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8276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b="1" dirty="0" smtClean="0"/>
              <a:t>Speed Calculation</a:t>
            </a:r>
            <a:endParaRPr lang="en-US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>
                <a:solidFill>
                  <a:srgbClr val="064339"/>
                </a:solidFill>
              </a:rPr>
              <a:t>Timing</a:t>
            </a:r>
          </a:p>
          <a:p>
            <a:pPr lvl="1"/>
            <a:r>
              <a:rPr lang="en-US" sz="2000" dirty="0" smtClean="0">
                <a:solidFill>
                  <a:srgbClr val="064339"/>
                </a:solidFill>
              </a:rPr>
              <a:t>Change between pulses</a:t>
            </a:r>
          </a:p>
          <a:p>
            <a:r>
              <a:rPr lang="en-US" sz="2400" dirty="0" smtClean="0">
                <a:solidFill>
                  <a:srgbClr val="064339"/>
                </a:solidFill>
              </a:rPr>
              <a:t>Angular Velocity</a:t>
            </a:r>
          </a:p>
          <a:p>
            <a:pPr lvl="1"/>
            <a:r>
              <a:rPr lang="en-US" sz="2000" dirty="0" smtClean="0">
                <a:solidFill>
                  <a:srgbClr val="064339"/>
                </a:solidFill>
              </a:rPr>
              <a:t>Two sensors</a:t>
            </a:r>
          </a:p>
          <a:p>
            <a:r>
              <a:rPr lang="en-US" sz="2400" dirty="0" err="1" smtClean="0">
                <a:solidFill>
                  <a:srgbClr val="064339"/>
                </a:solidFill>
              </a:rPr>
              <a:t>Arduino</a:t>
            </a:r>
            <a:endParaRPr lang="en-US" sz="2400" dirty="0" smtClean="0">
              <a:solidFill>
                <a:srgbClr val="064339"/>
              </a:solidFill>
            </a:endParaRPr>
          </a:p>
          <a:p>
            <a:pPr lvl="1"/>
            <a:r>
              <a:rPr lang="en-US" sz="2000" dirty="0" err="1" smtClean="0">
                <a:solidFill>
                  <a:srgbClr val="064339"/>
                </a:solidFill>
              </a:rPr>
              <a:t>millis</a:t>
            </a:r>
            <a:r>
              <a:rPr lang="en-US" sz="2000" dirty="0" smtClean="0">
                <a:solidFill>
                  <a:srgbClr val="064339"/>
                </a:solidFill>
              </a:rPr>
              <a:t>() : </a:t>
            </a:r>
            <a:r>
              <a:rPr lang="en-US" sz="2000" dirty="0" err="1" smtClean="0">
                <a:solidFill>
                  <a:srgbClr val="064339"/>
                </a:solidFill>
              </a:rPr>
              <a:t>dTime</a:t>
            </a:r>
            <a:r>
              <a:rPr lang="en-US" sz="2000" dirty="0" smtClean="0">
                <a:solidFill>
                  <a:srgbClr val="064339"/>
                </a:solidFill>
              </a:rPr>
              <a:t> = </a:t>
            </a:r>
            <a:r>
              <a:rPr lang="en-US" sz="2000" dirty="0" err="1" smtClean="0">
                <a:solidFill>
                  <a:srgbClr val="064339"/>
                </a:solidFill>
              </a:rPr>
              <a:t>millis</a:t>
            </a:r>
            <a:r>
              <a:rPr lang="en-US" sz="2000" dirty="0" smtClean="0">
                <a:solidFill>
                  <a:srgbClr val="064339"/>
                </a:solidFill>
              </a:rPr>
              <a:t>() – </a:t>
            </a:r>
            <a:r>
              <a:rPr lang="en-US" sz="2000" dirty="0" err="1" smtClean="0">
                <a:solidFill>
                  <a:srgbClr val="064339"/>
                </a:solidFill>
              </a:rPr>
              <a:t>currentTime</a:t>
            </a:r>
            <a:r>
              <a:rPr lang="en-US" sz="2000" dirty="0" smtClean="0">
                <a:solidFill>
                  <a:srgbClr val="064339"/>
                </a:solidFill>
              </a:rPr>
              <a:t>;</a:t>
            </a:r>
          </a:p>
          <a:p>
            <a:pPr lvl="1"/>
            <a:r>
              <a:rPr lang="en-US" sz="2000" dirty="0" smtClean="0">
                <a:solidFill>
                  <a:srgbClr val="064339"/>
                </a:solidFill>
              </a:rPr>
              <a:t>Rpm = 1/</a:t>
            </a:r>
            <a:r>
              <a:rPr lang="en-US" sz="2000" dirty="0" err="1" smtClean="0">
                <a:solidFill>
                  <a:srgbClr val="064339"/>
                </a:solidFill>
              </a:rPr>
              <a:t>spokeCount</a:t>
            </a:r>
            <a:r>
              <a:rPr lang="en-US" sz="2000" dirty="0" smtClean="0">
                <a:solidFill>
                  <a:srgbClr val="064339"/>
                </a:solidFill>
              </a:rPr>
              <a:t> * 1/</a:t>
            </a:r>
            <a:r>
              <a:rPr lang="en-US" sz="2000" dirty="0" err="1" smtClean="0">
                <a:solidFill>
                  <a:srgbClr val="064339"/>
                </a:solidFill>
              </a:rPr>
              <a:t>dTime</a:t>
            </a:r>
            <a:r>
              <a:rPr lang="en-US" sz="2000" dirty="0" smtClean="0">
                <a:solidFill>
                  <a:srgbClr val="064339"/>
                </a:solidFill>
              </a:rPr>
              <a:t> * 1/3600;</a:t>
            </a:r>
          </a:p>
        </p:txBody>
      </p:sp>
    </p:spTree>
    <p:extLst>
      <p:ext uri="{BB962C8B-B14F-4D97-AF65-F5344CB8AC3E}">
        <p14:creationId xmlns:p14="http://schemas.microsoft.com/office/powerpoint/2010/main" val="2263432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292" y="1325525"/>
            <a:ext cx="6951834" cy="48694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896292" y="755994"/>
            <a:ext cx="182133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064339"/>
                </a:solidFill>
              </a:rPr>
              <a:t>Summary</a:t>
            </a:r>
            <a:endParaRPr lang="en-US" sz="2800" b="1" dirty="0">
              <a:solidFill>
                <a:srgbClr val="06433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355683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7200" dirty="0" smtClean="0"/>
              <a:t>Questions?</a:t>
            </a:r>
            <a:endParaRPr lang="en-US" sz="7200" dirty="0"/>
          </a:p>
        </p:txBody>
      </p:sp>
    </p:spTree>
    <p:extLst>
      <p:ext uri="{BB962C8B-B14F-4D97-AF65-F5344CB8AC3E}">
        <p14:creationId xmlns:p14="http://schemas.microsoft.com/office/powerpoint/2010/main" val="755449104"/>
      </p:ext>
    </p:extLst>
  </p:cSld>
  <p:clrMapOvr>
    <a:masterClrMapping/>
  </p:clrMapOvr>
</p:sld>
</file>

<file path=ppt/theme/theme1.xml><?xml version="1.0" encoding="utf-8"?>
<a:theme xmlns:a="http://schemas.openxmlformats.org/drawingml/2006/main" name="Power_Point_Wordmark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Power_Point_Wordmark</Template>
  <TotalTime>798</TotalTime>
  <Words>460</Words>
  <Application>Microsoft Office PowerPoint</Application>
  <PresentationFormat>On-screen Show (4:3)</PresentationFormat>
  <Paragraphs>167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Power_Point_Wordmark</vt:lpstr>
      <vt:lpstr>ECE 480 Design Team 3 Technical  Lecture </vt:lpstr>
      <vt:lpstr>Overview</vt:lpstr>
      <vt:lpstr>Introduction</vt:lpstr>
      <vt:lpstr>Introduction Continued</vt:lpstr>
      <vt:lpstr>Connections</vt:lpstr>
      <vt:lpstr>Wireless Programming</vt:lpstr>
      <vt:lpstr>PowerPoint Presentation</vt:lpstr>
      <vt:lpstr>Digital Joystick Versus Analog Joystick</vt:lpstr>
      <vt:lpstr>Interfacing the Analog Joystick to the Arduino Fio </vt:lpstr>
      <vt:lpstr>PowerPoint Presentation</vt:lpstr>
      <vt:lpstr>Power Supply</vt:lpstr>
      <vt:lpstr>H-Bridge </vt:lpstr>
      <vt:lpstr>PowerPoint Presentation</vt:lpstr>
      <vt:lpstr>Brushless DC Motor Feedback</vt:lpstr>
      <vt:lpstr>Calculating Position - Simple</vt:lpstr>
      <vt:lpstr>Position Calculation - Robust</vt:lpstr>
      <vt:lpstr>Speed Calculation</vt:lpstr>
      <vt:lpstr>PowerPoint Presentation</vt:lpstr>
      <vt:lpstr>Questions?</vt:lpstr>
    </vt:vector>
  </TitlesOfParts>
  <Company>Michigan State University College of Engineering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ECE 480 Design Team 3 Final Proposal Presentation</dc:title>
  <dc:creator>phandani</dc:creator>
  <cp:lastModifiedBy>alsatarw</cp:lastModifiedBy>
  <cp:revision>82</cp:revision>
  <cp:lastPrinted>2010-09-08T13:46:11Z</cp:lastPrinted>
  <dcterms:created xsi:type="dcterms:W3CDTF">2011-02-28T01:17:35Z</dcterms:created>
  <dcterms:modified xsi:type="dcterms:W3CDTF">2011-04-27T21:12:22Z</dcterms:modified>
</cp:coreProperties>
</file>