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296" r:id="rId11"/>
    <p:sldId id="297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339"/>
    <a:srgbClr val="18453B"/>
    <a:srgbClr val="0C533A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14" autoAdjust="0"/>
    <p:restoredTop sz="94649" autoAdjust="0"/>
  </p:normalViewPr>
  <p:slideViewPr>
    <p:cSldViewPr snapToGrid="0" snapToObjects="1">
      <p:cViewPr>
        <p:scale>
          <a:sx n="75" d="100"/>
          <a:sy n="75" d="100"/>
        </p:scale>
        <p:origin x="-1710" y="-13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8C864-DA92-413D-9109-F3E8C08F8589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A6A11-EE6F-4FD9-9AA0-D07F8F590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1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rgbClr val="595959"/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rgbClr val="595959"/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FFD7B5-C040-473E-B0EE-F93170D7A1D6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F0E276-E43B-40C6-900E-BB9BB4ED2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1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7AAEB-9330-445E-98AC-BDB2ACBBAE5C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F5FB41-A536-45BA-BCD8-A56F48CCA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FDF349-A5BA-4719-9820-B237E662FE77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9253C0-A71F-4FA6-AC9E-9D4DDC458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ACE296-B9F4-47FD-B27B-E712BD0C5EDF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223A6-D1BA-4846-BC1C-EBF53591C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FEEC3-49E6-4F0C-9D70-C03C420A7FA1}" type="datetime1">
              <a:rPr lang="en-US" smtClean="0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06C3B-ED05-4064-B80F-D7A330EC6D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791FEEC3-49E6-4F0C-9D70-C03C420A7FA1}" type="datetime1">
              <a:rPr lang="en-US"/>
              <a:pPr>
                <a:defRPr/>
              </a:pPr>
              <a:t>4/29/2011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4E106C3B-ED05-4064-B80F-D7A330EC6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10" descr="MSU thinner spear_green 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3163"/>
            <a:ext cx="82296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1" descr="PP banner wordmark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xfrm>
            <a:off x="442705" y="921068"/>
            <a:ext cx="7772400" cy="8573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		ECE 480 Design Team 3 </a:t>
            </a:r>
            <a:br>
              <a:rPr lang="en-US" b="1" dirty="0" smtClean="0">
                <a:latin typeface="Gotham-Bold" pitchFamily="49" charset="0"/>
                <a:ea typeface="ＭＳ Ｐゴシック" pitchFamily="49" charset="-128"/>
              </a:rPr>
            </a:br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    </a:t>
            </a:r>
            <a:r>
              <a:rPr lang="en-US" sz="3100" b="1" dirty="0" smtClean="0">
                <a:latin typeface="Gotham-Bold" pitchFamily="49" charset="0"/>
                <a:ea typeface="ＭＳ Ｐゴシック" pitchFamily="49" charset="-128"/>
              </a:rPr>
              <a:t>Doug’s Kitchen Robot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799" y="798647"/>
            <a:ext cx="1047295" cy="13261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5392" y="2401677"/>
            <a:ext cx="38118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Team Members </a:t>
            </a:r>
          </a:p>
          <a:p>
            <a:r>
              <a:rPr lang="en-US" dirty="0"/>
              <a:t> </a:t>
            </a:r>
            <a:r>
              <a:rPr lang="en-US" dirty="0" smtClean="0"/>
              <a:t>- Thomas Manner</a:t>
            </a:r>
          </a:p>
          <a:p>
            <a:r>
              <a:rPr lang="en-US" dirty="0"/>
              <a:t> - Ali </a:t>
            </a:r>
            <a:r>
              <a:rPr lang="en-US" dirty="0" err="1" smtClean="0"/>
              <a:t>Alsatarwah</a:t>
            </a:r>
            <a:endParaRPr lang="en-US" dirty="0" smtClean="0"/>
          </a:p>
          <a:p>
            <a:r>
              <a:rPr lang="en-US" dirty="0"/>
              <a:t> - </a:t>
            </a:r>
            <a:r>
              <a:rPr lang="en-US" dirty="0" err="1"/>
              <a:t>Ka</a:t>
            </a:r>
            <a:r>
              <a:rPr lang="en-US" dirty="0"/>
              <a:t> Kei </a:t>
            </a:r>
            <a:r>
              <a:rPr lang="en-US" dirty="0" err="1" smtClean="0"/>
              <a:t>Yeung</a:t>
            </a:r>
            <a:endParaRPr lang="en-US" dirty="0" smtClean="0"/>
          </a:p>
          <a:p>
            <a:r>
              <a:rPr lang="en-US" dirty="0"/>
              <a:t> - Daniel </a:t>
            </a:r>
            <a:r>
              <a:rPr lang="en-US" dirty="0" err="1" smtClean="0"/>
              <a:t>Phan</a:t>
            </a:r>
            <a:endParaRPr lang="en-US" dirty="0" smtClean="0"/>
          </a:p>
          <a:p>
            <a:endParaRPr lang="en-US" dirty="0"/>
          </a:p>
          <a:p>
            <a:r>
              <a:rPr lang="en-US" b="1" u="sng" dirty="0"/>
              <a:t>Team Facilitator</a:t>
            </a:r>
          </a:p>
          <a:p>
            <a:r>
              <a:rPr lang="en-US" dirty="0" smtClean="0"/>
              <a:t>- Professor </a:t>
            </a:r>
            <a:r>
              <a:rPr lang="en-US" dirty="0" err="1" smtClean="0"/>
              <a:t>Lixin</a:t>
            </a:r>
            <a:r>
              <a:rPr lang="en-US" dirty="0" smtClean="0"/>
              <a:t> </a:t>
            </a:r>
            <a:r>
              <a:rPr lang="en-US" dirty="0"/>
              <a:t>Dong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0" y="2016140"/>
            <a:ext cx="3135051" cy="406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05" y="885255"/>
            <a:ext cx="1613221" cy="90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0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25804"/>
            <a:ext cx="8229600" cy="4066495"/>
          </a:xfrm>
        </p:spPr>
        <p:txBody>
          <a:bodyPr/>
          <a:lstStyle/>
          <a:p>
            <a:endParaRPr lang="en-US" sz="2000" b="1" u="sng" dirty="0" smtClean="0"/>
          </a:p>
          <a:p>
            <a:r>
              <a:rPr lang="en-US" sz="2000" b="1" u="sng" dirty="0" smtClean="0"/>
              <a:t>Project </a:t>
            </a:r>
            <a:r>
              <a:rPr lang="en-US" sz="2000" b="1" u="sng" dirty="0"/>
              <a:t>Objectives</a:t>
            </a:r>
            <a:r>
              <a:rPr lang="en-US" sz="2000" b="1" u="sng" dirty="0" smtClean="0"/>
              <a:t>:</a:t>
            </a:r>
            <a:endParaRPr lang="en-US" sz="400" b="1" u="sng" dirty="0" smtClean="0"/>
          </a:p>
          <a:p>
            <a:pPr marL="0" indent="0">
              <a:buNone/>
            </a:pPr>
            <a:endParaRPr lang="en-US" sz="400" b="1" u="sng" dirty="0" smtClean="0"/>
          </a:p>
          <a:p>
            <a:pPr lvl="1"/>
            <a:r>
              <a:rPr lang="en-US" dirty="0" smtClean="0"/>
              <a:t>Design Wall Mounted Robotic Unit for Doug</a:t>
            </a:r>
          </a:p>
          <a:p>
            <a:pPr lvl="1"/>
            <a:r>
              <a:rPr lang="en-US" dirty="0" smtClean="0"/>
              <a:t>Lifting and transporting kitchenware and other items across the kitchen workplace</a:t>
            </a:r>
          </a:p>
          <a:p>
            <a:pPr lvl="1"/>
            <a:r>
              <a:rPr lang="en-US" dirty="0" smtClean="0"/>
              <a:t>Design wireless </a:t>
            </a:r>
            <a:r>
              <a:rPr lang="en-US" dirty="0"/>
              <a:t>controller interface </a:t>
            </a:r>
            <a:endParaRPr lang="en-US" dirty="0" smtClean="0"/>
          </a:p>
          <a:p>
            <a:pPr lvl="1"/>
            <a:r>
              <a:rPr lang="en-US" dirty="0" smtClean="0"/>
              <a:t>Easy to operate for people with limited muscular movements.</a:t>
            </a:r>
          </a:p>
          <a:p>
            <a:pPr lvl="1"/>
            <a:r>
              <a:rPr lang="en-US" dirty="0" smtClean="0"/>
              <a:t>User friendly design, accessible to other disabilities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986" y="778645"/>
            <a:ext cx="1136754" cy="143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93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Design 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Capabilities of the Robotic unit </a:t>
            </a:r>
          </a:p>
          <a:p>
            <a:pPr marL="0" indent="0">
              <a:buNone/>
            </a:pPr>
            <a:endParaRPr lang="en-US" sz="800" b="1" dirty="0" smtClean="0"/>
          </a:p>
          <a:p>
            <a:pPr marL="0" indent="0">
              <a:buNone/>
            </a:pPr>
            <a:endParaRPr lang="en-US" sz="400" b="1" u="sng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Lift and carry a pot of water weighing 30lbs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Variable </a:t>
            </a:r>
            <a:r>
              <a:rPr lang="en-US" dirty="0"/>
              <a:t>s</a:t>
            </a:r>
            <a:r>
              <a:rPr lang="en-US" dirty="0" smtClean="0"/>
              <a:t>peed movements, but limited to a safe range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Gripper and hooks for picking up kitchenware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Rotating gripper to assist in stirring food on the stove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47" y="796804"/>
            <a:ext cx="1131807" cy="143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38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Design Goals (Continued…)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Miscellaneous Goals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Durability and Aesthetics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Easy to Maintain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Easily Replaceable Circuitry and Mechanical Components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Controls Should Be Programmable For Future Upgrades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4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363"/>
            <a:ext cx="8229600" cy="4794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 smtClean="0"/>
              <a:t>Design Specifications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25613"/>
            <a:ext cx="4295869" cy="4177246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endParaRPr lang="en-US" sz="2000" b="1" u="sng" dirty="0" smtClean="0">
              <a:ea typeface="Gotham Book"/>
            </a:endParaRPr>
          </a:p>
          <a:p>
            <a:r>
              <a:rPr lang="en-US" b="1" u="sng" dirty="0" smtClean="0">
                <a:ea typeface="Gotham Book"/>
              </a:rPr>
              <a:t>Arduino Fio:</a:t>
            </a:r>
          </a:p>
          <a:p>
            <a:pPr>
              <a:buFont typeface="Arial" charset="0"/>
              <a:buNone/>
            </a:pPr>
            <a:endParaRPr lang="en-US" sz="400" b="1" u="sng" dirty="0" smtClean="0">
              <a:ea typeface="Gotham Book"/>
            </a:endParaRPr>
          </a:p>
          <a:p>
            <a:pPr lvl="1"/>
            <a:r>
              <a:rPr lang="en-US" dirty="0" smtClean="0">
                <a:ea typeface="Gotham Book"/>
              </a:rPr>
              <a:t>Controller and Receiver</a:t>
            </a:r>
          </a:p>
          <a:p>
            <a:pPr lvl="1"/>
            <a:r>
              <a:rPr lang="en-US" dirty="0" smtClean="0">
                <a:ea typeface="Gotham Book"/>
              </a:rPr>
              <a:t>Digital I/O (14)</a:t>
            </a:r>
          </a:p>
          <a:p>
            <a:pPr lvl="1"/>
            <a:r>
              <a:rPr lang="en-US" dirty="0" smtClean="0">
                <a:ea typeface="Gotham Book"/>
              </a:rPr>
              <a:t>PWM (6), 10bits</a:t>
            </a:r>
          </a:p>
          <a:p>
            <a:pPr>
              <a:buFontTx/>
              <a:buChar char="-"/>
            </a:pPr>
            <a:endParaRPr lang="en-US" sz="400" dirty="0" smtClean="0">
              <a:ea typeface="Gotham Book"/>
            </a:endParaRPr>
          </a:p>
          <a:p>
            <a:r>
              <a:rPr lang="en-US" b="1" u="sng" dirty="0" smtClean="0">
                <a:ea typeface="Gotham Book"/>
              </a:rPr>
              <a:t>Connection:</a:t>
            </a:r>
          </a:p>
          <a:p>
            <a:pPr lvl="1"/>
            <a:r>
              <a:rPr lang="en-US" dirty="0" smtClean="0">
                <a:ea typeface="Gotham Book"/>
              </a:rPr>
              <a:t>XBee Radio</a:t>
            </a:r>
            <a:endParaRPr lang="en-US" dirty="0">
              <a:ea typeface="Gotham Book"/>
            </a:endParaRPr>
          </a:p>
          <a:p>
            <a:pPr lvl="1"/>
            <a:r>
              <a:rPr lang="en-US" dirty="0" smtClean="0">
                <a:ea typeface="Gotham Book"/>
              </a:rPr>
              <a:t>1.2 GHz, PAN</a:t>
            </a:r>
            <a:endParaRPr lang="en-US" dirty="0">
              <a:ea typeface="Gotham Book"/>
            </a:endParaRPr>
          </a:p>
          <a:p>
            <a:pPr lvl="1"/>
            <a:r>
              <a:rPr lang="en-US" dirty="0" smtClean="0">
                <a:ea typeface="Gotham Book"/>
              </a:rPr>
              <a:t>Programmable</a:t>
            </a:r>
          </a:p>
          <a:p>
            <a:pPr marL="0" indent="0">
              <a:buNone/>
            </a:pPr>
            <a:endParaRPr lang="en-US" sz="1600" b="1" dirty="0" smtClean="0">
              <a:ea typeface="Gotham Book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3825" y="777875"/>
            <a:ext cx="11366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6270" y="2407860"/>
            <a:ext cx="3573463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\\samba\yeungka\.windows\Desktop\xbeediagr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644" y="4677717"/>
            <a:ext cx="2093433" cy="144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63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772" y="936359"/>
            <a:ext cx="5155949" cy="2549226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US" sz="2400" b="1" dirty="0" smtClean="0">
                <a:solidFill>
                  <a:srgbClr val="064339"/>
                </a:solidFill>
                <a:ea typeface="Gotham Book"/>
              </a:rPr>
              <a:t>Controller Interface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Three joystick Design (X, Y, Rotational Arm etc.)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Wireless &amp; Safety (cords)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Modified Shafts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Reset and On/Off buttons</a:t>
            </a:r>
          </a:p>
          <a:p>
            <a:pPr>
              <a:buFont typeface="Wingdings" pitchFamily="2" charset="2"/>
              <a:buChar char="§"/>
            </a:pPr>
            <a:endParaRPr lang="en-US" sz="1600" dirty="0" smtClean="0">
              <a:ea typeface="Gotham Book"/>
            </a:endParaRPr>
          </a:p>
          <a:p>
            <a:endParaRPr lang="en-US" sz="1600" dirty="0" smtClean="0">
              <a:ea typeface="Gotham Book"/>
            </a:endParaRPr>
          </a:p>
          <a:p>
            <a:pPr>
              <a:buFont typeface="Arial" charset="0"/>
              <a:buNone/>
            </a:pPr>
            <a:endParaRPr lang="en-US" sz="800" dirty="0" smtClean="0">
              <a:ea typeface="Gotham Book"/>
            </a:endParaRPr>
          </a:p>
        </p:txBody>
      </p:sp>
      <p:pic>
        <p:nvPicPr>
          <p:cNvPr id="5" name="Picture 4" descr="2011-04-25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49" y="1167897"/>
            <a:ext cx="2928795" cy="180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37171" y="3658435"/>
            <a:ext cx="5003549" cy="254922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8453B"/>
              </a:buClr>
              <a:buFont typeface="Arial"/>
              <a:buChar char="•"/>
              <a:defRPr sz="2800" b="0" i="0" kern="1200">
                <a:solidFill>
                  <a:srgbClr val="595959"/>
                </a:solidFill>
                <a:latin typeface="Gotham Book"/>
                <a:ea typeface="ＭＳ Ｐゴシック" charset="-128"/>
                <a:cs typeface="Gotham Book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 kern="1200">
                <a:solidFill>
                  <a:srgbClr val="595959"/>
                </a:solidFill>
                <a:latin typeface="Gotham Book"/>
                <a:ea typeface="ＭＳ Ｐゴシック" charset="-128"/>
                <a:cs typeface="Gotham Book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064339"/>
                </a:solidFill>
                <a:ea typeface="Gotham Book"/>
              </a:rPr>
              <a:t>Motors and Feedback</a:t>
            </a:r>
            <a:endParaRPr lang="en-US" sz="1200" b="1" dirty="0" smtClean="0">
              <a:solidFill>
                <a:srgbClr val="064339"/>
              </a:solidFill>
              <a:ea typeface="Gotham Book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High Power Motors (final)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Photo Interrupter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Feedback PWMs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Interrupt &amp; Position Value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End Point Detection &amp; Obstruction</a:t>
            </a:r>
          </a:p>
          <a:p>
            <a:endParaRPr lang="en-US" sz="1600" dirty="0" smtClean="0">
              <a:ea typeface="Gotham Book"/>
            </a:endParaRPr>
          </a:p>
          <a:p>
            <a:endParaRPr lang="en-US" sz="1600" dirty="0" smtClean="0">
              <a:ea typeface="Gotham Book"/>
            </a:endParaRPr>
          </a:p>
          <a:p>
            <a:pPr>
              <a:buFont typeface="Arial" charset="0"/>
              <a:buNone/>
            </a:pPr>
            <a:endParaRPr lang="en-US" sz="800" dirty="0" smtClean="0">
              <a:ea typeface="Gotham Book"/>
            </a:endParaRPr>
          </a:p>
        </p:txBody>
      </p:sp>
      <p:grpSp>
        <p:nvGrpSpPr>
          <p:cNvPr id="42" name="Canvas 55"/>
          <p:cNvGrpSpPr/>
          <p:nvPr/>
        </p:nvGrpSpPr>
        <p:grpSpPr>
          <a:xfrm>
            <a:off x="4839854" y="3871760"/>
            <a:ext cx="4000500" cy="1591428"/>
            <a:chOff x="0" y="0"/>
            <a:chExt cx="5715000" cy="2343785"/>
          </a:xfrm>
        </p:grpSpPr>
        <p:sp>
          <p:nvSpPr>
            <p:cNvPr id="43" name="Rectangle 42"/>
            <p:cNvSpPr/>
            <p:nvPr/>
          </p:nvSpPr>
          <p:spPr>
            <a:xfrm>
              <a:off x="0" y="0"/>
              <a:ext cx="5715000" cy="234378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4" name="AutoShape 45"/>
            <p:cNvSpPr>
              <a:spLocks noChangeArrowheads="1"/>
            </p:cNvSpPr>
            <p:nvPr/>
          </p:nvSpPr>
          <p:spPr bwMode="auto">
            <a:xfrm rot="3776953">
              <a:off x="4114604" y="343357"/>
              <a:ext cx="571131" cy="1142238"/>
            </a:xfrm>
            <a:prstGeom prst="roundRect">
              <a:avLst>
                <a:gd name="adj" fmla="val 16667"/>
              </a:avLst>
            </a:prstGeom>
            <a:noFill/>
            <a:ln w="15875">
              <a:solidFill>
                <a:srgbClr val="6633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45" name="AutoShape 46"/>
            <p:cNvSpPr>
              <a:spLocks noChangeArrowheads="1"/>
            </p:cNvSpPr>
            <p:nvPr/>
          </p:nvSpPr>
          <p:spPr bwMode="auto">
            <a:xfrm rot="20373064">
              <a:off x="4114800" y="342975"/>
              <a:ext cx="571500" cy="1143003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pic>
          <p:nvPicPr>
            <p:cNvPr id="46" name="Picture 45" descr="2011-04-24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114078"/>
              <a:ext cx="2971800" cy="2229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Text Box 48"/>
            <p:cNvSpPr txBox="1">
              <a:spLocks noChangeArrowheads="1"/>
            </p:cNvSpPr>
            <p:nvPr/>
          </p:nvSpPr>
          <p:spPr bwMode="auto">
            <a:xfrm>
              <a:off x="1077826" y="1548316"/>
              <a:ext cx="342900" cy="352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solidFill>
                    <a:srgbClr val="FFFFFF"/>
                  </a:solidFill>
                  <a:effectLst/>
                  <a:latin typeface="Calibri"/>
                  <a:ea typeface="Calibri"/>
                  <a:cs typeface="Times New Roman"/>
                </a:rPr>
                <a:t>2</a:t>
              </a:r>
              <a:endParaRPr lang="en-US" sz="12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571500" y="1257081"/>
              <a:ext cx="342900" cy="457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>
                  <a:effectLst/>
                  <a:latin typeface="Calibri"/>
                  <a:ea typeface="Calibri"/>
                  <a:cs typeface="Times New Roman"/>
                </a:rPr>
                <a:t>1</a:t>
              </a:r>
              <a:endParaRPr lang="en-US" sz="12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000500" y="1257821"/>
              <a:ext cx="377190" cy="680764"/>
            </a:xfrm>
            <a:prstGeom prst="rect">
              <a:avLst/>
            </a:prstGeom>
            <a:solidFill>
              <a:srgbClr val="0D0D0D"/>
            </a:solidFill>
            <a:ln w="9525" algn="ctr">
              <a:solidFill>
                <a:srgbClr val="0D0D0D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>
                  <a:solidFill>
                    <a:srgbClr val="FFFFFF"/>
                  </a:solidFill>
                  <a:effectLst/>
                  <a:latin typeface="Calibri"/>
                  <a:ea typeface="MS PGothic"/>
                  <a:cs typeface="MS PGothic"/>
                </a:rPr>
                <a:t> </a:t>
              </a:r>
              <a:endParaRPr lang="en-US" sz="12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4572000" y="1257821"/>
              <a:ext cx="377190" cy="680764"/>
            </a:xfrm>
            <a:prstGeom prst="rect">
              <a:avLst/>
            </a:prstGeom>
            <a:solidFill>
              <a:srgbClr val="0D0D0D"/>
            </a:solidFill>
            <a:ln w="9525" algn="ctr">
              <a:solidFill>
                <a:srgbClr val="0D0D0D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>
                  <a:solidFill>
                    <a:srgbClr val="FFFFFF"/>
                  </a:solidFill>
                  <a:effectLst/>
                  <a:latin typeface="Calibri"/>
                  <a:ea typeface="MS PGothic"/>
                  <a:cs typeface="MS PGothic"/>
                </a:rPr>
                <a:t> </a:t>
              </a:r>
              <a:endParaRPr lang="en-US" sz="12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51" name="TextBox 18"/>
            <p:cNvSpPr txBox="1">
              <a:spLocks noChangeArrowheads="1"/>
            </p:cNvSpPr>
            <p:nvPr/>
          </p:nvSpPr>
          <p:spPr bwMode="auto">
            <a:xfrm>
              <a:off x="3657600" y="1714134"/>
              <a:ext cx="352806" cy="43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91440" tIns="45720" rIns="91440" bIns="45720" anchor="t" anchorCtr="0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>
                  <a:solidFill>
                    <a:srgbClr val="000000"/>
                  </a:solidFill>
                  <a:effectLst/>
                  <a:latin typeface="Arial"/>
                  <a:ea typeface="MS PGothic"/>
                  <a:cs typeface="Times New Roman"/>
                </a:rPr>
                <a:t>1</a:t>
              </a:r>
              <a:endParaRPr lang="en-US" sz="120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52" name="TextBox 19"/>
            <p:cNvSpPr txBox="1">
              <a:spLocks noChangeArrowheads="1"/>
            </p:cNvSpPr>
            <p:nvPr/>
          </p:nvSpPr>
          <p:spPr bwMode="auto">
            <a:xfrm>
              <a:off x="4855056" y="1714135"/>
              <a:ext cx="352424" cy="62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91440" tIns="45720" rIns="91440" bIns="45720" anchor="t" anchorCtr="0">
              <a:spAutoFit/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400" dirty="0">
                  <a:solidFill>
                    <a:srgbClr val="000000"/>
                  </a:solidFill>
                  <a:effectLst/>
                  <a:latin typeface="Arial"/>
                  <a:ea typeface="MS PGothic"/>
                  <a:cs typeface="Times New Roman"/>
                </a:rPr>
                <a:t>2</a:t>
              </a:r>
              <a:endParaRPr lang="en-US" sz="12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53" name="AutoShape 54"/>
            <p:cNvSpPr>
              <a:spLocks noChangeArrowheads="1"/>
            </p:cNvSpPr>
            <p:nvPr/>
          </p:nvSpPr>
          <p:spPr bwMode="auto">
            <a:xfrm rot="2080318">
              <a:off x="4800600" y="342975"/>
              <a:ext cx="342900" cy="342234"/>
            </a:xfrm>
            <a:custGeom>
              <a:avLst/>
              <a:gdLst>
                <a:gd name="G0" fmla="+- 0 0 0"/>
                <a:gd name="G1" fmla="+- -10208691 0 0"/>
                <a:gd name="G2" fmla="+- 0 0 -10208691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10208691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208691"/>
                <a:gd name="G36" fmla="sin G34 -10208691"/>
                <a:gd name="G37" fmla="+/ -10208691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3066 w 21600"/>
                <a:gd name="T5" fmla="*/ 240 h 21600"/>
                <a:gd name="T6" fmla="*/ 3413 w 21600"/>
                <a:gd name="T7" fmla="*/ 7476 h 21600"/>
                <a:gd name="T8" fmla="*/ 11933 w 21600"/>
                <a:gd name="T9" fmla="*/ 5520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8675" y="5399"/>
                    <a:pt x="6747" y="6646"/>
                    <a:pt x="5875" y="8584"/>
                  </a:cubicBezTo>
                  <a:lnTo>
                    <a:pt x="951" y="6368"/>
                  </a:lnTo>
                  <a:cubicBezTo>
                    <a:pt x="2695" y="2492"/>
                    <a:pt x="6550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54" name="AutoShape 55"/>
            <p:cNvSpPr>
              <a:spLocks noChangeArrowheads="1"/>
            </p:cNvSpPr>
            <p:nvPr/>
          </p:nvSpPr>
          <p:spPr bwMode="auto">
            <a:xfrm>
              <a:off x="4343400" y="800028"/>
              <a:ext cx="114300" cy="114078"/>
            </a:xfrm>
            <a:prstGeom prst="donut">
              <a:avLst>
                <a:gd name="adj" fmla="val 25329"/>
              </a:avLst>
            </a:prstGeom>
            <a:solidFill>
              <a:srgbClr val="333333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0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4772" y="1388050"/>
            <a:ext cx="5898333" cy="3753336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</a:pPr>
            <a:r>
              <a:rPr lang="en-US" sz="2400" b="1" dirty="0" smtClean="0">
                <a:solidFill>
                  <a:srgbClr val="064339"/>
                </a:solidFill>
                <a:ea typeface="Gotham Book"/>
              </a:rPr>
              <a:t>Programming</a:t>
            </a:r>
          </a:p>
          <a:p>
            <a:pPr>
              <a:buFont typeface="Arial" charset="0"/>
              <a:buChar char="•"/>
            </a:pPr>
            <a:endParaRPr lang="en-US" sz="800" dirty="0" smtClean="0">
              <a:ea typeface="Gotham Book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Arduino Sketches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Open Source, C++ Based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Read Analog from Joystick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Send PWM Signal (speed) and Direction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Sensor 1 – Interrupts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Sensor 2 – Direction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Updates Position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ea typeface="Gotham Book"/>
              </a:rPr>
              <a:t>Obstruction and End Points?</a:t>
            </a:r>
          </a:p>
          <a:p>
            <a:pPr lvl="1"/>
            <a:endParaRPr lang="en-US" sz="2000" dirty="0" smtClean="0">
              <a:ea typeface="Gotham Book"/>
            </a:endParaRPr>
          </a:p>
          <a:p>
            <a:pPr lvl="1"/>
            <a:endParaRPr lang="en-US" sz="2000" dirty="0" smtClean="0">
              <a:ea typeface="Gotham Book"/>
            </a:endParaRPr>
          </a:p>
          <a:p>
            <a:pPr lvl="1"/>
            <a:endParaRPr lang="en-US" sz="2000" dirty="0" smtClean="0">
              <a:ea typeface="Gotham Book"/>
            </a:endParaRPr>
          </a:p>
          <a:p>
            <a:endParaRPr lang="en-US" sz="1600" dirty="0" smtClean="0">
              <a:ea typeface="Gotham Book"/>
            </a:endParaRPr>
          </a:p>
          <a:p>
            <a:endParaRPr lang="en-US" sz="1600" dirty="0" smtClean="0">
              <a:ea typeface="Gotham Book"/>
            </a:endParaRPr>
          </a:p>
          <a:p>
            <a:pPr>
              <a:buFont typeface="Arial" charset="0"/>
              <a:buNone/>
            </a:pPr>
            <a:endParaRPr lang="en-US" sz="800" dirty="0" smtClean="0">
              <a:ea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67461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069" y="2801841"/>
            <a:ext cx="5884731" cy="34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Mechanical 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Cylindrical Coordinates</a:t>
            </a:r>
          </a:p>
          <a:p>
            <a:pPr lvl="1"/>
            <a:r>
              <a:rPr lang="en-US" dirty="0" smtClean="0"/>
              <a:t>Conversion to Cartesian</a:t>
            </a:r>
          </a:p>
          <a:p>
            <a:endParaRPr lang="en-US" dirty="0" smtClean="0"/>
          </a:p>
          <a:p>
            <a:r>
              <a:rPr lang="en-US" dirty="0" smtClean="0"/>
              <a:t>Motor Configuration</a:t>
            </a:r>
          </a:p>
          <a:p>
            <a:pPr lvl="1"/>
            <a:r>
              <a:rPr lang="en-US" dirty="0" smtClean="0"/>
              <a:t>Tracks</a:t>
            </a:r>
          </a:p>
          <a:p>
            <a:pPr lvl="1"/>
            <a:r>
              <a:rPr lang="en-US" dirty="0" smtClean="0"/>
              <a:t>Rotation</a:t>
            </a:r>
          </a:p>
          <a:p>
            <a:pPr lvl="1"/>
            <a:r>
              <a:rPr lang="en-US" dirty="0" smtClean="0"/>
              <a:t>Mounting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72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036" y="2590799"/>
            <a:ext cx="5790663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Electronics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Controller</a:t>
            </a:r>
          </a:p>
          <a:p>
            <a:pPr lvl="1"/>
            <a:r>
              <a:rPr lang="en-US" dirty="0" smtClean="0"/>
              <a:t>Arduino Fio Microcontroller</a:t>
            </a:r>
          </a:p>
          <a:p>
            <a:pPr lvl="1"/>
            <a:r>
              <a:rPr lang="en-US" dirty="0" err="1" smtClean="0"/>
              <a:t>XBee</a:t>
            </a:r>
            <a:r>
              <a:rPr lang="en-US" dirty="0" smtClean="0"/>
              <a:t> RF Radios</a:t>
            </a:r>
          </a:p>
          <a:p>
            <a:pPr lvl="1"/>
            <a:r>
              <a:rPr lang="en-US" dirty="0" smtClean="0"/>
              <a:t>Analog Joysticks</a:t>
            </a:r>
          </a:p>
          <a:p>
            <a:endParaRPr lang="en-US" dirty="0" smtClean="0"/>
          </a:p>
          <a:p>
            <a:r>
              <a:rPr lang="en-US" dirty="0" smtClean="0"/>
              <a:t>Motor Drivers</a:t>
            </a:r>
          </a:p>
          <a:p>
            <a:pPr lvl="1"/>
            <a:r>
              <a:rPr lang="en-US" dirty="0" smtClean="0"/>
              <a:t>H-Bridge Driver</a:t>
            </a:r>
          </a:p>
          <a:p>
            <a:pPr lvl="1"/>
            <a:r>
              <a:rPr lang="en-US" dirty="0" smtClean="0"/>
              <a:t>Power Supply</a:t>
            </a:r>
          </a:p>
        </p:txBody>
      </p:sp>
    </p:spTree>
    <p:extLst>
      <p:ext uri="{BB962C8B-B14F-4D97-AF65-F5344CB8AC3E}">
        <p14:creationId xmlns:p14="http://schemas.microsoft.com/office/powerpoint/2010/main" val="3456295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1131037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Suggestions for Future Improvement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3052" y="2094248"/>
            <a:ext cx="669285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Buy or customize new H-bridge motor drivers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Program the robotic arm to have Cartesian </a:t>
            </a:r>
          </a:p>
          <a:p>
            <a:r>
              <a:rPr lang="en-US" dirty="0"/>
              <a:t> </a:t>
            </a:r>
            <a:r>
              <a:rPr lang="en-US" dirty="0" smtClean="0"/>
              <a:t>   movements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Use signals from sensing system to calculate</a:t>
            </a:r>
          </a:p>
          <a:p>
            <a:r>
              <a:rPr lang="en-US" dirty="0" smtClean="0"/>
              <a:t>    position, speed, and direction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Program some automated movements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00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1053919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Conclusion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27961" y="2347635"/>
            <a:ext cx="51860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Wireless Controller Interface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Mechanical Arm Design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Sensing System</a:t>
            </a:r>
          </a:p>
          <a:p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Demonstration of Sensing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0034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_Point_Wordm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Power_Point_Wordmark</Template>
  <TotalTime>1103</TotalTime>
  <Words>333</Words>
  <Application>Microsoft Office PowerPoint</Application>
  <PresentationFormat>On-screen Show (4:3)</PresentationFormat>
  <Paragraphs>112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Power_Point_Wordmark</vt:lpstr>
      <vt:lpstr>    ECE 480 Design Team 3        Doug’s Kitchen Robot</vt:lpstr>
      <vt:lpstr>Introduction</vt:lpstr>
      <vt:lpstr>Design Goals</vt:lpstr>
      <vt:lpstr>Design Goals (Continued…)</vt:lpstr>
      <vt:lpstr>Design Specifications</vt:lpstr>
      <vt:lpstr>PowerPoint Presentation</vt:lpstr>
      <vt:lpstr>PowerPoint Presentation</vt:lpstr>
      <vt:lpstr>Mechanical Arm</vt:lpstr>
      <vt:lpstr>Electronics</vt:lpstr>
      <vt:lpstr>Suggestions for Future Improvement</vt:lpstr>
      <vt:lpstr>Conclusion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 Design Team 3 Final Proposal Presentation</dc:title>
  <dc:creator>phandani</dc:creator>
  <cp:lastModifiedBy>alsatarw</cp:lastModifiedBy>
  <cp:revision>98</cp:revision>
  <cp:lastPrinted>2010-09-08T13:46:11Z</cp:lastPrinted>
  <dcterms:created xsi:type="dcterms:W3CDTF">2011-02-28T01:17:35Z</dcterms:created>
  <dcterms:modified xsi:type="dcterms:W3CDTF">2011-04-29T18:41:27Z</dcterms:modified>
</cp:coreProperties>
</file>