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1"/>
  </p:notesMasterIdLst>
  <p:handoutMasterIdLst>
    <p:handoutMasterId r:id="rId32"/>
  </p:handoutMasterIdLst>
  <p:sldIdLst>
    <p:sldId id="259" r:id="rId2"/>
    <p:sldId id="268" r:id="rId3"/>
    <p:sldId id="270" r:id="rId4"/>
    <p:sldId id="269"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8" r:id="rId22"/>
    <p:sldId id="260" r:id="rId23"/>
    <p:sldId id="261" r:id="rId24"/>
    <p:sldId id="262" r:id="rId25"/>
    <p:sldId id="263" r:id="rId26"/>
    <p:sldId id="264" r:id="rId27"/>
    <p:sldId id="265" r:id="rId28"/>
    <p:sldId id="266" r:id="rId29"/>
    <p:sldId id="267" r:id="rId30"/>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36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5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CE0D2152-3A36-43D2-8A45-F85FB6A4B310}" type="datetimeFigureOut">
              <a:rPr lang="en-US" smtClean="0"/>
              <a:t>3/22/2018</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DB86E57C-3645-418B-9806-2C380D97EEB1}" type="slidenum">
              <a:rPr lang="en-US" smtClean="0"/>
              <a:t>‹#›</a:t>
            </a:fld>
            <a:endParaRPr lang="en-US"/>
          </a:p>
        </p:txBody>
      </p:sp>
    </p:spTree>
    <p:extLst>
      <p:ext uri="{BB962C8B-B14F-4D97-AF65-F5344CB8AC3E}">
        <p14:creationId xmlns:p14="http://schemas.microsoft.com/office/powerpoint/2010/main" val="4009609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DF543542-5D88-4CF2-BC24-524879BC6524}" type="datetimeFigureOut">
              <a:rPr lang="en-US" smtClean="0"/>
              <a:t>3/22/2018</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2A541D6-0AA6-46EF-896F-0A8E669B4CD4}" type="slidenum">
              <a:rPr lang="en-US" smtClean="0"/>
              <a:t>‹#›</a:t>
            </a:fld>
            <a:endParaRPr lang="en-US"/>
          </a:p>
        </p:txBody>
      </p:sp>
    </p:spTree>
    <p:extLst>
      <p:ext uri="{BB962C8B-B14F-4D97-AF65-F5344CB8AC3E}">
        <p14:creationId xmlns:p14="http://schemas.microsoft.com/office/powerpoint/2010/main" val="3045755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r>
              <a:rPr lang="en-US" dirty="0" smtClean="0"/>
              <a:t>(rest of this talk)</a:t>
            </a:r>
          </a:p>
          <a:p>
            <a:endParaRPr lang="en-US" dirty="0"/>
          </a:p>
        </p:txBody>
      </p:sp>
      <p:sp>
        <p:nvSpPr>
          <p:cNvPr id="4" name="Slide Number Placeholder 3"/>
          <p:cNvSpPr>
            <a:spLocks noGrp="1"/>
          </p:cNvSpPr>
          <p:nvPr>
            <p:ph type="sldNum" sz="quarter" idx="10"/>
          </p:nvPr>
        </p:nvSpPr>
        <p:spPr/>
        <p:txBody>
          <a:bodyPr/>
          <a:lstStyle/>
          <a:p>
            <a:fld id="{52A541D6-0AA6-46EF-896F-0A8E669B4CD4}" type="slidenum">
              <a:rPr lang="en-US" smtClean="0"/>
              <a:t>1</a:t>
            </a:fld>
            <a:endParaRPr lang="en-US"/>
          </a:p>
        </p:txBody>
      </p:sp>
    </p:spTree>
    <p:extLst>
      <p:ext uri="{BB962C8B-B14F-4D97-AF65-F5344CB8AC3E}">
        <p14:creationId xmlns:p14="http://schemas.microsoft.com/office/powerpoint/2010/main" val="559057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r>
              <a:rPr lang="en-US" dirty="0" smtClean="0"/>
              <a:t>(rest of this talk)</a:t>
            </a:r>
          </a:p>
          <a:p>
            <a:endParaRPr lang="en-US" dirty="0"/>
          </a:p>
        </p:txBody>
      </p:sp>
      <p:sp>
        <p:nvSpPr>
          <p:cNvPr id="4" name="Slide Number Placeholder 3"/>
          <p:cNvSpPr>
            <a:spLocks noGrp="1"/>
          </p:cNvSpPr>
          <p:nvPr>
            <p:ph type="sldNum" sz="quarter" idx="10"/>
          </p:nvPr>
        </p:nvSpPr>
        <p:spPr/>
        <p:txBody>
          <a:bodyPr/>
          <a:lstStyle/>
          <a:p>
            <a:fld id="{52A541D6-0AA6-46EF-896F-0A8E669B4CD4}" type="slidenum">
              <a:rPr lang="en-US" smtClean="0"/>
              <a:t>21</a:t>
            </a:fld>
            <a:endParaRPr lang="en-US"/>
          </a:p>
        </p:txBody>
      </p:sp>
    </p:spTree>
    <p:extLst>
      <p:ext uri="{BB962C8B-B14F-4D97-AF65-F5344CB8AC3E}">
        <p14:creationId xmlns:p14="http://schemas.microsoft.com/office/powerpoint/2010/main" val="3732350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D0A2E11-E78C-4CC8-8670-191AEAFD43FE}" type="datetimeFigureOut">
              <a:rPr lang="en-US" smtClean="0"/>
              <a:pPr/>
              <a:t>3/22/2018</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5FE69EE-AB94-40B5-A379-2F0A6847824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D0A2E11-E78C-4CC8-8670-191AEAFD43FE}" type="datetimeFigureOut">
              <a:rPr lang="en-US" smtClean="0"/>
              <a:pPr/>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5FE69EE-AB94-40B5-A379-2F0A6847824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D0A2E11-E78C-4CC8-8670-191AEAFD43FE}" type="datetimeFigureOut">
              <a:rPr lang="en-US" smtClean="0"/>
              <a:pPr/>
              <a:t>3/22/2018</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5FE69EE-AB94-40B5-A379-2F0A684782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D0A2E11-E78C-4CC8-8670-191AEAFD43FE}" type="datetimeFigureOut">
              <a:rPr lang="en-US" smtClean="0"/>
              <a:pPr/>
              <a:t>3/22/2018</a:t>
            </a:fld>
            <a:endParaRPr lang="en-US"/>
          </a:p>
        </p:txBody>
      </p:sp>
      <p:sp>
        <p:nvSpPr>
          <p:cNvPr id="10" name="Slide Number Placeholder 9"/>
          <p:cNvSpPr>
            <a:spLocks noGrp="1"/>
          </p:cNvSpPr>
          <p:nvPr>
            <p:ph type="sldNum" sz="quarter" idx="16"/>
          </p:nvPr>
        </p:nvSpPr>
        <p:spPr/>
        <p:txBody>
          <a:bodyPr rtlCol="0"/>
          <a:lstStyle/>
          <a:p>
            <a:fld id="{65FE69EE-AB94-40B5-A379-2F0A684782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D0A2E11-E78C-4CC8-8670-191AEAFD43FE}" type="datetimeFigureOut">
              <a:rPr lang="en-US" smtClean="0"/>
              <a:pPr/>
              <a:t>3/22/2018</a:t>
            </a:fld>
            <a:endParaRPr lang="en-US"/>
          </a:p>
        </p:txBody>
      </p:sp>
      <p:sp>
        <p:nvSpPr>
          <p:cNvPr id="12" name="Slide Number Placeholder 11"/>
          <p:cNvSpPr>
            <a:spLocks noGrp="1"/>
          </p:cNvSpPr>
          <p:nvPr>
            <p:ph type="sldNum" sz="quarter" idx="16"/>
          </p:nvPr>
        </p:nvSpPr>
        <p:spPr/>
        <p:txBody>
          <a:bodyPr rtlCol="0"/>
          <a:lstStyle/>
          <a:p>
            <a:fld id="{65FE69EE-AB94-40B5-A379-2F0A684782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0A2E11-E78C-4CC8-8670-191AEAFD43FE}" type="datetimeFigureOut">
              <a:rPr lang="en-US" smtClean="0"/>
              <a:pPr/>
              <a:t>3/22/2018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5FE69EE-AB94-40B5-A379-2F0A684782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0A2E11-E78C-4CC8-8670-191AEAFD43FE}" type="datetimeFigureOut">
              <a:rPr lang="en-US" smtClean="0"/>
              <a:pPr/>
              <a:t>3/22/2018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5FE69EE-AB94-40B5-A379-2F0A684782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D0A2E11-E78C-4CC8-8670-191AEAFD43FE}" type="datetimeFigureOut">
              <a:rPr lang="en-US" smtClean="0"/>
              <a:pPr/>
              <a:t>3/22/2018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5FE69EE-AB94-40B5-A379-2F0A6847824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3D0A2E11-E78C-4CC8-8670-191AEAFD43FE}" type="datetimeFigureOut">
              <a:rPr lang="en-US" smtClean="0"/>
              <a:pPr/>
              <a:t>3/22/2018</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5FE69EE-AB94-40B5-A379-2F0A6847824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0A2E11-E78C-4CC8-8670-191AEAFD43FE}" type="datetimeFigureOut">
              <a:rPr lang="en-US" smtClean="0"/>
              <a:pPr/>
              <a:t>3/22/2018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FE69EE-AB94-40B5-A379-2F0A684782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3D0A2E11-E78C-4CC8-8670-191AEAFD43FE}" type="datetimeFigureOut">
              <a:rPr lang="en-US" smtClean="0"/>
              <a:pPr/>
              <a:t>3/22/2018</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5FE69EE-AB94-40B5-A379-2F0A6847824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D0A2E11-E78C-4CC8-8670-191AEAFD43FE}" type="datetimeFigureOut">
              <a:rPr lang="en-US" smtClean="0"/>
              <a:pPr/>
              <a:t>3/22/2018</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5FE69EE-AB94-40B5-A379-2F0A684782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www.ieee.org/web/education/standards/glossary.html#IEC" TargetMode="External"/><Relationship Id="rId3" Type="http://schemas.openxmlformats.org/officeDocument/2006/relationships/hyperlink" Target="http://www.ieee.org/web/education/standards/glossary.html#SDO" TargetMode="External"/><Relationship Id="rId7" Type="http://schemas.openxmlformats.org/officeDocument/2006/relationships/hyperlink" Target="http://www.ieee.org/web/education/standards/glossary.html#ISO" TargetMode="External"/><Relationship Id="rId2" Type="http://schemas.openxmlformats.org/officeDocument/2006/relationships/hyperlink" Target="http://www.ieee.org/web/education/standards/glossary.html#ANSI" TargetMode="External"/><Relationship Id="rId1" Type="http://schemas.openxmlformats.org/officeDocument/2006/relationships/slideLayout" Target="../slideLayouts/slideLayout2.xml"/><Relationship Id="rId6" Type="http://schemas.openxmlformats.org/officeDocument/2006/relationships/hyperlink" Target="http://www.ieee.org/web/education/standards/glossary.html#ATIS" TargetMode="External"/><Relationship Id="rId5" Type="http://schemas.openxmlformats.org/officeDocument/2006/relationships/hyperlink" Target="http://www.ieee.org/web/education/standards/glossary.html#TIA" TargetMode="External"/><Relationship Id="rId4" Type="http://schemas.openxmlformats.org/officeDocument/2006/relationships/hyperlink" Target="http://www.ieee.org/web/education/standards/glossary.html#IEE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standardslearn.org/Presentations/IntroToStandards/index.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ieee.org/web/education/standards/glossary.html#AN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Bluetooth#cite_note-autogenerated1-5" TargetMode="External"/><Relationship Id="rId7" Type="http://schemas.openxmlformats.org/officeDocument/2006/relationships/hyperlink" Target="http://en.wikipedia.org/wiki/Patent" TargetMode="External"/><Relationship Id="rId2" Type="http://schemas.openxmlformats.org/officeDocument/2006/relationships/hyperlink" Target="http://en.wikipedia.org/wiki/Bluetooth_Special_Interest_Group" TargetMode="External"/><Relationship Id="rId1" Type="http://schemas.openxmlformats.org/officeDocument/2006/relationships/slideLayout" Target="../slideLayouts/slideLayout2.xml"/><Relationship Id="rId6" Type="http://schemas.openxmlformats.org/officeDocument/2006/relationships/hyperlink" Target="http://en.wikipedia.org/wiki/Bluetooth#cite_note-7" TargetMode="External"/><Relationship Id="rId5" Type="http://schemas.openxmlformats.org/officeDocument/2006/relationships/hyperlink" Target="http://en.wikipedia.org/wiki/Bluetooth_Special_Interest_Group#Qualification" TargetMode="External"/><Relationship Id="rId4" Type="http://schemas.openxmlformats.org/officeDocument/2006/relationships/hyperlink" Target="http://en.wikipedia.org/wiki/Bluetooth#cite_note-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ieee.org/web/education/standards/glossary.html#Patent" TargetMode="External"/><Relationship Id="rId2" Type="http://schemas.openxmlformats.org/officeDocument/2006/relationships/hyperlink" Target="http://www.ieee.org/web/education/standards/glossary.html#ProprietaryStandards" TargetMode="External"/><Relationship Id="rId1" Type="http://schemas.openxmlformats.org/officeDocument/2006/relationships/slideLayout" Target="../slideLayouts/slideLayout2.xml"/><Relationship Id="rId5" Type="http://schemas.openxmlformats.org/officeDocument/2006/relationships/hyperlink" Target="http://www.ieee.org/web/education/standards/glossary.html#TradeSecret" TargetMode="External"/><Relationship Id="rId4" Type="http://schemas.openxmlformats.org/officeDocument/2006/relationships/hyperlink" Target="http://www.ieee.org/web/education/standards/glossary.html#Copyrigh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ieee.org/web/education/standards/glossary.html#Complianc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Issues</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v"/>
            </a:pPr>
            <a:r>
              <a:rPr lang="en-US" dirty="0" smtClean="0"/>
              <a:t>Patents and copyrights		</a:t>
            </a:r>
            <a:r>
              <a:rPr lang="en-US" dirty="0" smtClean="0"/>
              <a:t>February 9, 2018</a:t>
            </a:r>
            <a:endParaRPr lang="en-US" dirty="0" smtClean="0"/>
          </a:p>
          <a:p>
            <a:pPr>
              <a:buFont typeface="Wingdings" pitchFamily="2" charset="2"/>
              <a:buChar char="v"/>
            </a:pPr>
            <a:r>
              <a:rPr lang="en-US" dirty="0" smtClean="0"/>
              <a:t>Design for Accessibility	</a:t>
            </a:r>
            <a:r>
              <a:rPr lang="en-US" dirty="0" smtClean="0"/>
              <a:t>March 28, 2018</a:t>
            </a:r>
            <a:r>
              <a:rPr lang="en-US" dirty="0" smtClean="0"/>
              <a:t>	</a:t>
            </a:r>
            <a:r>
              <a:rPr lang="en-US" dirty="0" smtClean="0">
                <a:solidFill>
                  <a:srgbClr val="FF0000"/>
                </a:solidFill>
              </a:rPr>
              <a:t> </a:t>
            </a:r>
          </a:p>
          <a:p>
            <a:r>
              <a:rPr lang="en-US" dirty="0">
                <a:solidFill>
                  <a:srgbClr val="FF0000"/>
                </a:solidFill>
              </a:rPr>
              <a:t>Standards and </a:t>
            </a:r>
            <a:r>
              <a:rPr lang="en-US" dirty="0" smtClean="0">
                <a:solidFill>
                  <a:srgbClr val="FF0000"/>
                </a:solidFill>
              </a:rPr>
              <a:t>liability</a:t>
            </a:r>
          </a:p>
          <a:p>
            <a:r>
              <a:rPr lang="en-US" dirty="0">
                <a:solidFill>
                  <a:srgbClr val="FF0000"/>
                </a:solidFill>
              </a:rPr>
              <a:t>Product lifecycle management</a:t>
            </a:r>
            <a:endParaRPr lang="en-US" dirty="0" smtClean="0">
              <a:solidFill>
                <a:srgbClr val="FF0000"/>
              </a:solidFill>
            </a:endParaRPr>
          </a:p>
          <a:p>
            <a:endParaRPr lang="en-US" dirty="0"/>
          </a:p>
          <a:p>
            <a:r>
              <a:rPr lang="en-US" dirty="0" smtClean="0"/>
              <a:t>Design Issues should be one section in the final report – discuss the issues that are relevant to your product, how does your design address these issues</a:t>
            </a:r>
          </a:p>
          <a:p>
            <a:endParaRPr lang="en-US" dirty="0"/>
          </a:p>
          <a:p>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a:t>
            </a:r>
            <a:endParaRPr lang="en-US" dirty="0"/>
          </a:p>
        </p:txBody>
      </p:sp>
      <p:sp>
        <p:nvSpPr>
          <p:cNvPr id="3" name="Content Placeholder 2"/>
          <p:cNvSpPr>
            <a:spLocks noGrp="1"/>
          </p:cNvSpPr>
          <p:nvPr>
            <p:ph idx="1"/>
          </p:nvPr>
        </p:nvSpPr>
        <p:spPr/>
        <p:txBody>
          <a:bodyPr/>
          <a:lstStyle/>
          <a:p>
            <a:r>
              <a:rPr lang="en-US" dirty="0" smtClean="0"/>
              <a:t>What are they?</a:t>
            </a:r>
          </a:p>
          <a:p>
            <a:r>
              <a:rPr lang="en-US" dirty="0" smtClean="0"/>
              <a:t>How are they created?</a:t>
            </a:r>
          </a:p>
          <a:p>
            <a:r>
              <a:rPr lang="en-US" dirty="0" smtClean="0"/>
              <a:t>What do they look like?</a:t>
            </a:r>
          </a:p>
          <a:p>
            <a:r>
              <a:rPr lang="en-US" dirty="0" smtClean="0"/>
              <a:t>Why are they important to you?</a:t>
            </a:r>
            <a:endParaRPr lang="en-US" dirty="0"/>
          </a:p>
        </p:txBody>
      </p:sp>
    </p:spTree>
    <p:extLst>
      <p:ext uri="{BB962C8B-B14F-4D97-AF65-F5344CB8AC3E}">
        <p14:creationId xmlns:p14="http://schemas.microsoft.com/office/powerpoint/2010/main" val="3252837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Standard?</a:t>
            </a:r>
            <a:endParaRPr lang="en-US" dirty="0"/>
          </a:p>
        </p:txBody>
      </p:sp>
      <p:sp>
        <p:nvSpPr>
          <p:cNvPr id="3" name="Content Placeholder 2"/>
          <p:cNvSpPr>
            <a:spLocks noGrp="1"/>
          </p:cNvSpPr>
          <p:nvPr>
            <p:ph idx="1"/>
          </p:nvPr>
        </p:nvSpPr>
        <p:spPr/>
        <p:txBody>
          <a:bodyPr>
            <a:normAutofit/>
          </a:bodyPr>
          <a:lstStyle/>
          <a:p>
            <a:r>
              <a:rPr lang="en-US" dirty="0" smtClean="0"/>
              <a:t>A Standard is a published document that establishes specifications and procedures designed to maximize the reliability and usability of materials, products, methods, and/or services that people use.</a:t>
            </a:r>
          </a:p>
          <a:p>
            <a:r>
              <a:rPr lang="en-US" dirty="0" smtClean="0"/>
              <a:t>Needed for product functionality, compatibility, interoperability and customer safety. </a:t>
            </a:r>
          </a:p>
          <a:p>
            <a:r>
              <a:rPr lang="en-US" dirty="0" smtClean="0"/>
              <a:t>Standards are often building blocks for design of products.</a:t>
            </a:r>
            <a:endParaRPr lang="en-US" dirty="0"/>
          </a:p>
        </p:txBody>
      </p:sp>
    </p:spTree>
    <p:extLst>
      <p:ext uri="{BB962C8B-B14F-4D97-AF65-F5344CB8AC3E}">
        <p14:creationId xmlns:p14="http://schemas.microsoft.com/office/powerpoint/2010/main" val="1347578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 of familiar standards?</a:t>
            </a:r>
            <a:endParaRPr lang="en-US" dirty="0"/>
          </a:p>
        </p:txBody>
      </p:sp>
      <p:sp>
        <p:nvSpPr>
          <p:cNvPr id="3" name="Content Placeholder 2"/>
          <p:cNvSpPr>
            <a:spLocks noGrp="1"/>
          </p:cNvSpPr>
          <p:nvPr>
            <p:ph idx="1"/>
          </p:nvPr>
        </p:nvSpPr>
        <p:spPr/>
        <p:txBody>
          <a:bodyPr/>
          <a:lstStyle/>
          <a:p>
            <a:r>
              <a:rPr lang="en-US" dirty="0"/>
              <a:t>TIA-232-F Interface Between Data Terminal Equipment and Data Circuit-Terminating Equipment Employing Serial Binary Data </a:t>
            </a:r>
            <a:r>
              <a:rPr lang="en-US" dirty="0" smtClean="0"/>
              <a:t>Interchange </a:t>
            </a:r>
            <a:r>
              <a:rPr lang="en-US" dirty="0" smtClean="0">
                <a:solidFill>
                  <a:srgbClr val="FF0000"/>
                </a:solidFill>
              </a:rPr>
              <a:t>(RS-232)</a:t>
            </a:r>
          </a:p>
          <a:p>
            <a:r>
              <a:rPr lang="en-US" dirty="0" smtClean="0"/>
              <a:t>IEEE 802.11 </a:t>
            </a:r>
            <a:r>
              <a:rPr lang="en-US" dirty="0" smtClean="0">
                <a:solidFill>
                  <a:srgbClr val="FF0000"/>
                </a:solidFill>
              </a:rPr>
              <a:t>(WIFI)</a:t>
            </a:r>
          </a:p>
          <a:p>
            <a:r>
              <a:rPr lang="en-US" dirty="0" smtClean="0"/>
              <a:t>IEEE 802.15.1 </a:t>
            </a:r>
            <a:r>
              <a:rPr lang="en-US" dirty="0" smtClean="0">
                <a:solidFill>
                  <a:srgbClr val="FF0000"/>
                </a:solidFill>
              </a:rPr>
              <a:t>(Bluetooth)</a:t>
            </a:r>
            <a:endParaRPr lang="en-US" dirty="0">
              <a:solidFill>
                <a:srgbClr val="FF0000"/>
              </a:solidFill>
            </a:endParaRPr>
          </a:p>
        </p:txBody>
      </p:sp>
    </p:spTree>
    <p:extLst>
      <p:ext uri="{BB962C8B-B14F-4D97-AF65-F5344CB8AC3E}">
        <p14:creationId xmlns:p14="http://schemas.microsoft.com/office/powerpoint/2010/main" val="3781275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a Standards Document look like?</a:t>
            </a:r>
            <a:endParaRPr lang="en-US" dirty="0"/>
          </a:p>
        </p:txBody>
      </p:sp>
      <p:sp>
        <p:nvSpPr>
          <p:cNvPr id="3" name="Content Placeholder 2"/>
          <p:cNvSpPr>
            <a:spLocks noGrp="1"/>
          </p:cNvSpPr>
          <p:nvPr>
            <p:ph idx="1"/>
          </p:nvPr>
        </p:nvSpPr>
        <p:spPr/>
        <p:txBody>
          <a:bodyPr/>
          <a:lstStyle/>
          <a:p>
            <a:r>
              <a:rPr lang="en-US" dirty="0" smtClean="0"/>
              <a:t>Look at Bluetooth Standards Document</a:t>
            </a:r>
            <a:endParaRPr lang="en-US" dirty="0"/>
          </a:p>
        </p:txBody>
      </p:sp>
    </p:spTree>
    <p:extLst>
      <p:ext uri="{BB962C8B-B14F-4D97-AF65-F5344CB8AC3E}">
        <p14:creationId xmlns:p14="http://schemas.microsoft.com/office/powerpoint/2010/main" val="2090797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develops Standards?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Accredited standards </a:t>
            </a:r>
            <a:r>
              <a:rPr lang="en-US" dirty="0"/>
              <a:t>that are developed under the oversight of a not-for-profit organization whose stated purpose or charter is the “public good” are considered by some to be the only “true” Standards in the marketplace. Examples of such an accreditation process in the United States is the American National Standards Institute (</a:t>
            </a:r>
            <a:r>
              <a:rPr lang="en-US" dirty="0">
                <a:hlinkClick r:id="rId2"/>
              </a:rPr>
              <a:t>ANSI</a:t>
            </a:r>
            <a:r>
              <a:rPr lang="en-US" dirty="0"/>
              <a:t>), which accredits </a:t>
            </a:r>
            <a:r>
              <a:rPr lang="en-US" dirty="0">
                <a:hlinkClick r:id="rId3"/>
              </a:rPr>
              <a:t>SDOs</a:t>
            </a:r>
            <a:r>
              <a:rPr lang="en-US" dirty="0"/>
              <a:t> (Standards Development Organizations), e.g., </a:t>
            </a:r>
            <a:r>
              <a:rPr lang="en-US" dirty="0">
                <a:hlinkClick r:id="rId4"/>
              </a:rPr>
              <a:t>IEEE</a:t>
            </a:r>
            <a:r>
              <a:rPr lang="en-US" dirty="0"/>
              <a:t>, INCITS, </a:t>
            </a:r>
            <a:r>
              <a:rPr lang="en-US" dirty="0">
                <a:hlinkClick r:id="rId5"/>
              </a:rPr>
              <a:t>TIA</a:t>
            </a:r>
            <a:r>
              <a:rPr lang="en-US" dirty="0"/>
              <a:t>, and </a:t>
            </a:r>
            <a:r>
              <a:rPr lang="en-US" dirty="0">
                <a:hlinkClick r:id="rId6"/>
              </a:rPr>
              <a:t>ATIS</a:t>
            </a:r>
            <a:r>
              <a:rPr lang="en-US" dirty="0"/>
              <a:t>. </a:t>
            </a:r>
            <a:endParaRPr lang="en-US" dirty="0" smtClean="0"/>
          </a:p>
          <a:p>
            <a:r>
              <a:rPr lang="en-US" dirty="0" smtClean="0"/>
              <a:t>A </a:t>
            </a:r>
            <a:r>
              <a:rPr lang="en-US" dirty="0"/>
              <a:t>European example is the European Union (EU) which oversees standards development in the EU, under such groups as ETSI, CEN and CENELEC. </a:t>
            </a:r>
            <a:endParaRPr lang="en-US" dirty="0" smtClean="0"/>
          </a:p>
          <a:p>
            <a:r>
              <a:rPr lang="en-US" dirty="0" smtClean="0"/>
              <a:t>Internationally</a:t>
            </a:r>
            <a:r>
              <a:rPr lang="en-US" dirty="0"/>
              <a:t>, the International Telecommunications Union operates as a "special agency" of the United Nations. The International Standards Organization (</a:t>
            </a:r>
            <a:r>
              <a:rPr lang="en-US" dirty="0">
                <a:hlinkClick r:id="rId7"/>
              </a:rPr>
              <a:t>ISO</a:t>
            </a:r>
            <a:r>
              <a:rPr lang="en-US" dirty="0"/>
              <a:t>) and the International </a:t>
            </a:r>
            <a:r>
              <a:rPr lang="en-US" dirty="0" err="1"/>
              <a:t>Electrotechnology</a:t>
            </a:r>
            <a:r>
              <a:rPr lang="en-US" dirty="0"/>
              <a:t> Commission (</a:t>
            </a:r>
            <a:r>
              <a:rPr lang="en-US" dirty="0">
                <a:hlinkClick r:id="rId8"/>
              </a:rPr>
              <a:t>IEC</a:t>
            </a:r>
            <a:r>
              <a:rPr lang="en-US" dirty="0"/>
              <a:t>) are two other examples of international organizations.</a:t>
            </a:r>
          </a:p>
          <a:p>
            <a:endParaRPr lang="en-US" dirty="0"/>
          </a:p>
        </p:txBody>
      </p:sp>
    </p:spTree>
    <p:extLst>
      <p:ext uri="{BB962C8B-B14F-4D97-AF65-F5344CB8AC3E}">
        <p14:creationId xmlns:p14="http://schemas.microsoft.com/office/powerpoint/2010/main" val="1952239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standards?</a:t>
            </a:r>
            <a:endParaRPr lang="en-US" dirty="0"/>
          </a:p>
        </p:txBody>
      </p:sp>
      <p:sp>
        <p:nvSpPr>
          <p:cNvPr id="3" name="Content Placeholder 2"/>
          <p:cNvSpPr>
            <a:spLocks noGrp="1"/>
          </p:cNvSpPr>
          <p:nvPr>
            <p:ph idx="1"/>
          </p:nvPr>
        </p:nvSpPr>
        <p:spPr/>
        <p:txBody>
          <a:bodyPr>
            <a:normAutofit/>
          </a:bodyPr>
          <a:lstStyle/>
          <a:p>
            <a:r>
              <a:rPr lang="en-US" dirty="0" smtClean="0"/>
              <a:t>What is a voluntary consensus standard?</a:t>
            </a:r>
          </a:p>
          <a:p>
            <a:r>
              <a:rPr lang="en-US" dirty="0" smtClean="0"/>
              <a:t>What is a proprietary standard?</a:t>
            </a:r>
          </a:p>
          <a:p>
            <a:r>
              <a:rPr lang="en-US" dirty="0" smtClean="0"/>
              <a:t>How are consensus standards developed?</a:t>
            </a:r>
          </a:p>
          <a:p>
            <a:r>
              <a:rPr lang="en-US" dirty="0" smtClean="0"/>
              <a:t>Other types of standards</a:t>
            </a:r>
          </a:p>
          <a:p>
            <a:pPr lvl="1"/>
            <a:r>
              <a:rPr lang="en-US" dirty="0" smtClean="0"/>
              <a:t>de facto standard (Ad hoc)</a:t>
            </a:r>
          </a:p>
          <a:p>
            <a:pPr lvl="1"/>
            <a:r>
              <a:rPr lang="en-US" dirty="0" smtClean="0"/>
              <a:t>Voluntary standard</a:t>
            </a:r>
          </a:p>
          <a:p>
            <a:pPr lvl="1"/>
            <a:r>
              <a:rPr lang="en-US" dirty="0" smtClean="0"/>
              <a:t>Mandatory standard</a:t>
            </a:r>
          </a:p>
          <a:p>
            <a:pPr lvl="1"/>
            <a:r>
              <a:rPr lang="en-US" dirty="0" smtClean="0"/>
              <a:t>Consortia standard</a:t>
            </a:r>
          </a:p>
        </p:txBody>
      </p:sp>
    </p:spTree>
    <p:extLst>
      <p:ext uri="{BB962C8B-B14F-4D97-AF65-F5344CB8AC3E}">
        <p14:creationId xmlns:p14="http://schemas.microsoft.com/office/powerpoint/2010/main" val="34669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a short video from ANSI?</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www.standardslearn.org/Presentations/IntroToStandards/index.htm</a:t>
            </a:r>
            <a:endParaRPr lang="en-US" dirty="0"/>
          </a:p>
          <a:p>
            <a:pPr marL="0" indent="0">
              <a:buNone/>
            </a:pPr>
            <a:endParaRPr lang="en-US" dirty="0"/>
          </a:p>
          <a:p>
            <a:pPr marL="0" indent="0">
              <a:buNone/>
            </a:pPr>
            <a:r>
              <a:rPr lang="en-US" dirty="0" smtClean="0"/>
              <a:t>Slide 4 to Slide 19</a:t>
            </a:r>
          </a:p>
        </p:txBody>
      </p:sp>
    </p:spTree>
    <p:extLst>
      <p:ext uri="{BB962C8B-B14F-4D97-AF65-F5344CB8AC3E}">
        <p14:creationId xmlns:p14="http://schemas.microsoft.com/office/powerpoint/2010/main" val="2389598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Standards</a:t>
            </a:r>
            <a:endParaRPr lang="en-US" dirty="0"/>
          </a:p>
        </p:txBody>
      </p:sp>
      <p:sp>
        <p:nvSpPr>
          <p:cNvPr id="3" name="Content Placeholder 2"/>
          <p:cNvSpPr>
            <a:spLocks noGrp="1"/>
          </p:cNvSpPr>
          <p:nvPr>
            <p:ph idx="1"/>
          </p:nvPr>
        </p:nvSpPr>
        <p:spPr/>
        <p:txBody>
          <a:bodyPr/>
          <a:lstStyle/>
          <a:p>
            <a:r>
              <a:rPr lang="en-US" dirty="0" smtClean="0"/>
              <a:t>ANSI Z87.1-2003   (Safety Glasses Standard)</a:t>
            </a:r>
          </a:p>
          <a:p>
            <a:r>
              <a:rPr lang="en-US" dirty="0" smtClean="0"/>
              <a:t>IEEE 802.15.1  (</a:t>
            </a:r>
            <a:r>
              <a:rPr lang="en-US" dirty="0" err="1" smtClean="0"/>
              <a:t>BlueTooth</a:t>
            </a:r>
            <a:r>
              <a:rPr lang="en-US" dirty="0" smtClean="0"/>
              <a:t> Standard)</a:t>
            </a:r>
          </a:p>
          <a:p>
            <a:r>
              <a:rPr lang="en-US" dirty="0" smtClean="0"/>
              <a:t>VHS vs Beta (Proprietary Standards)</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1027115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“Accredited Standards”</a:t>
            </a:r>
            <a:endParaRPr lang="en-US" dirty="0"/>
          </a:p>
        </p:txBody>
      </p:sp>
      <p:sp>
        <p:nvSpPr>
          <p:cNvPr id="3" name="Content Placeholder 2"/>
          <p:cNvSpPr>
            <a:spLocks noGrp="1"/>
          </p:cNvSpPr>
          <p:nvPr>
            <p:ph idx="1"/>
          </p:nvPr>
        </p:nvSpPr>
        <p:spPr/>
        <p:txBody>
          <a:bodyPr>
            <a:normAutofit fontScale="85000" lnSpcReduction="20000"/>
          </a:bodyPr>
          <a:lstStyle/>
          <a:p>
            <a:r>
              <a:rPr lang="en-US" dirty="0"/>
              <a:t>Historically, standards development carried out under an accreditation process has been the traditional measure and requirement for a technical agreement to be considered a standard. This draws in part from the fact that, in the USA, ANSI carries out a "board of standards review" process on every standard produced as an </a:t>
            </a:r>
            <a:r>
              <a:rPr lang="en-US" dirty="0">
                <a:hlinkClick r:id="rId2"/>
              </a:rPr>
              <a:t>American National Standard</a:t>
            </a:r>
            <a:r>
              <a:rPr lang="en-US" dirty="0"/>
              <a:t>. </a:t>
            </a:r>
            <a:endParaRPr lang="en-US" dirty="0" smtClean="0"/>
          </a:p>
          <a:p>
            <a:r>
              <a:rPr lang="en-US" dirty="0" smtClean="0"/>
              <a:t>Further</a:t>
            </a:r>
            <a:r>
              <a:rPr lang="en-US" dirty="0"/>
              <a:t>, ANSI carries out periodic audits of all accredited </a:t>
            </a:r>
            <a:r>
              <a:rPr lang="en-US" b="1" dirty="0">
                <a:solidFill>
                  <a:srgbClr val="FF0000"/>
                </a:solidFill>
              </a:rPr>
              <a:t>standards development </a:t>
            </a:r>
            <a:r>
              <a:rPr lang="en-US" b="1" dirty="0" smtClean="0">
                <a:solidFill>
                  <a:srgbClr val="FF0000"/>
                </a:solidFill>
              </a:rPr>
              <a:t>organizations (like IEEE) </a:t>
            </a:r>
            <a:r>
              <a:rPr lang="en-US" dirty="0"/>
              <a:t>every 5 years to assure that the standards developer is operating in a fair and non-discriminatory manner and satisfies through demonstrated actions: consensus, openness, transparency, balance of interests, due process and rights to appeal. </a:t>
            </a:r>
          </a:p>
          <a:p>
            <a:endParaRPr lang="en-US" dirty="0"/>
          </a:p>
        </p:txBody>
      </p:sp>
    </p:spTree>
    <p:extLst>
      <p:ext uri="{BB962C8B-B14F-4D97-AF65-F5344CB8AC3E}">
        <p14:creationId xmlns:p14="http://schemas.microsoft.com/office/powerpoint/2010/main" val="529928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Standards Creation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a:t>Market successes have occurred without the "benefit" of an accredited standard. One such example is the Internet suite of standards which were developed under an open process, sometimes referred to as an "</a:t>
            </a:r>
            <a:r>
              <a:rPr lang="en-US" dirty="0">
                <a:solidFill>
                  <a:srgbClr val="FF0000"/>
                </a:solidFill>
              </a:rPr>
              <a:t>open source process</a:t>
            </a:r>
            <a:r>
              <a:rPr lang="en-US" dirty="0"/>
              <a:t>" now under the aegis of the </a:t>
            </a:r>
            <a:r>
              <a:rPr lang="en-US" b="1" dirty="0">
                <a:solidFill>
                  <a:srgbClr val="FF0000"/>
                </a:solidFill>
              </a:rPr>
              <a:t>Internet Engineering Task Force (IETF). </a:t>
            </a:r>
            <a:r>
              <a:rPr lang="en-US" dirty="0"/>
              <a:t>The Internet stands as one clear example that highly valuable and widely accepted technology agreements can come from sources other than the traditional/accredited standards developers. The important point: engineers and technologists must know if and how standards affect or can affect their practice/employment of engineering and technology.</a:t>
            </a:r>
          </a:p>
          <a:p>
            <a:r>
              <a:rPr lang="en-US" dirty="0"/>
              <a:t>In the case of signaling technology necessary to interconnect national and international telephony networks, </a:t>
            </a:r>
            <a:r>
              <a:rPr lang="en-US" b="1" dirty="0">
                <a:solidFill>
                  <a:srgbClr val="FF0000"/>
                </a:solidFill>
              </a:rPr>
              <a:t>formal/accredited standards </a:t>
            </a:r>
            <a:r>
              <a:rPr lang="en-US" dirty="0"/>
              <a:t>were developed at both the national (ANSI in USA, ETSI in Europe) and internationals levels (ITU-T). These current standards are known of as Signaling System 7 Standards.</a:t>
            </a:r>
          </a:p>
        </p:txBody>
      </p:sp>
    </p:spTree>
    <p:extLst>
      <p:ext uri="{BB962C8B-B14F-4D97-AF65-F5344CB8AC3E}">
        <p14:creationId xmlns:p14="http://schemas.microsoft.com/office/powerpoint/2010/main" val="2754262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Consortia Standard</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endParaRPr lang="en-US" dirty="0"/>
          </a:p>
          <a:p>
            <a:r>
              <a:rPr lang="en-US" dirty="0" smtClean="0"/>
              <a:t>Example: Bluetooth </a:t>
            </a:r>
            <a:r>
              <a:rPr lang="en-US" dirty="0"/>
              <a:t>is managed by the </a:t>
            </a:r>
            <a:r>
              <a:rPr lang="en-US" dirty="0">
                <a:hlinkClick r:id="rId2" tooltip="Bluetooth Special Interest Group"/>
              </a:rPr>
              <a:t>Bluetooth Special Interest Group</a:t>
            </a:r>
            <a:r>
              <a:rPr lang="en-US" dirty="0"/>
              <a:t> (SIG), which has more than 20,000 member companies in the areas of telecommunication, computing, networking, and consumer electronics.</a:t>
            </a:r>
            <a:r>
              <a:rPr lang="en-US" baseline="30000" dirty="0">
                <a:hlinkClick r:id="rId3"/>
              </a:rPr>
              <a:t>[5]</a:t>
            </a:r>
            <a:r>
              <a:rPr lang="en-US" dirty="0"/>
              <a:t> Bluetooth was standardized as </a:t>
            </a:r>
            <a:r>
              <a:rPr lang="en-US" b="1" dirty="0"/>
              <a:t>IEEE 802.15.1</a:t>
            </a:r>
            <a:r>
              <a:rPr lang="en-US" dirty="0"/>
              <a:t>, but the standard is no longer maintained. The SIG oversees the development of the specification, manages the qualification program, and protects the trademarks.</a:t>
            </a:r>
            <a:r>
              <a:rPr lang="en-US" baseline="30000" dirty="0">
                <a:hlinkClick r:id="rId4"/>
              </a:rPr>
              <a:t>[6]</a:t>
            </a:r>
            <a:r>
              <a:rPr lang="en-US" dirty="0"/>
              <a:t> To be marketed as a Bluetooth device, it must be </a:t>
            </a:r>
            <a:r>
              <a:rPr lang="en-US" dirty="0">
                <a:hlinkClick r:id="rId5" tooltip="Bluetooth Special Interest Group"/>
              </a:rPr>
              <a:t>qualified</a:t>
            </a:r>
            <a:r>
              <a:rPr lang="en-US" dirty="0"/>
              <a:t> to standards defined by the SIG.</a:t>
            </a:r>
            <a:r>
              <a:rPr lang="en-US" baseline="30000" dirty="0">
                <a:hlinkClick r:id="rId6"/>
              </a:rPr>
              <a:t>[7]</a:t>
            </a:r>
            <a:r>
              <a:rPr lang="en-US" dirty="0"/>
              <a:t> A network of </a:t>
            </a:r>
            <a:r>
              <a:rPr lang="en-US" dirty="0">
                <a:hlinkClick r:id="rId7" tooltip="Patent"/>
              </a:rPr>
              <a:t>patents</a:t>
            </a:r>
            <a:r>
              <a:rPr lang="en-US" dirty="0"/>
              <a:t> is required to implement the technology, which is licensed only for that qualifying device.</a:t>
            </a:r>
          </a:p>
        </p:txBody>
      </p:sp>
    </p:spTree>
    <p:extLst>
      <p:ext uri="{BB962C8B-B14F-4D97-AF65-F5344CB8AC3E}">
        <p14:creationId xmlns:p14="http://schemas.microsoft.com/office/powerpoint/2010/main" val="362394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Proprietary Standards</a:t>
            </a:r>
            <a:endParaRPr lang="en-US" dirty="0"/>
          </a:p>
        </p:txBody>
      </p:sp>
      <p:sp>
        <p:nvSpPr>
          <p:cNvPr id="3" name="Content Placeholder 2"/>
          <p:cNvSpPr>
            <a:spLocks noGrp="1"/>
          </p:cNvSpPr>
          <p:nvPr>
            <p:ph idx="1"/>
          </p:nvPr>
        </p:nvSpPr>
        <p:spPr/>
        <p:txBody>
          <a:bodyPr>
            <a:normAutofit fontScale="92500"/>
          </a:bodyPr>
          <a:lstStyle/>
          <a:p>
            <a:r>
              <a:rPr lang="en-US" dirty="0">
                <a:hlinkClick r:id="rId2"/>
              </a:rPr>
              <a:t>Proprietary standards</a:t>
            </a:r>
            <a:r>
              <a:rPr lang="en-US" dirty="0"/>
              <a:t> are owned by one or more companies and are normally protected by one or more of the following: </a:t>
            </a:r>
            <a:r>
              <a:rPr lang="en-US" dirty="0">
                <a:hlinkClick r:id="rId3"/>
              </a:rPr>
              <a:t>patents</a:t>
            </a:r>
            <a:r>
              <a:rPr lang="en-US" dirty="0"/>
              <a:t>, </a:t>
            </a:r>
            <a:r>
              <a:rPr lang="en-US" dirty="0">
                <a:hlinkClick r:id="rId4"/>
              </a:rPr>
              <a:t>copyrights</a:t>
            </a:r>
            <a:r>
              <a:rPr lang="en-US" dirty="0"/>
              <a:t>, and </a:t>
            </a:r>
            <a:r>
              <a:rPr lang="en-US" dirty="0">
                <a:hlinkClick r:id="rId5"/>
              </a:rPr>
              <a:t>trade-secrets</a:t>
            </a:r>
            <a:r>
              <a:rPr lang="en-US" dirty="0"/>
              <a:t>. </a:t>
            </a:r>
          </a:p>
          <a:p>
            <a:r>
              <a:rPr lang="en-US" dirty="0"/>
              <a:t>Standards that are developed behind corporate closed doors will find themselves implemented in the marketplace only by that corporation or by that corporation and others that are licensed or otherwise allowed by the owner corporation. There are many examples of proprietary standards, some have been successful in the marketplace, others have not. </a:t>
            </a:r>
          </a:p>
        </p:txBody>
      </p:sp>
    </p:spTree>
    <p:extLst>
      <p:ext uri="{BB962C8B-B14F-4D97-AF65-F5344CB8AC3E}">
        <p14:creationId xmlns:p14="http://schemas.microsoft.com/office/powerpoint/2010/main" val="89842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Proprietary Standard: Example</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r>
              <a:rPr lang="en-US" dirty="0"/>
              <a:t>The development of proprietary protocols controlling the storage and retrieval of video information on magnetic tapes took two forms in the late 1960s. </a:t>
            </a:r>
          </a:p>
          <a:p>
            <a:r>
              <a:rPr lang="en-US" b="1" dirty="0" smtClean="0">
                <a:solidFill>
                  <a:srgbClr val="FF0000"/>
                </a:solidFill>
              </a:rPr>
              <a:t>VHS </a:t>
            </a:r>
            <a:r>
              <a:rPr lang="en-US" b="1" dirty="0">
                <a:solidFill>
                  <a:srgbClr val="FF0000"/>
                </a:solidFill>
              </a:rPr>
              <a:t>and Beta</a:t>
            </a:r>
            <a:r>
              <a:rPr lang="en-US" dirty="0"/>
              <a:t>, were owned by different companies, neither of which decided to work for an accredited standard. Each went into the marketplace simply on the value of the technology and the recognition of their corporate name. </a:t>
            </a:r>
            <a:endParaRPr lang="en-US" dirty="0" smtClean="0"/>
          </a:p>
          <a:p>
            <a:r>
              <a:rPr lang="en-US" dirty="0" smtClean="0"/>
              <a:t>In </a:t>
            </a:r>
            <a:r>
              <a:rPr lang="en-US" dirty="0"/>
              <a:t>the case of VHS, the owner decided it would license others to manufacture record and playback devices based on the VHS technology. </a:t>
            </a:r>
            <a:endParaRPr lang="en-US" dirty="0" smtClean="0"/>
          </a:p>
          <a:p>
            <a:r>
              <a:rPr lang="en-US" dirty="0" smtClean="0"/>
              <a:t>The </a:t>
            </a:r>
            <a:r>
              <a:rPr lang="en-US" dirty="0"/>
              <a:t>Beta company decided to make a try for market dominance on a go it alone basis. </a:t>
            </a:r>
            <a:endParaRPr lang="en-US" dirty="0" smtClean="0"/>
          </a:p>
          <a:p>
            <a:r>
              <a:rPr lang="en-US" dirty="0" smtClean="0"/>
              <a:t>This </a:t>
            </a:r>
            <a:r>
              <a:rPr lang="en-US" dirty="0"/>
              <a:t>resulted in the VHS being incorporated in more products, and thus it won a broader market acceptance, ultimately totally displacing the Beta technology. </a:t>
            </a:r>
            <a:endParaRPr lang="en-US" dirty="0" smtClean="0"/>
          </a:p>
          <a:p>
            <a:r>
              <a:rPr lang="en-US" dirty="0" smtClean="0"/>
              <a:t>Some </a:t>
            </a:r>
            <a:r>
              <a:rPr lang="en-US" dirty="0"/>
              <a:t>have said the Beta technology was superior, yet the </a:t>
            </a:r>
            <a:r>
              <a:rPr lang="en-US" b="1" dirty="0">
                <a:solidFill>
                  <a:srgbClr val="FF0000"/>
                </a:solidFill>
              </a:rPr>
              <a:t>VHS won the market battle by becoming a de facto standard leveraged by multiple sources of supply.</a:t>
            </a:r>
            <a:r>
              <a:rPr lang="en-US" dirty="0"/>
              <a:t> </a:t>
            </a:r>
          </a:p>
        </p:txBody>
      </p:sp>
    </p:spTree>
    <p:extLst>
      <p:ext uri="{BB962C8B-B14F-4D97-AF65-F5344CB8AC3E}">
        <p14:creationId xmlns:p14="http://schemas.microsoft.com/office/powerpoint/2010/main" val="732992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Standards</a:t>
            </a:r>
            <a:endParaRPr lang="en-US" dirty="0"/>
          </a:p>
        </p:txBody>
      </p:sp>
      <p:sp>
        <p:nvSpPr>
          <p:cNvPr id="3" name="Content Placeholder 2"/>
          <p:cNvSpPr>
            <a:spLocks noGrp="1"/>
          </p:cNvSpPr>
          <p:nvPr>
            <p:ph idx="1"/>
          </p:nvPr>
        </p:nvSpPr>
        <p:spPr/>
        <p:txBody>
          <a:bodyPr>
            <a:normAutofit fontScale="92500"/>
          </a:bodyPr>
          <a:lstStyle/>
          <a:p>
            <a:r>
              <a:rPr lang="en-US" dirty="0"/>
              <a:t>Examples of </a:t>
            </a:r>
            <a:r>
              <a:rPr lang="en-US" b="1" dirty="0">
                <a:solidFill>
                  <a:srgbClr val="FF0000"/>
                </a:solidFill>
              </a:rPr>
              <a:t>mandatory standards </a:t>
            </a:r>
            <a:r>
              <a:rPr lang="en-US" dirty="0"/>
              <a:t>in the USA are standards addressing the use of radio spectrum which is mandated under law by the Federal Communications Commission (FCC). </a:t>
            </a:r>
            <a:endParaRPr lang="en-US" dirty="0" smtClean="0"/>
          </a:p>
          <a:p>
            <a:r>
              <a:rPr lang="en-US" dirty="0" smtClean="0"/>
              <a:t>Another </a:t>
            </a:r>
            <a:r>
              <a:rPr lang="en-US" dirty="0"/>
              <a:t>example is the case where a state or local municipality produces a "</a:t>
            </a:r>
            <a:r>
              <a:rPr lang="en-US" dirty="0">
                <a:solidFill>
                  <a:srgbClr val="FF0000"/>
                </a:solidFill>
              </a:rPr>
              <a:t>code</a:t>
            </a:r>
            <a:r>
              <a:rPr lang="en-US" dirty="0"/>
              <a:t>" covering residential and commercial electrical wiring and </a:t>
            </a:r>
            <a:r>
              <a:rPr lang="en-US" dirty="0">
                <a:solidFill>
                  <a:srgbClr val="FF0000"/>
                </a:solidFill>
              </a:rPr>
              <a:t>makes reference to a voluntary standard </a:t>
            </a:r>
            <a:r>
              <a:rPr lang="en-US" dirty="0"/>
              <a:t>such as the National Electrical Code, which is a voluntary standard despite the use of the word "code" in its title. </a:t>
            </a:r>
          </a:p>
        </p:txBody>
      </p:sp>
    </p:spTree>
    <p:extLst>
      <p:ext uri="{BB962C8B-B14F-4D97-AF65-F5344CB8AC3E}">
        <p14:creationId xmlns:p14="http://schemas.microsoft.com/office/powerpoint/2010/main" val="981695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Compliance</a:t>
            </a:r>
            <a:endParaRPr lang="en-US" dirty="0"/>
          </a:p>
        </p:txBody>
      </p:sp>
      <p:sp>
        <p:nvSpPr>
          <p:cNvPr id="3" name="Content Placeholder 2"/>
          <p:cNvSpPr>
            <a:spLocks noGrp="1"/>
          </p:cNvSpPr>
          <p:nvPr>
            <p:ph idx="1"/>
          </p:nvPr>
        </p:nvSpPr>
        <p:spPr/>
        <p:txBody>
          <a:bodyPr>
            <a:normAutofit fontScale="77500" lnSpcReduction="20000"/>
          </a:bodyPr>
          <a:lstStyle/>
          <a:p>
            <a:r>
              <a:rPr lang="en-US" dirty="0">
                <a:hlinkClick r:id="rId2"/>
              </a:rPr>
              <a:t>Compliance</a:t>
            </a:r>
            <a:r>
              <a:rPr lang="en-US" dirty="0"/>
              <a:t> with standards must be proven via:</a:t>
            </a:r>
          </a:p>
          <a:p>
            <a:pPr lvl="1"/>
            <a:r>
              <a:rPr lang="en-US" dirty="0"/>
              <a:t>Required or commonly recognized testing (which is also standardized)</a:t>
            </a:r>
          </a:p>
          <a:p>
            <a:pPr lvl="1"/>
            <a:r>
              <a:rPr lang="en-US" dirty="0"/>
              <a:t>Design process testing</a:t>
            </a:r>
          </a:p>
          <a:p>
            <a:pPr lvl="1"/>
            <a:r>
              <a:rPr lang="en-US" dirty="0"/>
              <a:t>Manufacturing testing for quality and consistency</a:t>
            </a:r>
          </a:p>
          <a:p>
            <a:pPr lvl="1"/>
            <a:r>
              <a:rPr lang="en-US" dirty="0"/>
              <a:t>Customer acceptance testing</a:t>
            </a:r>
          </a:p>
          <a:p>
            <a:pPr lvl="1"/>
            <a:r>
              <a:rPr lang="en-US" dirty="0"/>
              <a:t>Ongoing compliance testing</a:t>
            </a:r>
          </a:p>
          <a:p>
            <a:r>
              <a:rPr lang="en-US" dirty="0"/>
              <a:t>The only definitive way to know if a product performs according to standards is to perform some type of test or tests. These tests and measurement methods have to be standardized or there will be chaos with no repeatability or reproducibility of the compliance measurement. The good news is that most of these critical tests have been standardized for some time, but they continue to be amended and updated.</a:t>
            </a:r>
          </a:p>
          <a:p>
            <a:endParaRPr lang="en-US" dirty="0"/>
          </a:p>
        </p:txBody>
      </p:sp>
    </p:spTree>
    <p:extLst>
      <p:ext uri="{BB962C8B-B14F-4D97-AF65-F5344CB8AC3E}">
        <p14:creationId xmlns:p14="http://schemas.microsoft.com/office/powerpoint/2010/main" val="2061554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with compliance in mind</a:t>
            </a:r>
            <a:endParaRPr lang="en-US" dirty="0"/>
          </a:p>
        </p:txBody>
      </p:sp>
      <p:sp>
        <p:nvSpPr>
          <p:cNvPr id="3" name="Content Placeholder 2"/>
          <p:cNvSpPr>
            <a:spLocks noGrp="1"/>
          </p:cNvSpPr>
          <p:nvPr>
            <p:ph idx="1"/>
          </p:nvPr>
        </p:nvSpPr>
        <p:spPr/>
        <p:txBody>
          <a:bodyPr>
            <a:normAutofit fontScale="70000" lnSpcReduction="20000"/>
          </a:bodyPr>
          <a:lstStyle/>
          <a:p>
            <a:r>
              <a:rPr lang="en-US" dirty="0"/>
              <a:t>Most modern digital devices (i.e. those devices which are run by a microprocessor or are in fact a computer or computing device) are </a:t>
            </a:r>
            <a:r>
              <a:rPr lang="en-US" dirty="0">
                <a:solidFill>
                  <a:srgbClr val="FF0000"/>
                </a:solidFill>
              </a:rPr>
              <a:t>regulated</a:t>
            </a:r>
            <a:r>
              <a:rPr lang="en-US" dirty="0"/>
              <a:t> as to limit the RF interference potential from these digital devices. </a:t>
            </a:r>
            <a:endParaRPr lang="en-US" dirty="0" smtClean="0"/>
          </a:p>
          <a:p>
            <a:r>
              <a:rPr lang="en-US" dirty="0" smtClean="0"/>
              <a:t>But </a:t>
            </a:r>
            <a:r>
              <a:rPr lang="en-US" dirty="0"/>
              <a:t>how does one know that there will be, for example, no interference? It is relatively simple to determine those portions of a product design that are applicable to the standard. But to get a metric of how they meet the standard, limited testing is needed. </a:t>
            </a:r>
            <a:endParaRPr lang="en-US" dirty="0" smtClean="0"/>
          </a:p>
          <a:p>
            <a:r>
              <a:rPr lang="en-US" dirty="0" smtClean="0"/>
              <a:t>Using </a:t>
            </a:r>
            <a:r>
              <a:rPr lang="en-US" dirty="0"/>
              <a:t>design process testing, this can be done almost from the start—for example, by the way in which components are selected, how they are laid out on a printed wiring board, and how they connect to adjacent circuit packs and up to frame level. Even after the design is nearing completion and is ready to be released to manufacturing, there needs to be a final test (manufacturing testing for quality and consistency) using </a:t>
            </a:r>
            <a:r>
              <a:rPr lang="en-US" dirty="0">
                <a:solidFill>
                  <a:srgbClr val="FF0000"/>
                </a:solidFill>
              </a:rPr>
              <a:t>standard test techniques</a:t>
            </a:r>
            <a:r>
              <a:rPr lang="en-US" dirty="0"/>
              <a:t> to show with confidence that the product meets </a:t>
            </a:r>
            <a:r>
              <a:rPr lang="en-US" dirty="0">
                <a:solidFill>
                  <a:srgbClr val="FF0000"/>
                </a:solidFill>
              </a:rPr>
              <a:t>regulatory limits and </a:t>
            </a:r>
            <a:r>
              <a:rPr lang="en-US" dirty="0" smtClean="0">
                <a:solidFill>
                  <a:srgbClr val="FF0000"/>
                </a:solidFill>
              </a:rPr>
              <a:t>compliance</a:t>
            </a:r>
            <a:r>
              <a:rPr lang="en-US" dirty="0" smtClean="0"/>
              <a:t>. </a:t>
            </a:r>
            <a:endParaRPr lang="en-US" dirty="0"/>
          </a:p>
        </p:txBody>
      </p:sp>
    </p:spTree>
    <p:extLst>
      <p:ext uri="{BB962C8B-B14F-4D97-AF65-F5344CB8AC3E}">
        <p14:creationId xmlns:p14="http://schemas.microsoft.com/office/powerpoint/2010/main" val="204309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Standards are used in Product Design</a:t>
            </a:r>
            <a:endParaRPr lang="en-US"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a:t>The product will not succeed unless the customer is satisfied with the product and </a:t>
            </a:r>
            <a:r>
              <a:rPr lang="en-US" b="1" dirty="0">
                <a:solidFill>
                  <a:srgbClr val="FF0000"/>
                </a:solidFill>
              </a:rPr>
              <a:t>sees the labels on the product that shows that it meets various standards for safety, RF interference, interoperability, etc.</a:t>
            </a:r>
            <a:r>
              <a:rPr lang="en-US" dirty="0"/>
              <a:t> </a:t>
            </a:r>
            <a:endParaRPr lang="en-US" dirty="0" smtClean="0"/>
          </a:p>
          <a:p>
            <a:r>
              <a:rPr lang="en-US" dirty="0" smtClean="0"/>
              <a:t>The </a:t>
            </a:r>
            <a:r>
              <a:rPr lang="en-US" dirty="0"/>
              <a:t>customer also wants the product to continue to operate as intended and for a reasonably long period of time, even when repairs are needed. Repairs should not defeat or affect all the work done to meet the appropriate standards in the first place. </a:t>
            </a:r>
            <a:endParaRPr lang="en-US" dirty="0" smtClean="0"/>
          </a:p>
          <a:p>
            <a:r>
              <a:rPr lang="en-US" dirty="0" smtClean="0"/>
              <a:t>Furthermore</a:t>
            </a:r>
            <a:r>
              <a:rPr lang="en-US" dirty="0"/>
              <a:t>, manufacturing has to continue to show ongoing compliance so that the first product and the last product off the production line continue to meet the standards under which the product was designed.</a:t>
            </a:r>
          </a:p>
          <a:p>
            <a:r>
              <a:rPr lang="en-US" dirty="0"/>
              <a:t>Finally, standards even apply at the end of the useful life cycle of the product or when it is tossed away as "out of style" or “obsolete.” Many countries are imposing recycling standards and requirements that must be addressed during product development.</a:t>
            </a:r>
          </a:p>
          <a:p>
            <a:endParaRPr lang="en-US" dirty="0"/>
          </a:p>
        </p:txBody>
      </p:sp>
    </p:spTree>
    <p:extLst>
      <p:ext uri="{BB962C8B-B14F-4D97-AF65-F5344CB8AC3E}">
        <p14:creationId xmlns:p14="http://schemas.microsoft.com/office/powerpoint/2010/main" val="1648468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Liability and Standards</a:t>
            </a:r>
            <a:endParaRPr lang="en-US" dirty="0"/>
          </a:p>
        </p:txBody>
      </p:sp>
      <p:sp>
        <p:nvSpPr>
          <p:cNvPr id="3" name="Content Placeholder 2"/>
          <p:cNvSpPr>
            <a:spLocks noGrp="1"/>
          </p:cNvSpPr>
          <p:nvPr>
            <p:ph idx="1"/>
          </p:nvPr>
        </p:nvSpPr>
        <p:spPr/>
        <p:txBody>
          <a:bodyPr/>
          <a:lstStyle/>
          <a:p>
            <a:r>
              <a:rPr lang="en-US" dirty="0" smtClean="0"/>
              <a:t>In a legal sense, engineers are expected to  “act </a:t>
            </a:r>
            <a:r>
              <a:rPr lang="en-US" dirty="0"/>
              <a:t>as prudently and carefully </a:t>
            </a:r>
            <a:r>
              <a:rPr lang="en-US" dirty="0" smtClean="0"/>
              <a:t>as other </a:t>
            </a:r>
            <a:r>
              <a:rPr lang="en-US" dirty="0"/>
              <a:t>reasonable </a:t>
            </a:r>
            <a:r>
              <a:rPr lang="en-US" dirty="0" smtClean="0"/>
              <a:t>engineers </a:t>
            </a:r>
            <a:r>
              <a:rPr lang="en-US" dirty="0"/>
              <a:t>would have acted </a:t>
            </a:r>
            <a:r>
              <a:rPr lang="en-US" dirty="0" smtClean="0"/>
              <a:t>under the </a:t>
            </a:r>
            <a:r>
              <a:rPr lang="en-US" dirty="0"/>
              <a:t>same or substantially similar circumstances</a:t>
            </a:r>
            <a:r>
              <a:rPr lang="en-US" dirty="0" smtClean="0"/>
              <a:t>.”</a:t>
            </a:r>
          </a:p>
          <a:p>
            <a:r>
              <a:rPr lang="en-US" dirty="0" smtClean="0"/>
              <a:t>How do you know how other engineers would “act”. A very important way is to follow the standards developed by other engineers.</a:t>
            </a:r>
            <a:endParaRPr lang="en-US" dirty="0"/>
          </a:p>
        </p:txBody>
      </p:sp>
    </p:spTree>
    <p:extLst>
      <p:ext uri="{BB962C8B-B14F-4D97-AF65-F5344CB8AC3E}">
        <p14:creationId xmlns:p14="http://schemas.microsoft.com/office/powerpoint/2010/main" val="3790047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IEEE Standards website</a:t>
            </a:r>
          </a:p>
          <a:p>
            <a:r>
              <a:rPr lang="en-US" dirty="0" smtClean="0"/>
              <a:t>ANSI Standards website</a:t>
            </a:r>
            <a:endParaRPr lang="en-US" dirty="0"/>
          </a:p>
        </p:txBody>
      </p:sp>
    </p:spTree>
    <p:extLst>
      <p:ext uri="{BB962C8B-B14F-4D97-AF65-F5344CB8AC3E}">
        <p14:creationId xmlns:p14="http://schemas.microsoft.com/office/powerpoint/2010/main" val="1614504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Issues</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v"/>
            </a:pPr>
            <a:r>
              <a:rPr lang="en-US" dirty="0" smtClean="0"/>
              <a:t>Patents and copyrights		November 3, 2017</a:t>
            </a:r>
          </a:p>
          <a:p>
            <a:pPr>
              <a:buFont typeface="Wingdings" pitchFamily="2" charset="2"/>
              <a:buChar char="v"/>
            </a:pPr>
            <a:r>
              <a:rPr lang="en-US" dirty="0" smtClean="0"/>
              <a:t>Design for Accessibility	October 27, 2017	</a:t>
            </a:r>
            <a:r>
              <a:rPr lang="en-US" dirty="0" smtClean="0">
                <a:solidFill>
                  <a:srgbClr val="FF0000"/>
                </a:solidFill>
              </a:rPr>
              <a:t> </a:t>
            </a:r>
          </a:p>
          <a:p>
            <a:r>
              <a:rPr lang="en-US" dirty="0">
                <a:solidFill>
                  <a:srgbClr val="FF0000"/>
                </a:solidFill>
              </a:rPr>
              <a:t>Standards and </a:t>
            </a:r>
            <a:r>
              <a:rPr lang="en-US" dirty="0" smtClean="0">
                <a:solidFill>
                  <a:srgbClr val="FF0000"/>
                </a:solidFill>
              </a:rPr>
              <a:t>liability</a:t>
            </a:r>
          </a:p>
          <a:p>
            <a:r>
              <a:rPr lang="en-US" dirty="0">
                <a:solidFill>
                  <a:srgbClr val="FF0000"/>
                </a:solidFill>
              </a:rPr>
              <a:t>Product lifecycle management</a:t>
            </a:r>
            <a:endParaRPr lang="en-US" dirty="0" smtClean="0">
              <a:solidFill>
                <a:srgbClr val="FF0000"/>
              </a:solidFill>
            </a:endParaRPr>
          </a:p>
          <a:p>
            <a:endParaRPr lang="en-US" dirty="0"/>
          </a:p>
          <a:p>
            <a:r>
              <a:rPr lang="en-US" dirty="0" smtClean="0"/>
              <a:t>Design Issues should be one section in the final report – discuss the issues that are relevant to your product, how does your design address these issues</a:t>
            </a:r>
          </a:p>
          <a:p>
            <a:endParaRPr lang="en-US" dirty="0"/>
          </a:p>
          <a:p>
            <a:endParaRPr lang="en-US" dirty="0" smtClean="0"/>
          </a:p>
        </p:txBody>
      </p:sp>
    </p:spTree>
    <p:extLst>
      <p:ext uri="{BB962C8B-B14F-4D97-AF65-F5344CB8AC3E}">
        <p14:creationId xmlns:p14="http://schemas.microsoft.com/office/powerpoint/2010/main" val="4181580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a Product - Lifecycle</a:t>
            </a:r>
            <a:endParaRPr lang="en-US" dirty="0"/>
          </a:p>
        </p:txBody>
      </p:sp>
      <p:sp>
        <p:nvSpPr>
          <p:cNvPr id="3" name="Content Placeholder 2"/>
          <p:cNvSpPr>
            <a:spLocks noGrp="1"/>
          </p:cNvSpPr>
          <p:nvPr>
            <p:ph sz="quarter" idx="1"/>
          </p:nvPr>
        </p:nvSpPr>
        <p:spPr/>
        <p:txBody>
          <a:bodyPr/>
          <a:lstStyle/>
          <a:p>
            <a:pPr>
              <a:buFont typeface="Wingdings" pitchFamily="2" charset="2"/>
              <a:buChar char="v"/>
            </a:pPr>
            <a:r>
              <a:rPr lang="en-US" dirty="0" smtClean="0"/>
              <a:t>Design</a:t>
            </a:r>
          </a:p>
          <a:p>
            <a:r>
              <a:rPr lang="en-US" dirty="0" smtClean="0"/>
              <a:t>Production</a:t>
            </a:r>
          </a:p>
          <a:p>
            <a:r>
              <a:rPr lang="en-US" dirty="0" smtClean="0"/>
              <a:t>Distribution</a:t>
            </a:r>
          </a:p>
          <a:p>
            <a:r>
              <a:rPr lang="en-US" dirty="0" smtClean="0"/>
              <a:t>Consumption/Maintenance</a:t>
            </a:r>
          </a:p>
          <a:p>
            <a:r>
              <a:rPr lang="en-US" dirty="0" smtClean="0"/>
              <a:t>Retirement: reuse, recycle, dispose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Design: </a:t>
            </a:r>
          </a:p>
          <a:p>
            <a:pPr lvl="1"/>
            <a:r>
              <a:rPr lang="en-US" dirty="0" smtClean="0"/>
              <a:t>standards</a:t>
            </a:r>
          </a:p>
          <a:p>
            <a:pPr lvl="1"/>
            <a:r>
              <a:rPr lang="en-US" dirty="0" smtClean="0"/>
              <a:t>design delivery time</a:t>
            </a:r>
          </a:p>
          <a:p>
            <a:pPr lvl="1"/>
            <a:r>
              <a:rPr lang="en-US" dirty="0" smtClean="0"/>
              <a:t>customer need, cost and profit</a:t>
            </a:r>
          </a:p>
          <a:p>
            <a:pPr lvl="1"/>
            <a:r>
              <a:rPr lang="en-US" dirty="0" smtClean="0"/>
              <a:t>future upgrading</a:t>
            </a:r>
          </a:p>
          <a:p>
            <a:pPr lvl="1"/>
            <a:r>
              <a:rPr lang="en-US" dirty="0" smtClean="0"/>
              <a:t>product testability</a:t>
            </a:r>
          </a:p>
          <a:p>
            <a:pPr lvl="1"/>
            <a:r>
              <a:rPr lang="en-US" dirty="0" smtClean="0"/>
              <a:t>energy efficiency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Production</a:t>
            </a:r>
          </a:p>
          <a:p>
            <a:pPr lvl="1"/>
            <a:r>
              <a:rPr lang="en-US" dirty="0" smtClean="0"/>
              <a:t>manufacturing cost and safety</a:t>
            </a:r>
          </a:p>
          <a:p>
            <a:pPr lvl="1"/>
            <a:r>
              <a:rPr lang="en-US" dirty="0" smtClean="0"/>
              <a:t>energy consumption</a:t>
            </a:r>
          </a:p>
          <a:p>
            <a:pPr lvl="1"/>
            <a:r>
              <a:rPr lang="en-US" dirty="0" smtClean="0"/>
              <a:t>materials logistics </a:t>
            </a:r>
          </a:p>
          <a:p>
            <a:pPr lvl="1"/>
            <a:r>
              <a:rPr lang="en-US" dirty="0" smtClean="0"/>
              <a:t>production time</a:t>
            </a:r>
          </a:p>
          <a:p>
            <a:pPr lvl="1"/>
            <a:r>
              <a:rPr lang="en-US" dirty="0" smtClean="0"/>
              <a:t>quality control</a:t>
            </a:r>
          </a:p>
          <a:p>
            <a:pPr lvl="1"/>
            <a:r>
              <a:rPr lang="en-US" dirty="0" smtClean="0"/>
              <a:t>environmental considerations</a:t>
            </a:r>
          </a:p>
          <a:p>
            <a:pPr lvl="2"/>
            <a:r>
              <a:rPr lang="en-US" dirty="0" smtClean="0"/>
              <a:t>scrap by-products</a:t>
            </a:r>
          </a:p>
          <a:p>
            <a:pPr lvl="2"/>
            <a:r>
              <a:rPr lang="en-US" dirty="0" smtClean="0"/>
              <a:t>toxic by-products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Distribution</a:t>
            </a:r>
          </a:p>
          <a:p>
            <a:pPr lvl="1"/>
            <a:r>
              <a:rPr lang="en-US" dirty="0" smtClean="0"/>
              <a:t>transportation cost</a:t>
            </a:r>
          </a:p>
          <a:p>
            <a:pPr lvl="1"/>
            <a:r>
              <a:rPr lang="en-US" dirty="0" smtClean="0"/>
              <a:t>transportation time</a:t>
            </a:r>
          </a:p>
          <a:p>
            <a:pPr lvl="1"/>
            <a:r>
              <a:rPr lang="en-US" dirty="0" smtClean="0"/>
              <a:t>Inventory</a:t>
            </a:r>
          </a:p>
          <a:p>
            <a:pPr lvl="1"/>
            <a:r>
              <a:rPr lang="en-US" dirty="0" smtClean="0"/>
              <a:t>sales network</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Consumption</a:t>
            </a:r>
          </a:p>
          <a:p>
            <a:pPr lvl="1"/>
            <a:r>
              <a:rPr lang="en-US" dirty="0" smtClean="0"/>
              <a:t>customer training</a:t>
            </a:r>
          </a:p>
          <a:p>
            <a:pPr lvl="1"/>
            <a:r>
              <a:rPr lang="en-US" dirty="0" smtClean="0"/>
              <a:t>repair and maintenance</a:t>
            </a:r>
          </a:p>
          <a:p>
            <a:pPr lvl="1"/>
            <a:r>
              <a:rPr lang="en-US" dirty="0" smtClean="0"/>
              <a:t>spare parts</a:t>
            </a:r>
          </a:p>
          <a:p>
            <a:pPr lvl="1"/>
            <a:r>
              <a:rPr lang="en-US" dirty="0" smtClean="0"/>
              <a:t>upgrades</a:t>
            </a:r>
          </a:p>
          <a:p>
            <a:pPr lvl="1"/>
            <a:r>
              <a:rPr lang="en-US" dirty="0" smtClean="0"/>
              <a:t>energy use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Cycle Issues</a:t>
            </a:r>
            <a:endParaRPr lang="en-US" dirty="0"/>
          </a:p>
        </p:txBody>
      </p:sp>
      <p:sp>
        <p:nvSpPr>
          <p:cNvPr id="3" name="Content Placeholder 2"/>
          <p:cNvSpPr>
            <a:spLocks noGrp="1"/>
          </p:cNvSpPr>
          <p:nvPr>
            <p:ph sz="quarter" idx="1"/>
          </p:nvPr>
        </p:nvSpPr>
        <p:spPr/>
        <p:txBody>
          <a:bodyPr/>
          <a:lstStyle/>
          <a:p>
            <a:r>
              <a:rPr lang="en-US" dirty="0" smtClean="0"/>
              <a:t>Retirement</a:t>
            </a:r>
          </a:p>
          <a:p>
            <a:pPr lvl="1"/>
            <a:r>
              <a:rPr lang="en-US" dirty="0" smtClean="0"/>
              <a:t>useful lifetime</a:t>
            </a:r>
          </a:p>
          <a:p>
            <a:pPr lvl="1"/>
            <a:r>
              <a:rPr lang="en-US" dirty="0" smtClean="0"/>
              <a:t>trade-in/upgrade plan</a:t>
            </a:r>
          </a:p>
          <a:p>
            <a:pPr lvl="1"/>
            <a:r>
              <a:rPr lang="en-US" dirty="0" smtClean="0"/>
              <a:t>end of customer support</a:t>
            </a:r>
          </a:p>
          <a:p>
            <a:pPr lvl="1"/>
            <a:r>
              <a:rPr lang="en-US" dirty="0" smtClean="0"/>
              <a:t>reuse</a:t>
            </a:r>
          </a:p>
          <a:p>
            <a:pPr lvl="1"/>
            <a:r>
              <a:rPr lang="en-US" dirty="0" smtClean="0"/>
              <a:t>recycle</a:t>
            </a:r>
          </a:p>
          <a:p>
            <a:pPr lvl="1"/>
            <a:r>
              <a:rPr lang="en-US" dirty="0" smtClean="0"/>
              <a:t>disposal</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Environmental and Energy Use Considerations</a:t>
            </a:r>
            <a:endParaRPr lang="en-US" sz="3200" dirty="0"/>
          </a:p>
        </p:txBody>
      </p:sp>
      <p:sp>
        <p:nvSpPr>
          <p:cNvPr id="3" name="Content Placeholder 2"/>
          <p:cNvSpPr>
            <a:spLocks noGrp="1"/>
          </p:cNvSpPr>
          <p:nvPr>
            <p:ph sz="quarter" idx="1"/>
          </p:nvPr>
        </p:nvSpPr>
        <p:spPr/>
        <p:txBody>
          <a:bodyPr>
            <a:normAutofit fontScale="92500" lnSpcReduction="10000"/>
          </a:bodyPr>
          <a:lstStyle/>
          <a:p>
            <a:r>
              <a:rPr lang="en-US" dirty="0" smtClean="0"/>
              <a:t>Design to minimize power consumption during manufacturing and use</a:t>
            </a:r>
          </a:p>
          <a:p>
            <a:r>
              <a:rPr lang="en-US" dirty="0" smtClean="0"/>
              <a:t>Design for disassembly, reuse and recycling</a:t>
            </a:r>
          </a:p>
          <a:p>
            <a:r>
              <a:rPr lang="en-US" dirty="0" smtClean="0"/>
              <a:t>Minimizing or eliminating the use of toxic chemicals in the manufacturing process</a:t>
            </a:r>
          </a:p>
          <a:p>
            <a:r>
              <a:rPr lang="en-US" dirty="0" smtClean="0"/>
              <a:t>Minimizing or eliminating the use of heavy metals in products (like lead solder)</a:t>
            </a:r>
          </a:p>
          <a:p>
            <a:r>
              <a:rPr lang="en-US" dirty="0" smtClean="0"/>
              <a:t>Selection of battery type, plastics used, etc.</a:t>
            </a:r>
          </a:p>
          <a:p>
            <a:r>
              <a:rPr lang="en-US" dirty="0" smtClean="0"/>
              <a:t>Minimizing or recycling solvents, acids, etc. used in manufacturing</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Legal Mandates on Environmental Issues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Electronic computer equipment is a complicated assembly of more than 1,000 materials</a:t>
            </a:r>
          </a:p>
          <a:p>
            <a:r>
              <a:rPr lang="en-US" dirty="0" smtClean="0"/>
              <a:t>Many are highly toxic</a:t>
            </a:r>
          </a:p>
          <a:p>
            <a:pPr lvl="1"/>
            <a:r>
              <a:rPr lang="en-US" dirty="0" smtClean="0"/>
              <a:t>chlorinated and </a:t>
            </a:r>
            <a:r>
              <a:rPr lang="en-US" dirty="0" err="1" smtClean="0"/>
              <a:t>brominated</a:t>
            </a:r>
            <a:r>
              <a:rPr lang="en-US" dirty="0" smtClean="0"/>
              <a:t> substances</a:t>
            </a:r>
          </a:p>
          <a:p>
            <a:pPr lvl="1"/>
            <a:r>
              <a:rPr lang="en-US" dirty="0" smtClean="0"/>
              <a:t>toxic gases, toxic metals</a:t>
            </a:r>
          </a:p>
          <a:p>
            <a:pPr lvl="1"/>
            <a:r>
              <a:rPr lang="en-US" dirty="0" smtClean="0"/>
              <a:t>photo-active and biologically active materials</a:t>
            </a:r>
          </a:p>
          <a:p>
            <a:pPr lvl="1"/>
            <a:r>
              <a:rPr lang="en-US" dirty="0" smtClean="0"/>
              <a:t>acids</a:t>
            </a:r>
          </a:p>
          <a:p>
            <a:pPr lvl="1"/>
            <a:r>
              <a:rPr lang="en-US" dirty="0" smtClean="0"/>
              <a:t>plastics and plastic additives</a:t>
            </a:r>
          </a:p>
          <a:p>
            <a:pPr lvl="1"/>
            <a:r>
              <a:rPr lang="en-US" dirty="0" smtClean="0"/>
              <a:t>lead and cadmium in computer circuit boards</a:t>
            </a:r>
          </a:p>
          <a:p>
            <a:pPr lvl="1"/>
            <a:r>
              <a:rPr lang="en-US" dirty="0" smtClean="0"/>
              <a:t>lead oxide and barium in CRTs</a:t>
            </a:r>
          </a:p>
          <a:p>
            <a:pPr lvl="1"/>
            <a:r>
              <a:rPr lang="en-US" dirty="0" smtClean="0"/>
              <a:t>mercury in switches and flat screens</a:t>
            </a:r>
          </a:p>
          <a:p>
            <a:pPr lvl="1"/>
            <a:r>
              <a:rPr lang="en-US" dirty="0" smtClean="0"/>
              <a:t>flame retardants</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29561</TotalTime>
  <Words>1882</Words>
  <Application>Microsoft Office PowerPoint</Application>
  <PresentationFormat>On-screen Show (4:3)</PresentationFormat>
  <Paragraphs>164</Paragraphs>
  <Slides>29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Calibri</vt:lpstr>
      <vt:lpstr>Tw Cen MT</vt:lpstr>
      <vt:lpstr>Wingdings</vt:lpstr>
      <vt:lpstr>Wingdings 2</vt:lpstr>
      <vt:lpstr>Median</vt:lpstr>
      <vt:lpstr>Design Issues</vt:lpstr>
      <vt:lpstr>Standards</vt:lpstr>
      <vt:lpstr>What is a Standard?</vt:lpstr>
      <vt:lpstr>Examples of familiar standards?</vt:lpstr>
      <vt:lpstr>What does a Standards Document look like?</vt:lpstr>
      <vt:lpstr>Who develops Standards?</vt:lpstr>
      <vt:lpstr>Types of standards?</vt:lpstr>
      <vt:lpstr>Watch a short video from ANSI?</vt:lpstr>
      <vt:lpstr>Example Standards</vt:lpstr>
      <vt:lpstr>“Accredited Standards”</vt:lpstr>
      <vt:lpstr>Open Source Standards Creation</vt:lpstr>
      <vt:lpstr>Consortia Standard</vt:lpstr>
      <vt:lpstr>Proprietary Standards</vt:lpstr>
      <vt:lpstr>Proprietary Standard: Example</vt:lpstr>
      <vt:lpstr>Mandatory Standards</vt:lpstr>
      <vt:lpstr>Compliance</vt:lpstr>
      <vt:lpstr>Design with compliance in mind</vt:lpstr>
      <vt:lpstr>Standards are used in Product Design</vt:lpstr>
      <vt:lpstr>Liability and Standards</vt:lpstr>
      <vt:lpstr>References</vt:lpstr>
      <vt:lpstr>Design Issues</vt:lpstr>
      <vt:lpstr>Stages of a Product - Lifecycle</vt:lpstr>
      <vt:lpstr>Life Cycle Issues</vt:lpstr>
      <vt:lpstr>Life Cycle Issues</vt:lpstr>
      <vt:lpstr>Life Cycle Issues</vt:lpstr>
      <vt:lpstr>Life Cycle Issues</vt:lpstr>
      <vt:lpstr>Life Cycle Issues</vt:lpstr>
      <vt:lpstr>Environmental and Energy Use Considerations</vt:lpstr>
      <vt:lpstr>Legal Mandates on Environmental Issues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Standards and Liability in Engineering</dc:title>
  <dc:creator>mas</dc:creator>
  <cp:lastModifiedBy>Lalita Udpa</cp:lastModifiedBy>
  <cp:revision>31</cp:revision>
  <cp:lastPrinted>2018-03-23T20:25:40Z</cp:lastPrinted>
  <dcterms:created xsi:type="dcterms:W3CDTF">2010-10-24T14:37:10Z</dcterms:created>
  <dcterms:modified xsi:type="dcterms:W3CDTF">2018-03-25T20:09:55Z</dcterms:modified>
</cp:coreProperties>
</file>