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12192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E8BC271-3E5E-4B44-AEE7-A281FB7E0581}">
  <a:tblStyle styleId="{9E8BC271-3E5E-4B44-AEE7-A281FB7E0581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" name="Shape 8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8" name="Shape 8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7" name="Shape 26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4" name="Shape 2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/>
          <p:nvPr>
            <p:ph idx="2" type="sldImg"/>
          </p:nvPr>
        </p:nvSpPr>
        <p:spPr>
          <a:xfrm>
            <a:off x="1143225" y="685800"/>
            <a:ext cx="4572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8" name="Shape 2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1" name="Shape 32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/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b="0" baseline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b="0" baseline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 sz="6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 b="1" sz="2400"/>
            </a:lvl1pPr>
            <a:lvl2pPr indent="0" marL="457200" rtl="0">
              <a:spcBef>
                <a:spcPts val="0"/>
              </a:spcBef>
              <a:buFont typeface="Calibri"/>
              <a:buNone/>
              <a:defRPr b="1" sz="2000"/>
            </a:lvl2pPr>
            <a:lvl3pPr indent="0" marL="914400" rtl="0">
              <a:spcBef>
                <a:spcPts val="0"/>
              </a:spcBef>
              <a:buFont typeface="Calibri"/>
              <a:buNone/>
              <a:defRPr b="1" sz="1800"/>
            </a:lvl3pPr>
            <a:lvl4pPr indent="0" marL="1371600" rtl="0">
              <a:spcBef>
                <a:spcPts val="0"/>
              </a:spcBef>
              <a:buFont typeface="Calibri"/>
              <a:buNone/>
              <a:defRPr b="1" sz="1600"/>
            </a:lvl4pPr>
            <a:lvl5pPr indent="0" marL="1828800" rtl="0">
              <a:spcBef>
                <a:spcPts val="0"/>
              </a:spcBef>
              <a:buFont typeface="Calibri"/>
              <a:buNone/>
              <a:defRPr b="1" sz="1600"/>
            </a:lvl5pPr>
            <a:lvl6pPr indent="0" marL="2286000" rtl="0">
              <a:spcBef>
                <a:spcPts val="0"/>
              </a:spcBef>
              <a:buFont typeface="Calibri"/>
              <a:buNone/>
              <a:defRPr b="1" sz="1600"/>
            </a:lvl6pPr>
            <a:lvl7pPr indent="0" marL="2743200" rtl="0">
              <a:spcBef>
                <a:spcPts val="0"/>
              </a:spcBef>
              <a:buFont typeface="Calibri"/>
              <a:buNone/>
              <a:defRPr b="1" sz="1600"/>
            </a:lvl7pPr>
            <a:lvl8pPr indent="0" marL="3200400" rtl="0">
              <a:spcBef>
                <a:spcPts val="0"/>
              </a:spcBef>
              <a:buFont typeface="Calibri"/>
              <a:buNone/>
              <a:defRPr b="1" sz="1600"/>
            </a:lvl8pPr>
            <a:lvl9pPr indent="0" marL="3657600" rtl="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3" type="body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 b="1" sz="2400"/>
            </a:lvl1pPr>
            <a:lvl2pPr indent="0" marL="457200" rtl="0">
              <a:spcBef>
                <a:spcPts val="0"/>
              </a:spcBef>
              <a:buFont typeface="Calibri"/>
              <a:buNone/>
              <a:defRPr b="1" sz="2000"/>
            </a:lvl2pPr>
            <a:lvl3pPr indent="0" marL="914400" rtl="0">
              <a:spcBef>
                <a:spcPts val="0"/>
              </a:spcBef>
              <a:buFont typeface="Calibri"/>
              <a:buNone/>
              <a:defRPr b="1" sz="1800"/>
            </a:lvl3pPr>
            <a:lvl4pPr indent="0" marL="1371600" rtl="0">
              <a:spcBef>
                <a:spcPts val="0"/>
              </a:spcBef>
              <a:buFont typeface="Calibri"/>
              <a:buNone/>
              <a:defRPr b="1" sz="1600"/>
            </a:lvl4pPr>
            <a:lvl5pPr indent="0" marL="1828800" rtl="0">
              <a:spcBef>
                <a:spcPts val="0"/>
              </a:spcBef>
              <a:buFont typeface="Calibri"/>
              <a:buNone/>
              <a:defRPr b="1" sz="1600"/>
            </a:lvl5pPr>
            <a:lvl6pPr indent="0" marL="2286000" rtl="0">
              <a:spcBef>
                <a:spcPts val="0"/>
              </a:spcBef>
              <a:buFont typeface="Calibri"/>
              <a:buNone/>
              <a:defRPr b="1" sz="1600"/>
            </a:lvl6pPr>
            <a:lvl7pPr indent="0" marL="2743200" rtl="0">
              <a:spcBef>
                <a:spcPts val="0"/>
              </a:spcBef>
              <a:buFont typeface="Calibri"/>
              <a:buNone/>
              <a:defRPr b="1" sz="1600"/>
            </a:lvl7pPr>
            <a:lvl8pPr indent="0" marL="3200400" rtl="0">
              <a:spcBef>
                <a:spcPts val="0"/>
              </a:spcBef>
              <a:buFont typeface="Calibri"/>
              <a:buNone/>
              <a:defRPr b="1" sz="1600"/>
            </a:lvl8pPr>
            <a:lvl9pPr indent="0" marL="3657600" rtl="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40" name="Shape 40"/>
          <p:cNvSpPr txBox="1"/>
          <p:nvPr>
            <p:ph idx="4" type="body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 sz="1600"/>
            </a:lvl1pPr>
            <a:lvl2pPr indent="0" marL="457200" rtl="0">
              <a:spcBef>
                <a:spcPts val="0"/>
              </a:spcBef>
              <a:buFont typeface="Calibri"/>
              <a:buNone/>
              <a:defRPr sz="1400"/>
            </a:lvl2pPr>
            <a:lvl3pPr indent="0" marL="914400" rtl="0">
              <a:spcBef>
                <a:spcPts val="0"/>
              </a:spcBef>
              <a:buFont typeface="Calibri"/>
              <a:buNone/>
              <a:defRPr sz="1200"/>
            </a:lvl3pPr>
            <a:lvl4pPr indent="0" marL="1371600" rtl="0">
              <a:spcBef>
                <a:spcPts val="0"/>
              </a:spcBef>
              <a:buFont typeface="Calibri"/>
              <a:buNone/>
              <a:defRPr sz="1000"/>
            </a:lvl4pPr>
            <a:lvl5pPr indent="0" marL="1828800" rtl="0">
              <a:spcBef>
                <a:spcPts val="0"/>
              </a:spcBef>
              <a:buFont typeface="Calibri"/>
              <a:buNone/>
              <a:defRPr sz="1000"/>
            </a:lvl5pPr>
            <a:lvl6pPr indent="0" marL="2286000" rtl="0">
              <a:spcBef>
                <a:spcPts val="0"/>
              </a:spcBef>
              <a:buFont typeface="Calibri"/>
              <a:buNone/>
              <a:defRPr sz="1000"/>
            </a:lvl6pPr>
            <a:lvl7pPr indent="0" marL="2743200" rtl="0">
              <a:spcBef>
                <a:spcPts val="0"/>
              </a:spcBef>
              <a:buFont typeface="Calibri"/>
              <a:buNone/>
              <a:defRPr sz="1000"/>
            </a:lvl7pPr>
            <a:lvl8pPr indent="0" marL="3200400" rtl="0">
              <a:spcBef>
                <a:spcPts val="0"/>
              </a:spcBef>
              <a:buFont typeface="Calibri"/>
              <a:buNone/>
              <a:defRPr sz="1000"/>
            </a:lvl8pPr>
            <a:lvl9pPr indent="0" marL="3657600" rtl="0">
              <a:spcBef>
                <a:spcPts val="0"/>
              </a:spcBef>
              <a:buFont typeface="Calibri"/>
              <a:buNone/>
              <a:defRPr sz="1000"/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2" name="Shape 62"/>
          <p:cNvSpPr/>
          <p:nvPr>
            <p:ph idx="2" type="pic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buClr>
                <a:srgbClr val="888888"/>
              </a:buClr>
              <a:buFont typeface="Calibri"/>
              <a:buNone/>
              <a:defRPr b="0" baseline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 sz="1600"/>
            </a:lvl1pPr>
            <a:lvl2pPr indent="0" marL="457200" rtl="0">
              <a:spcBef>
                <a:spcPts val="0"/>
              </a:spcBef>
              <a:buFont typeface="Calibri"/>
              <a:buNone/>
              <a:defRPr sz="1400"/>
            </a:lvl2pPr>
            <a:lvl3pPr indent="0" marL="914400" rtl="0">
              <a:spcBef>
                <a:spcPts val="0"/>
              </a:spcBef>
              <a:buFont typeface="Calibri"/>
              <a:buNone/>
              <a:defRPr sz="1200"/>
            </a:lvl3pPr>
            <a:lvl4pPr indent="0" marL="1371600" rtl="0">
              <a:spcBef>
                <a:spcPts val="0"/>
              </a:spcBef>
              <a:buFont typeface="Calibri"/>
              <a:buNone/>
              <a:defRPr sz="1000"/>
            </a:lvl4pPr>
            <a:lvl5pPr indent="0" marL="1828800" rtl="0">
              <a:spcBef>
                <a:spcPts val="0"/>
              </a:spcBef>
              <a:buFont typeface="Calibri"/>
              <a:buNone/>
              <a:defRPr sz="1000"/>
            </a:lvl5pPr>
            <a:lvl6pPr indent="0" marL="2286000" rtl="0">
              <a:spcBef>
                <a:spcPts val="0"/>
              </a:spcBef>
              <a:buFont typeface="Calibri"/>
              <a:buNone/>
              <a:defRPr sz="1000"/>
            </a:lvl6pPr>
            <a:lvl7pPr indent="0" marL="2743200" rtl="0">
              <a:spcBef>
                <a:spcPts val="0"/>
              </a:spcBef>
              <a:buFont typeface="Calibri"/>
              <a:buNone/>
              <a:defRPr sz="1000"/>
            </a:lvl7pPr>
            <a:lvl8pPr indent="0" marL="3200400" rtl="0">
              <a:spcBef>
                <a:spcPts val="0"/>
              </a:spcBef>
              <a:buFont typeface="Calibri"/>
              <a:buNone/>
              <a:defRPr sz="1000"/>
            </a:lvl8pPr>
            <a:lvl9pPr indent="0" marL="3657600" rtl="0">
              <a:spcBef>
                <a:spcPts val="0"/>
              </a:spcBef>
              <a:buFont typeface="Calibri"/>
              <a:buNone/>
              <a:defRPr sz="1000"/>
            </a:lvl9pPr>
          </a:lstStyle>
          <a:p/>
        </p:txBody>
      </p:sp>
      <p:sp>
        <p:nvSpPr>
          <p:cNvPr id="64" name="Shape 64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 amt="30000"/>
          </a:blip>
          <a:stretch>
            <a:fillRect b="0" l="29000" r="28999" t="0"/>
          </a:stretch>
        </a:blip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baseline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5080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b="0" baseline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200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marL="1143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marL="1600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marL="20574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marL="25146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marL="2971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marL="34290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marL="38862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0" type="dt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2" type="sldNum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2.jpg"/><Relationship Id="rId4" Type="http://schemas.openxmlformats.org/officeDocument/2006/relationships/image" Target="../media/image0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07.png"/><Relationship Id="rId5" Type="http://schemas.openxmlformats.org/officeDocument/2006/relationships/image" Target="../media/image09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6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0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0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Relationship Id="rId4" Type="http://schemas.openxmlformats.org/officeDocument/2006/relationships/image" Target="../media/image1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Relationship Id="rId4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Warning System for Cloud Coverage</a:t>
            </a:r>
          </a:p>
        </p:txBody>
      </p:sp>
      <p:sp>
        <p:nvSpPr>
          <p:cNvPr id="84" name="Shape 84"/>
          <p:cNvSpPr txBox="1"/>
          <p:nvPr>
            <p:ph idx="1" type="subTitle"/>
          </p:nvPr>
        </p:nvSpPr>
        <p:spPr>
          <a:xfrm>
            <a:off x="1524000" y="3725669"/>
            <a:ext cx="9144000" cy="2332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Team 7: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Nathan Vargo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Spencer Krug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Tianhang Sun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Qifan Wang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Liqing Yao</a:t>
            </a: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57800"/>
            <a:ext cx="2857499" cy="160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Team  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Nathan Vargo</a:t>
            </a: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Electrical Engineer</a:t>
            </a: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85714"/>
              <a:buFont typeface="Arial"/>
              <a:buChar char="•"/>
            </a:pPr>
            <a:r>
              <a:rPr lang="en-US"/>
              <a:t>Presentation Prep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Spencer Krug</a:t>
            </a:r>
          </a:p>
          <a:p>
            <a:pPr lvl="1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85714"/>
              <a:buFont typeface="Arial"/>
              <a:buChar char="•"/>
            </a:pPr>
            <a:r>
              <a:rPr lang="en-US"/>
              <a:t>Electrical Engineer</a:t>
            </a:r>
          </a:p>
          <a:p>
            <a:pPr lvl="1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85714"/>
              <a:buFont typeface="Arial"/>
              <a:buChar char="•"/>
            </a:pPr>
            <a:r>
              <a:rPr lang="en-US"/>
              <a:t>Document Prep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Tianhang Sun</a:t>
            </a:r>
          </a:p>
          <a:p>
            <a:pPr lvl="1" rtl="0">
              <a:spcBef>
                <a:spcPts val="0"/>
              </a:spcBef>
              <a:buSzPct val="85714"/>
            </a:pPr>
            <a:r>
              <a:rPr lang="en-US"/>
              <a:t>Computer Engineer</a:t>
            </a:r>
          </a:p>
          <a:p>
            <a:pPr lvl="1" rtl="0">
              <a:spcBef>
                <a:spcPts val="0"/>
              </a:spcBef>
              <a:buSzPct val="85714"/>
            </a:pPr>
            <a:r>
              <a:rPr lang="en-US"/>
              <a:t>Manager</a:t>
            </a:r>
          </a:p>
        </p:txBody>
      </p:sp>
      <p:sp>
        <p:nvSpPr>
          <p:cNvPr id="92" name="Shape 9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Qifan Wang</a:t>
            </a:r>
          </a:p>
          <a:p>
            <a:pPr lvl="1" rtl="0">
              <a:spcBef>
                <a:spcPts val="0"/>
              </a:spcBef>
              <a:buSzPct val="85714"/>
            </a:pPr>
            <a:r>
              <a:rPr lang="en-US"/>
              <a:t>Computer Engineer</a:t>
            </a:r>
          </a:p>
          <a:p>
            <a:pPr lvl="1" rtl="0">
              <a:spcBef>
                <a:spcPts val="0"/>
              </a:spcBef>
              <a:buSzPct val="85714"/>
            </a:pPr>
            <a:r>
              <a:rPr lang="en-US"/>
              <a:t>Web Design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Liqing Yao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Electrical Engineer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Lab Coordinator</a:t>
            </a: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</a:t>
            </a:r>
            <a:r>
              <a:rPr b="1" lang="en-US"/>
              <a:t>I</a:t>
            </a:r>
            <a:r>
              <a:rPr b="1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nformation and Problem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Obstacles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Proposed Design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Information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751875" y="1796850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Sponsor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MSU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Wolfgang Bauer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Department of Physics and Astronomy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Nate Verhanovitz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Department of IPF Power and Water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Facilitator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Nelson Sepulveda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Department of Electrical and Computer Engineering</a:t>
            </a:r>
          </a:p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9650" y="4083148"/>
            <a:ext cx="1467003" cy="178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72477" y="1643375"/>
            <a:ext cx="1321072" cy="188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7991500" y="5860050"/>
            <a:ext cx="1563299" cy="345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Wolfgang Bauer</a:t>
            </a:r>
          </a:p>
        </p:txBody>
      </p:sp>
      <p:sp>
        <p:nvSpPr>
          <p:cNvPr id="108" name="Shape 108"/>
          <p:cNvSpPr txBox="1"/>
          <p:nvPr/>
        </p:nvSpPr>
        <p:spPr>
          <a:xfrm>
            <a:off x="9065450" y="3524225"/>
            <a:ext cx="1646399" cy="3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Nelson Sepulveda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98025" y="4095050"/>
            <a:ext cx="1467000" cy="176498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9717100" y="5754800"/>
            <a:ext cx="2052599" cy="345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457200" lvl="0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Nate Verhanovitz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Background Information Continued 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MSU averages a peak power load of 65 MW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Create own energy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/>
              <a:t>	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Reduce cost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 sz="2400"/>
              <a:t>	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Going green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MSU acquiring solar panels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Solar panel power output 11-12MW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5600" y="2996050"/>
            <a:ext cx="3343275" cy="345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Problem  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Solar power depends on the weather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Cloud cover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Clouds can quickly drop power output to 15%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Backup Power Costs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3776" y="4275075"/>
            <a:ext cx="6056149" cy="204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3550" y="4275075"/>
            <a:ext cx="4052752" cy="204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838200" y="365125"/>
            <a:ext cx="10375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Does This Mean?  - Deliverable </a:t>
            </a:r>
            <a:r>
              <a:rPr lang="en-US"/>
              <a:t>Goal</a:t>
            </a:r>
          </a:p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The design needs to track clouds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The design needs to predicts future cloud coverage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Backup generators need 1 min/MW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Up to 10 min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Distinguish clouds that will and will not cover MSU solar panels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Distinguish between clouds and noise</a:t>
            </a:r>
          </a:p>
          <a:p>
            <a:pPr indent="0" lvl="0" marL="45720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Airplanes, birds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 and Problem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Obstacles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Proposed Design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</p:txBody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Basic design requirements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Distant sensors(10min range away from station)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Wireless connection(cable cost a lot, analog sig might change through distance)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Program and User Interface(data analysis)</a:t>
            </a: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8500" y="3490700"/>
            <a:ext cx="45529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Sensor Types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Built pyranometers(cheap, hard to implement)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Commercial pyranometers(reasonable price, precise data reading, probably the best choice)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Complete package pyranometers(too expensive, and only works with its own system)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2937" y="4528275"/>
            <a:ext cx="2786124" cy="192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295" y="4528275"/>
            <a:ext cx="2033999" cy="210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6175" y="4528282"/>
            <a:ext cx="2786100" cy="2238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838200" y="356600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Wireless Connection</a:t>
            </a:r>
          </a:p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RF communication(FM, high power consumption)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Wi-Fi in households(only issue is the permission of household)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3075" y="3382350"/>
            <a:ext cx="3475650" cy="34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0225" y="4012700"/>
            <a:ext cx="2810899" cy="221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Program and User Interface</a:t>
            </a:r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838200" y="1825625"/>
            <a:ext cx="10515599" cy="480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C++				// Most experienced, lots of classes taken in C++</a:t>
            </a:r>
          </a:p>
          <a:p>
            <a:pPr indent="0" marL="0" rtl="0">
              <a:spcBef>
                <a:spcPts val="0"/>
              </a:spcBef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Matlab, R		% Better for large-scale data analysis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/>
              <a:t>					% Not Industry standard</a:t>
            </a:r>
          </a:p>
          <a:p>
            <a:pPr indent="0" marL="0" rtl="0">
              <a:spcBef>
                <a:spcPts val="0"/>
              </a:spcBef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Python			## Easier to use, good for data visualization</a:t>
            </a:r>
          </a:p>
          <a:p>
            <a:pPr indent="0" marL="0" rtl="0">
              <a:spcBef>
                <a:spcPts val="0"/>
              </a:spcBef>
              <a:buNone/>
            </a:pPr>
            <a:r>
              <a:rPr lang="en-US"/>
              <a:t>					## Better in future industry scale analysis</a:t>
            </a:r>
          </a:p>
          <a:p>
            <a:pPr indent="0" marL="0" rtl="0">
              <a:spcBef>
                <a:spcPts val="0"/>
              </a:spcBef>
              <a:buNone/>
            </a:pPr>
            <a:r>
              <a:rPr lang="en-US"/>
              <a:t>					## Lack of experience in creating large program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 and Problem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en-US"/>
              <a:t>Obstacles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Proposed Design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Obstacles</a:t>
            </a:r>
          </a:p>
        </p:txBody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838200" y="181727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Experience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Lack of the knowledge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Have not detected solar irradiance change before</a:t>
            </a:r>
          </a:p>
        </p:txBody>
      </p:sp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812" y="3620087"/>
            <a:ext cx="3190875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Shape 181"/>
          <p:cNvSpPr txBox="1"/>
          <p:nvPr/>
        </p:nvSpPr>
        <p:spPr>
          <a:xfrm>
            <a:off x="2642112" y="5788775"/>
            <a:ext cx="4602300" cy="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800"/>
              <a:t>http://mysuperchargedlife.com/blog/wp-content/uploads/2013/02/mental-obstacles.jpg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Size and Shape of Clouds</a:t>
            </a:r>
          </a:p>
        </p:txBody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-US"/>
              <a:t>Sensors may miss the small sized clouds</a:t>
            </a:r>
          </a:p>
          <a:p>
            <a:pPr indent="-228600" lvl="0" marL="457200" rtl="0">
              <a:lnSpc>
                <a:spcPct val="115000"/>
              </a:lnSpc>
              <a:spcBef>
                <a:spcPts val="0"/>
              </a:spcBef>
            </a:pPr>
            <a:r>
              <a:rPr lang="en-US"/>
              <a:t>Shapes may cause error to the predictions</a:t>
            </a: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marL="0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962" y="3858362"/>
            <a:ext cx="23907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/>
          <p:nvPr/>
        </p:nvSpPr>
        <p:spPr>
          <a:xfrm>
            <a:off x="3625300" y="3215975"/>
            <a:ext cx="234000" cy="225599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3625300" y="5772900"/>
            <a:ext cx="234000" cy="225599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/>
          <p:nvPr/>
        </p:nvSpPr>
        <p:spPr>
          <a:xfrm rot="-5400000">
            <a:off x="9547775" y="3470725"/>
            <a:ext cx="843599" cy="54299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 txBox="1"/>
          <p:nvPr/>
        </p:nvSpPr>
        <p:spPr>
          <a:xfrm>
            <a:off x="3373750" y="2908675"/>
            <a:ext cx="777899" cy="382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sensor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3373750" y="5889025"/>
            <a:ext cx="777899" cy="382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sensor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1904525" y="5212400"/>
            <a:ext cx="634800" cy="300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cloud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3508400" y="4811475"/>
            <a:ext cx="1043999" cy="300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Movement</a:t>
            </a:r>
          </a:p>
        </p:txBody>
      </p:sp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1637" y="4193262"/>
            <a:ext cx="23907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Shape 197"/>
          <p:cNvSpPr/>
          <p:nvPr/>
        </p:nvSpPr>
        <p:spPr>
          <a:xfrm>
            <a:off x="10731275" y="4494450"/>
            <a:ext cx="234000" cy="225599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8767550" y="4507425"/>
            <a:ext cx="234000" cy="225599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 txBox="1"/>
          <p:nvPr/>
        </p:nvSpPr>
        <p:spPr>
          <a:xfrm>
            <a:off x="10459325" y="4193275"/>
            <a:ext cx="777899" cy="382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sensor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8541075" y="4193275"/>
            <a:ext cx="777899" cy="382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sensor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9539637" y="5588425"/>
            <a:ext cx="634800" cy="300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cloud</a:t>
            </a:r>
          </a:p>
        </p:txBody>
      </p:sp>
      <p:sp>
        <p:nvSpPr>
          <p:cNvPr id="202" name="Shape 202"/>
          <p:cNvSpPr txBox="1"/>
          <p:nvPr/>
        </p:nvSpPr>
        <p:spPr>
          <a:xfrm>
            <a:off x="9447575" y="2990575"/>
            <a:ext cx="1043999" cy="300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Movement</a:t>
            </a:r>
          </a:p>
        </p:txBody>
      </p:sp>
      <p:sp>
        <p:nvSpPr>
          <p:cNvPr id="203" name="Shape 203"/>
          <p:cNvSpPr/>
          <p:nvPr/>
        </p:nvSpPr>
        <p:spPr>
          <a:xfrm>
            <a:off x="3608600" y="4335737"/>
            <a:ext cx="843599" cy="54299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10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Direction and Speed of Cloud Movement</a:t>
            </a:r>
          </a:p>
        </p:txBody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Random direction and speed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Hard to detect due to the random shapes</a:t>
            </a:r>
          </a:p>
        </p:txBody>
      </p:sp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2000" y="4405400"/>
            <a:ext cx="3231600" cy="2151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/>
          <p:nvPr/>
        </p:nvSpPr>
        <p:spPr>
          <a:xfrm>
            <a:off x="1628900" y="4601012"/>
            <a:ext cx="1211099" cy="65159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 txBox="1"/>
          <p:nvPr/>
        </p:nvSpPr>
        <p:spPr>
          <a:xfrm>
            <a:off x="1929500" y="4744650"/>
            <a:ext cx="609899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MSU</a:t>
            </a:r>
          </a:p>
        </p:txBody>
      </p:sp>
      <p:sp>
        <p:nvSpPr>
          <p:cNvPr id="213" name="Shape 213"/>
          <p:cNvSpPr/>
          <p:nvPr/>
        </p:nvSpPr>
        <p:spPr>
          <a:xfrm rot="5786633">
            <a:off x="2295853" y="4101592"/>
            <a:ext cx="842019" cy="9180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4" name="Shape 214"/>
          <p:cNvSpPr/>
          <p:nvPr/>
        </p:nvSpPr>
        <p:spPr>
          <a:xfrm rot="-4899">
            <a:off x="752665" y="4745242"/>
            <a:ext cx="842100" cy="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5" name="Shape 215"/>
          <p:cNvSpPr/>
          <p:nvPr/>
        </p:nvSpPr>
        <p:spPr>
          <a:xfrm rot="-3500581">
            <a:off x="1222455" y="5626062"/>
            <a:ext cx="841982" cy="9174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6" name="Shape 216"/>
          <p:cNvSpPr/>
          <p:nvPr/>
        </p:nvSpPr>
        <p:spPr>
          <a:xfrm rot="-10104346">
            <a:off x="2941036" y="5113873"/>
            <a:ext cx="841878" cy="9190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10470650" y="4101000"/>
            <a:ext cx="100199" cy="929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8998500" y="3493225"/>
            <a:ext cx="100199" cy="929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8092200" y="3293275"/>
            <a:ext cx="559799" cy="2592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 txBox="1"/>
          <p:nvPr/>
        </p:nvSpPr>
        <p:spPr>
          <a:xfrm>
            <a:off x="8092200" y="3216475"/>
            <a:ext cx="6765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MSU</a:t>
            </a:r>
          </a:p>
        </p:txBody>
      </p:sp>
      <p:sp>
        <p:nvSpPr>
          <p:cNvPr id="221" name="Shape 221"/>
          <p:cNvSpPr/>
          <p:nvPr/>
        </p:nvSpPr>
        <p:spPr>
          <a:xfrm rot="-9481271">
            <a:off x="9181222" y="3702618"/>
            <a:ext cx="1169496" cy="25921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/>
          <p:nvPr/>
        </p:nvSpPr>
        <p:spPr>
          <a:xfrm rot="-5400000">
            <a:off x="10191099" y="5155537"/>
            <a:ext cx="843300" cy="65159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3" name="Shape 223"/>
          <p:cNvSpPr txBox="1"/>
          <p:nvPr/>
        </p:nvSpPr>
        <p:spPr>
          <a:xfrm>
            <a:off x="8768700" y="3493225"/>
            <a:ext cx="559799" cy="2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10286950" y="4093600"/>
            <a:ext cx="559799" cy="2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10117650" y="4601025"/>
            <a:ext cx="1110899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cloud movement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9210525" y="3886525"/>
            <a:ext cx="1110899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detected movement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Seasonal Problems</a:t>
            </a:r>
          </a:p>
        </p:txBody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Raining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The water on top cause error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Snowing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The snow will cover top and cause error</a:t>
            </a:r>
          </a:p>
        </p:txBody>
      </p:sp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762" y="3675750"/>
            <a:ext cx="2474325" cy="226812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1762650" y="5943875"/>
            <a:ext cx="2674499" cy="242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800">
                <a:solidFill>
                  <a:schemeClr val="dk1"/>
                </a:solidFill>
              </a:rPr>
              <a:t>http://www.clker.com/cliparts/7/P/f/u/5/e/snowing-hi.png</a:t>
            </a:r>
          </a:p>
        </p:txBody>
      </p:sp>
      <p:pic>
        <p:nvPicPr>
          <p:cNvPr id="235" name="Shape 235"/>
          <p:cNvPicPr preferRelativeResize="0"/>
          <p:nvPr/>
        </p:nvPicPr>
        <p:blipFill/>
        <p:spPr>
          <a:xfrm>
            <a:off x="7826208" y="3675758"/>
            <a:ext cx="1882325" cy="186972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7351512" y="5545475"/>
            <a:ext cx="2831699" cy="242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800">
                <a:solidFill>
                  <a:schemeClr val="dk1"/>
                </a:solidFill>
              </a:rPr>
              <a:t>http://www.clker.com/cliparts/w/F/h/x/4/3/rain-cloud-md.png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Sensor Location</a:t>
            </a:r>
          </a:p>
        </p:txBody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838200" y="15878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Each sensor needs wifi access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Locate on volunteers’ house roof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The algorithm has to be suitable for random coordinates</a:t>
            </a:r>
          </a:p>
        </p:txBody>
      </p:sp>
      <p:sp>
        <p:nvSpPr>
          <p:cNvPr id="243" name="Shape 243"/>
          <p:cNvSpPr/>
          <p:nvPr/>
        </p:nvSpPr>
        <p:spPr>
          <a:xfrm>
            <a:off x="6023800" y="4973325"/>
            <a:ext cx="700500" cy="63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4" name="Shape 244"/>
          <p:cNvSpPr txBox="1"/>
          <p:nvPr/>
        </p:nvSpPr>
        <p:spPr>
          <a:xfrm>
            <a:off x="6091750" y="5110125"/>
            <a:ext cx="632699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MSU</a:t>
            </a:r>
          </a:p>
        </p:txBody>
      </p:sp>
      <p:sp>
        <p:nvSpPr>
          <p:cNvPr id="245" name="Shape 245"/>
          <p:cNvSpPr/>
          <p:nvPr/>
        </p:nvSpPr>
        <p:spPr>
          <a:xfrm>
            <a:off x="4585925" y="4153650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7670325" y="4253850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5847250" y="6256425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4775825" y="5747025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7670325" y="6176825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5847250" y="3643850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/>
        </p:nvSpPr>
        <p:spPr>
          <a:xfrm>
            <a:off x="6724450" y="4354050"/>
            <a:ext cx="108600" cy="100199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2" name="Shape 252"/>
          <p:cNvSpPr txBox="1"/>
          <p:nvPr/>
        </p:nvSpPr>
        <p:spPr>
          <a:xfrm>
            <a:off x="5638450" y="3643850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4567025" y="5747025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7461525" y="4253850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x="5638450" y="6256425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6515650" y="4354050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x="7461525" y="6176825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4377125" y="4153650"/>
            <a:ext cx="526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/>
              <a:t>sensor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 and Problem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Obstacles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en-US"/>
              <a:t>Proposed Design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Proposed Design  </a:t>
            </a:r>
          </a:p>
        </p:txBody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Wireless sensor network using Wi-Fi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C++ Programing Language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Combination of Pyranometer and Light Sensor</a:t>
            </a:r>
          </a:p>
          <a:p>
            <a:pPr indent="457200" lvl="0" marL="0" rtl="0">
              <a:spcBef>
                <a:spcPts val="500"/>
              </a:spcBef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Test and Implementation Phase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Shape 2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5000" y="3717725"/>
            <a:ext cx="45529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Proposed Sensor Type </a:t>
            </a:r>
          </a:p>
        </p:txBody>
      </p:sp>
      <p:sp>
        <p:nvSpPr>
          <p:cNvPr id="277" name="Shape 277"/>
          <p:cNvSpPr txBox="1"/>
          <p:nvPr>
            <p:ph idx="1" type="body"/>
          </p:nvPr>
        </p:nvSpPr>
        <p:spPr>
          <a:xfrm>
            <a:off x="838200" y="1358050"/>
            <a:ext cx="6215399" cy="513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Pyranometer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Apogee SP-230 All Weather Pyranometer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Self Powered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12V DC Heater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Analog Voltage Output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0.20mV per W/m</a:t>
            </a:r>
            <a:r>
              <a:rPr baseline="30000" lang="en-US" sz="3300"/>
              <a:t>2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 -40⁰ to 70⁰ C Operating Temperature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$235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/>
              <a:t>Light Sensor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Analog Voltage Output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$5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78" name="Shape 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612" y="1273100"/>
            <a:ext cx="2890024" cy="21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4">
            <a:alphaModFix/>
          </a:blip>
          <a:srcRect b="17768" l="9996" r="9707" t="16786"/>
          <a:stretch/>
        </p:blipFill>
        <p:spPr>
          <a:xfrm>
            <a:off x="8141750" y="3861400"/>
            <a:ext cx="2929750" cy="238803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/>
          <p:nvPr/>
        </p:nvSpPr>
        <p:spPr>
          <a:xfrm>
            <a:off x="9054950" y="3440625"/>
            <a:ext cx="12921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Pyranometer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8926525" y="6374150"/>
            <a:ext cx="1360199" cy="30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Light Sensor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Proposed Wireless Communication </a:t>
            </a:r>
          </a:p>
        </p:txBody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Access to Wireless network at sensor location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Use Wi-Fi to upload data to server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Electric Imp002 Microcontroller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Cost - $40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Easy Wi-Fi setup</a:t>
            </a:r>
          </a:p>
          <a:p>
            <a:pPr indent="457200" lvl="0" marL="0" rtl="0">
              <a:spcBef>
                <a:spcPts val="500"/>
              </a:spcBef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Platform</a:t>
            </a:r>
          </a:p>
          <a:p>
            <a:pPr indent="457200" lvl="0" marL="457200" rtl="0">
              <a:spcBef>
                <a:spcPts val="500"/>
              </a:spcBef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Easy to Use</a:t>
            </a:r>
          </a:p>
          <a:p>
            <a:pPr indent="457200" lvl="0" marL="457200" rtl="0">
              <a:spcBef>
                <a:spcPts val="500"/>
              </a:spcBef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Cloud Access</a:t>
            </a:r>
          </a:p>
          <a:p>
            <a:pPr indent="457200" lvl="0" marL="0" rtl="0">
              <a:spcBef>
                <a:spcPts val="500"/>
              </a:spcBef>
              <a:buNone/>
            </a:pPr>
            <a:r>
              <a:t/>
            </a:r>
            <a:endParaRPr sz="2400"/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400"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 b="11537" l="35453" r="1271" t="10979"/>
          <a:stretch/>
        </p:blipFill>
        <p:spPr>
          <a:xfrm>
            <a:off x="8909225" y="1585075"/>
            <a:ext cx="2710400" cy="221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9275" y="4157400"/>
            <a:ext cx="4984525" cy="260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idx="1" type="body"/>
          </p:nvPr>
        </p:nvSpPr>
        <p:spPr>
          <a:xfrm>
            <a:off x="838200" y="1793000"/>
            <a:ext cx="10515599" cy="47324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C++ Programming Language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Experienced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Experience in creating User Interface 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Microsoft Foundation Class</a:t>
            </a:r>
          </a:p>
          <a:p>
            <a:pPr indent="0" lvl="0" mar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/>
              <a:t>User Interface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Map of the MSU campus and solar panel location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Load arbitrary number of sensors onto map</a:t>
            </a:r>
          </a:p>
          <a:p>
            <a:pPr indent="457200" lvl="0" marL="0" rtl="0">
              <a:spcBef>
                <a:spcPts val="5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400"/>
              <a:t>Real time simulation of clouds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Based on data series from remote sensor</a:t>
            </a:r>
          </a:p>
          <a:p>
            <a:pPr indent="457200" lvl="0" marL="457200" rtl="0">
              <a:spcBef>
                <a:spcPts val="50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2000"/>
              <a:t>Algorithm to determine when the cloud will cover solar panels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5" name="Shape 295"/>
          <p:cNvSpPr txBox="1"/>
          <p:nvPr>
            <p:ph type="title"/>
          </p:nvPr>
        </p:nvSpPr>
        <p:spPr>
          <a:xfrm>
            <a:off x="838200" y="332500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Proposed Program and User Interface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/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Detection Algorithm</a:t>
            </a:r>
          </a:p>
        </p:txBody>
      </p:sp>
      <p:sp>
        <p:nvSpPr>
          <p:cNvPr id="301" name="Shape 301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Assumption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Infinite large cloud -- don’t need to react to small clouds.</a:t>
            </a:r>
          </a:p>
          <a:p>
            <a:pPr indent="-228600" lvl="1" marL="914400" rtl="0">
              <a:spcBef>
                <a:spcPts val="0"/>
              </a:spcBef>
            </a:pPr>
            <a:r>
              <a:rPr lang="en-US"/>
              <a:t>Move in straight line, consistent speed -- difficult to predict, won’t change too much during the local area.</a:t>
            </a:r>
          </a:p>
          <a:p>
            <a:pPr indent="0" mar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0" marL="0"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indent="-228600" lvl="0" marL="457200" rtl="0">
              <a:spcBef>
                <a:spcPts val="0"/>
              </a:spcBef>
              <a:buSzPct val="100000"/>
            </a:pPr>
            <a:r>
              <a:rPr lang="en-US" sz="2400"/>
              <a:t>Implementation </a:t>
            </a:r>
          </a:p>
          <a:p>
            <a:pPr indent="-228600" lvl="1" marL="914400" rtl="0">
              <a:spcBef>
                <a:spcPts val="0"/>
              </a:spcBef>
              <a:buSzPct val="85714"/>
            </a:pPr>
            <a:r>
              <a:rPr lang="en-US"/>
              <a:t>Based on speed towards MSU campus.</a:t>
            </a:r>
          </a:p>
          <a:p>
            <a:pPr indent="-228600" lvl="1" marL="914400" rtl="0">
              <a:spcBef>
                <a:spcPts val="0"/>
              </a:spcBef>
              <a:buSzPct val="85714"/>
            </a:pPr>
            <a:r>
              <a:rPr lang="en-US"/>
              <a:t>Need data series from at least three sensors from one direction.</a:t>
            </a:r>
          </a:p>
        </p:txBody>
      </p:sp>
      <p:pic>
        <p:nvPicPr>
          <p:cNvPr id="302" name="Shape 3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7750" y="3414975"/>
            <a:ext cx="3085575" cy="172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308" name="Shape 308"/>
          <p:cNvSpPr txBox="1"/>
          <p:nvPr>
            <p:ph idx="1" type="body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 and Problem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Design Concepts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Obstacles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Proposed Design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/>
          <p:nvPr/>
        </p:nvSpPr>
        <p:spPr>
          <a:xfrm>
            <a:off x="962575" y="2012575"/>
            <a:ext cx="10618200" cy="45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85714"/>
              <a:buChar char="●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Budget will vary upon number of sensors implemented</a:t>
            </a:r>
          </a:p>
          <a:p>
            <a:pPr indent="-381000" lvl="0" marL="457200" rtl="0">
              <a:spcBef>
                <a:spcPts val="0"/>
              </a:spcBef>
              <a:buSzPct val="85714"/>
              <a:buChar char="●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Broken into two phases</a:t>
            </a:r>
          </a:p>
          <a:p>
            <a:pPr indent="-342900" lvl="1" marL="914400" rtl="0">
              <a:spcBef>
                <a:spcPts val="0"/>
              </a:spcBef>
              <a:buSzPct val="75000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Test</a:t>
            </a:r>
          </a:p>
          <a:p>
            <a:pPr indent="-342900" lvl="1" marL="914400" rtl="0">
              <a:spcBef>
                <a:spcPts val="0"/>
              </a:spcBef>
              <a:buSzPct val="75000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Total Project</a:t>
            </a:r>
          </a:p>
          <a:p>
            <a:pPr indent="0" lvl="0" marL="457200">
              <a:spcBef>
                <a:spcPts val="0"/>
              </a:spcBef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Shape 314"/>
          <p:cNvSpPr txBox="1"/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</a:t>
            </a:r>
          </a:p>
        </p:txBody>
      </p:sp>
      <p:graphicFrame>
        <p:nvGraphicFramePr>
          <p:cNvPr id="315" name="Shape 315"/>
          <p:cNvGraphicFramePr/>
          <p:nvPr/>
        </p:nvGraphicFramePr>
        <p:xfrm>
          <a:off x="651350" y="4551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{9E8BC271-3E5E-4B44-AEE7-A281FB7E0581}</a:tableStyleId>
              </a:tblPr>
              <a:tblGrid>
                <a:gridCol w="1539750"/>
                <a:gridCol w="1530075"/>
                <a:gridCol w="1821450"/>
              </a:tblGrid>
              <a:tr h="40372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Part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Quantity</a:t>
                      </a:r>
                    </a:p>
                  </a:txBody>
                  <a:tcPr marT="91425" marB="91425" marR="91425" marL="91425"/>
                </a:tc>
              </a:tr>
              <a:tr h="40372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Light Sensor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$5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</a:p>
                  </a:txBody>
                  <a:tcPr marT="91425" marB="91425" marR="91425" marL="91425"/>
                </a:tc>
              </a:tr>
              <a:tr h="40372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Microcontroller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T="91425" marB="91425" marR="91425" marL="91425"/>
                </a:tc>
              </a:tr>
              <a:tr h="40372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$130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16" name="Shape 316"/>
          <p:cNvGraphicFramePr/>
          <p:nvPr/>
        </p:nvGraphicFramePr>
        <p:xfrm>
          <a:off x="6723075" y="421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{9E8BC271-3E5E-4B44-AEE7-A281FB7E0581}</a:tableStyleId>
              </a:tblPr>
              <a:tblGrid>
                <a:gridCol w="1570450"/>
                <a:gridCol w="2098175"/>
                <a:gridCol w="1510050"/>
              </a:tblGrid>
              <a:tr h="3871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Part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Quantity</a:t>
                      </a:r>
                    </a:p>
                  </a:txBody>
                  <a:tcPr marT="91425" marB="91425" marR="91425" marL="91425"/>
                </a:tc>
              </a:tr>
              <a:tr h="3871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Test Phase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$130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T="91425" marB="91425" marR="91425" marL="91425"/>
                </a:tc>
              </a:tr>
              <a:tr h="3871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Pyranometer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$235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</a:p>
                  </a:txBody>
                  <a:tcPr marT="91425" marB="91425" marR="91425" marL="91425"/>
                </a:tc>
              </a:tr>
              <a:tr h="3871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Microcontroller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</a:p>
                  </a:txBody>
                  <a:tcPr marT="91425" marB="91425" marR="91425" marL="91425"/>
                </a:tc>
              </a:tr>
              <a:tr h="3871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Power Supply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$30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</a:p>
                  </a:txBody>
                  <a:tcPr marT="91425" marB="91425" marR="91425" marL="91425"/>
                </a:tc>
              </a:tr>
              <a:tr h="424675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 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b="1" lang="en-US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$3140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17" name="Shape 317"/>
          <p:cNvSpPr txBox="1"/>
          <p:nvPr/>
        </p:nvSpPr>
        <p:spPr>
          <a:xfrm>
            <a:off x="1905675" y="4149775"/>
            <a:ext cx="2088600" cy="320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Budget for Test Phase</a:t>
            </a:r>
          </a:p>
        </p:txBody>
      </p:sp>
      <p:sp>
        <p:nvSpPr>
          <p:cNvPr id="318" name="Shape 318"/>
          <p:cNvSpPr txBox="1"/>
          <p:nvPr/>
        </p:nvSpPr>
        <p:spPr>
          <a:xfrm>
            <a:off x="8346950" y="3829075"/>
            <a:ext cx="2088600" cy="320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Budget for Total Project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>
            <p:ph idx="1" type="body"/>
          </p:nvPr>
        </p:nvSpPr>
        <p:spPr>
          <a:xfrm>
            <a:off x="3111000" y="1008050"/>
            <a:ext cx="6842999" cy="25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9166"/>
              <a:buFont typeface="Arial"/>
              <a:buNone/>
            </a:pPr>
            <a:r>
              <a:rPr lang="en-US" sz="9600"/>
              <a:t>Questions?</a:t>
            </a:r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57800"/>
            <a:ext cx="2857499" cy="160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