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0" r:id="rId2"/>
  </p:sldMasterIdLst>
  <p:notesMasterIdLst>
    <p:notesMasterId r:id="rId20"/>
  </p:notesMasterIdLst>
  <p:handoutMasterIdLst>
    <p:handoutMasterId r:id="rId21"/>
  </p:handoutMasterIdLst>
  <p:sldIdLst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0" r:id="rId17"/>
    <p:sldId id="273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704" autoAdjust="0"/>
  </p:normalViewPr>
  <p:slideViewPr>
    <p:cSldViewPr snapToGrid="0">
      <p:cViewPr varScale="1">
        <p:scale>
          <a:sx n="110" d="100"/>
          <a:sy n="110" d="100"/>
        </p:scale>
        <p:origin x="576" y="7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79" d="100"/>
          <a:sy n="79" d="100"/>
        </p:scale>
        <p:origin x="234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DC2751-278C-4682-9C3F-0FF7B4FCFAE7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86890-466E-41CD-A28A-B1EBDF22CA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2942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F0845-D09E-4AF9-9623-EA7EA0297EF3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7CD11A-EED3-40CE-98A3-28FEE84867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761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160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699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Alex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3245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63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6785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9467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J-Ho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89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Jebb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9710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Jebb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4177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7908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alex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0089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J-Ho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9746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Jebb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2612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Jebb</a:t>
            </a:r>
            <a:r>
              <a:rPr lang="en-US" dirty="0" smtClean="0"/>
              <a:t>/Victor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2210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Alex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2017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James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449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J-Ho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7CD11A-EED3-40CE-98A3-28FEE84867B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94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inv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8DC83-4358-4069-9A04-36F684952B41}" type="datetime1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406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57356-1F59-4D89-9F54-28C9F76813D7}" type="datetime1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943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9738"/>
            <a:ext cx="10515600" cy="2862262"/>
          </a:xfrm>
        </p:spPr>
        <p:txBody>
          <a:bodyPr anchor="b"/>
          <a:lstStyle>
            <a:lvl1pPr>
              <a:lnSpc>
                <a:spcPct val="100000"/>
              </a:lnSpc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48F21-3C02-407D-A180-361657C962A9}" type="datetime1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272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4892040" cy="4351338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2400"/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2000"/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1800"/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1600"/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Fourth level</a:t>
            </a:r>
          </a:p>
          <a:p>
            <a:pPr marL="228600" marR="0" lvl="4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Fifth level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0524" y="1825625"/>
            <a:ext cx="4892040" cy="4351338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2400"/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2000"/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1800"/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1600"/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Fourth level</a:t>
            </a:r>
          </a:p>
          <a:p>
            <a:pPr marL="228600" marR="0" lvl="4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Fifth level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8FB26-DB44-4B23-8E2C-73FCFB6E6A5C}" type="datetime1">
              <a:rPr lang="en-US" smtClean="0"/>
              <a:t>12/8/2015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9307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508" y="639150"/>
            <a:ext cx="1006228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6508" y="1793873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508" y="2498723"/>
            <a:ext cx="4892040" cy="3101977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2400"/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2000"/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1800"/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1600"/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Fourth level</a:t>
            </a:r>
          </a:p>
          <a:p>
            <a:pPr marL="228600" marR="0" lvl="4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Fifth level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753" y="1793873"/>
            <a:ext cx="489204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6753" y="2498723"/>
            <a:ext cx="4892040" cy="3101977"/>
          </a:xfr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2400"/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2000"/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1800"/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1600"/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Fourth level</a:t>
            </a:r>
          </a:p>
          <a:p>
            <a:pPr marL="228600" marR="0" lvl="4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Fifth level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8A1B2-E24B-4D01-B1F3-1C91DA614AC9}" type="datetime1">
              <a:rPr lang="en-US" smtClean="0"/>
              <a:t>12/8/2015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661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7B829-4D67-4482-B952-BBD9DCA0A419}" type="datetime1">
              <a:rPr lang="en-US" smtClean="0"/>
              <a:t>12/8/2015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858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4990D-3D92-40C3-8F0D-2F9DF871B3E2}" type="datetime1">
              <a:rPr lang="en-US" smtClean="0"/>
              <a:t>12/8/2015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605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987425"/>
            <a:ext cx="5753100" cy="4613275"/>
          </a:xfr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2400"/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2000"/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1800"/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1600"/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Fourth level</a:t>
            </a:r>
          </a:p>
          <a:p>
            <a:pPr marL="228600" marR="0" lvl="4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E9E5DC"/>
                </a:solidFill>
                <a:effectLst/>
                <a:uLnTx/>
                <a:uFillTx/>
                <a:latin typeface="+mn-lt"/>
              </a:rPr>
              <a:t>Fifth level</a:t>
            </a: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rgbClr val="E9E5DC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435C0-D298-4C67-8022-2A6AB1B2BA62}" type="datetime1">
              <a:rPr lang="en-US" smtClean="0"/>
              <a:t>12/8/2015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721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5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00600" y="987425"/>
            <a:ext cx="5753100" cy="46132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54249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8098-106E-436A-B7C8-8017C782259C}" type="datetime1">
              <a:rPr lang="en-US" smtClean="0"/>
              <a:t>12/8/2015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5761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D5BB5-8E37-492B-8843-1477E0364CB8}" type="datetime1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5428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91661"/>
            <a:ext cx="2628900" cy="490903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91661"/>
            <a:ext cx="7734300" cy="490903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57E38-DB3A-4089-B386-FFD9F1943ECB}" type="datetime1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B29C50-D6F1-4DB6-9B68-F4CD3996E9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50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39793"/>
            <a:ext cx="10096500" cy="115090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096500" cy="37780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F3619435-DEBC-444A-913E-FBD2C4CF0E59}" type="datetime1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E5B29C50-D6F1-4DB6-9B68-F4CD3996E9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48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000" b="1" kern="1200" cap="none" spc="0">
          <a:ln w="12700" cmpd="sng">
            <a:noFill/>
            <a:prstDash val="solid"/>
          </a:ln>
          <a:solidFill>
            <a:schemeClr val="accent4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SzPct val="70000"/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SzPct val="70000"/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Clr>
          <a:schemeClr val="accent2"/>
        </a:buClr>
        <a:buSzPct val="70000"/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40" userDrawn="1">
          <p15:clr>
            <a:srgbClr val="F26B43"/>
          </p15:clr>
        </p15:guide>
        <p15:guide id="2" pos="288" userDrawn="1">
          <p15:clr>
            <a:srgbClr val="F26B43"/>
          </p15:clr>
        </p15:guide>
        <p15:guide id="3" pos="6648" userDrawn="1">
          <p15:clr>
            <a:srgbClr val="F26B43"/>
          </p15:clr>
        </p15:guide>
        <p15:guide id="4" orient="horz" pos="3528" userDrawn="1">
          <p15:clr>
            <a:srgbClr val="F26B43"/>
          </p15:clr>
        </p15:guide>
        <p15:guide id="5" orient="horz" pos="11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gif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gif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853514"/>
            <a:ext cx="12192000" cy="908222"/>
          </a:xfrm>
        </p:spPr>
        <p:txBody>
          <a:bodyPr>
            <a:normAutofit/>
          </a:bodyPr>
          <a:lstStyle/>
          <a:p>
            <a:r>
              <a:rPr lang="en-US" sz="5900" b="0" dirty="0">
                <a:latin typeface="Arial Black" panose="020B0A04020102020204" pitchFamily="34" charset="0"/>
              </a:rPr>
              <a:t>Incoming Power </a:t>
            </a:r>
            <a:r>
              <a:rPr lang="en-US" sz="5900" b="0" dirty="0" smtClean="0">
                <a:latin typeface="Arial Black" panose="020B0A04020102020204" pitchFamily="34" charset="0"/>
              </a:rPr>
              <a:t>Grid Monitor</a:t>
            </a:r>
            <a:endParaRPr lang="en-US" sz="5900" b="0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1319" y="3877962"/>
            <a:ext cx="3797643" cy="2423984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latin typeface="Arial Black" panose="020B0A04020102020204" pitchFamily="34" charset="0"/>
              </a:rPr>
              <a:t>James McCormick</a:t>
            </a:r>
          </a:p>
          <a:p>
            <a:pPr algn="l"/>
            <a:r>
              <a:rPr lang="en-US" dirty="0" err="1" smtClean="0">
                <a:latin typeface="Arial Black" panose="020B0A04020102020204" pitchFamily="34" charset="0"/>
              </a:rPr>
              <a:t>Zhihoug</a:t>
            </a:r>
            <a:r>
              <a:rPr lang="en-US" dirty="0" smtClean="0">
                <a:latin typeface="Arial Black" panose="020B0A04020102020204" pitchFamily="34" charset="0"/>
              </a:rPr>
              <a:t> Qian</a:t>
            </a:r>
          </a:p>
          <a:p>
            <a:pPr algn="l"/>
            <a:r>
              <a:rPr lang="en-US" dirty="0" smtClean="0">
                <a:latin typeface="Arial Black" panose="020B0A04020102020204" pitchFamily="34" charset="0"/>
              </a:rPr>
              <a:t>Jacob </a:t>
            </a:r>
            <a:r>
              <a:rPr lang="en-US" dirty="0" err="1" smtClean="0">
                <a:latin typeface="Arial Black" panose="020B0A04020102020204" pitchFamily="34" charset="0"/>
              </a:rPr>
              <a:t>Jebb</a:t>
            </a:r>
            <a:endParaRPr lang="en-US" dirty="0" smtClean="0">
              <a:latin typeface="Arial Black" panose="020B0A04020102020204" pitchFamily="34" charset="0"/>
            </a:endParaRPr>
          </a:p>
          <a:p>
            <a:pPr algn="l"/>
            <a:r>
              <a:rPr lang="en-US" dirty="0" smtClean="0">
                <a:latin typeface="Arial Black" panose="020B0A04020102020204" pitchFamily="34" charset="0"/>
              </a:rPr>
              <a:t>Victor </a:t>
            </a:r>
            <a:r>
              <a:rPr lang="en-US" dirty="0" err="1" smtClean="0">
                <a:latin typeface="Arial Black" panose="020B0A04020102020204" pitchFamily="34" charset="0"/>
              </a:rPr>
              <a:t>Ezenwoko</a:t>
            </a:r>
            <a:endParaRPr lang="en-US" dirty="0" smtClean="0">
              <a:latin typeface="Arial Black" panose="020B0A04020102020204" pitchFamily="34" charset="0"/>
            </a:endParaRPr>
          </a:p>
          <a:p>
            <a:pPr algn="l"/>
            <a:r>
              <a:rPr lang="en-US" dirty="0" smtClean="0">
                <a:latin typeface="Arial Black" panose="020B0A04020102020204" pitchFamily="34" charset="0"/>
              </a:rPr>
              <a:t>Alex </a:t>
            </a:r>
            <a:r>
              <a:rPr lang="en-US" dirty="0">
                <a:latin typeface="Arial Black" panose="020B0A04020102020204" pitchFamily="34" charset="0"/>
              </a:rPr>
              <a:t>L</a:t>
            </a:r>
            <a:r>
              <a:rPr lang="en-US" dirty="0" smtClean="0">
                <a:latin typeface="Arial Black" panose="020B0A04020102020204" pitchFamily="34" charset="0"/>
              </a:rPr>
              <a:t>ange</a:t>
            </a:r>
            <a:endParaRPr lang="en-US" dirty="0">
              <a:latin typeface="Arial Black" panose="020B0A04020102020204" pitchFamily="34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8236" y="6524371"/>
            <a:ext cx="7961871" cy="50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4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>
                <a:latin typeface="Arial Black" panose="020B0A04020102020204" pitchFamily="34" charset="0"/>
              </a:rPr>
              <a:t>Team 3 – Incoming </a:t>
            </a:r>
            <a:r>
              <a:rPr lang="en-US" sz="2000" dirty="0">
                <a:latin typeface="Arial Black" panose="020B0A04020102020204" pitchFamily="34" charset="0"/>
              </a:rPr>
              <a:t>Power Grid </a:t>
            </a:r>
            <a:r>
              <a:rPr lang="en-US" sz="2000" dirty="0" smtClean="0">
                <a:latin typeface="Arial Black" panose="020B0A04020102020204" pitchFamily="34" charset="0"/>
              </a:rPr>
              <a:t>Monitor – 12-11-15 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6087762" y="3770870"/>
            <a:ext cx="5869459" cy="7434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4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dirty="0" smtClean="0">
                <a:latin typeface="Arial Black" panose="020B0A04020102020204" pitchFamily="34" charset="0"/>
              </a:rPr>
              <a:t>Design Day – Fall 2015</a:t>
            </a:r>
            <a:endParaRPr lang="en-US" sz="36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881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Arial Black" panose="020B0A04020102020204" pitchFamily="34" charset="0"/>
              </a:rPr>
              <a:t>Outline</a:t>
            </a:r>
            <a:endParaRPr lang="en-US" sz="4800" dirty="0">
              <a:latin typeface="Arial Black" panose="020B0A04020102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57200" y="1528012"/>
            <a:ext cx="10096500" cy="4884820"/>
          </a:xfrm>
        </p:spPr>
        <p:txBody>
          <a:bodyPr>
            <a:normAutofit fontScale="85000" lnSpcReduction="20000"/>
          </a:bodyPr>
          <a:lstStyle/>
          <a:p>
            <a:r>
              <a:rPr lang="en-US" sz="3400" dirty="0" smtClean="0"/>
              <a:t>Introduction  and Motivation</a:t>
            </a:r>
          </a:p>
          <a:p>
            <a:r>
              <a:rPr lang="en-US" sz="3400" dirty="0" smtClean="0"/>
              <a:t>Design Specifications</a:t>
            </a:r>
          </a:p>
          <a:p>
            <a:r>
              <a:rPr lang="en-US" sz="3400" dirty="0" smtClean="0"/>
              <a:t>Final Design</a:t>
            </a:r>
          </a:p>
          <a:p>
            <a:pPr lvl="1"/>
            <a:r>
              <a:rPr lang="en-US" sz="3200" dirty="0" smtClean="0"/>
              <a:t>Features</a:t>
            </a:r>
          </a:p>
          <a:p>
            <a:pPr lvl="1"/>
            <a:r>
              <a:rPr lang="en-US" sz="3200" dirty="0" smtClean="0"/>
              <a:t>Altered Parameters</a:t>
            </a:r>
          </a:p>
          <a:p>
            <a:pPr lvl="1"/>
            <a:r>
              <a:rPr lang="en-US" sz="3200" dirty="0" smtClean="0"/>
              <a:t>Bonuses</a:t>
            </a:r>
          </a:p>
          <a:p>
            <a:pPr lvl="1"/>
            <a:r>
              <a:rPr lang="en-US" sz="3200" dirty="0" smtClean="0"/>
              <a:t>Cost</a:t>
            </a:r>
          </a:p>
          <a:p>
            <a:r>
              <a:rPr lang="en-US" sz="3400" dirty="0" smtClean="0"/>
              <a:t>Schematics and Manual</a:t>
            </a:r>
          </a:p>
          <a:p>
            <a:r>
              <a:rPr lang="en-US" sz="3400" dirty="0" smtClean="0"/>
              <a:t>Future suggestions</a:t>
            </a:r>
          </a:p>
          <a:p>
            <a:r>
              <a:rPr lang="en-US" sz="3400" dirty="0" smtClean="0"/>
              <a:t>Summary</a:t>
            </a:r>
          </a:p>
          <a:p>
            <a:r>
              <a:rPr lang="en-US" sz="3400" dirty="0" smtClean="0"/>
              <a:t>Demonstration and questions</a:t>
            </a:r>
            <a:endParaRPr lang="en-US" sz="3400" dirty="0"/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-16478" y="6524371"/>
            <a:ext cx="7961871" cy="50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4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>
                <a:latin typeface="Arial Black" panose="020B0A04020102020204" pitchFamily="34" charset="0"/>
              </a:rPr>
              <a:t>Team 3 – Incoming </a:t>
            </a:r>
            <a:r>
              <a:rPr lang="en-US" sz="2000" dirty="0">
                <a:latin typeface="Arial Black" panose="020B0A04020102020204" pitchFamily="34" charset="0"/>
              </a:rPr>
              <a:t>Power Grid </a:t>
            </a:r>
            <a:r>
              <a:rPr lang="en-US" sz="2000" dirty="0" smtClean="0">
                <a:latin typeface="Arial Black" panose="020B0A04020102020204" pitchFamily="34" charset="0"/>
              </a:rPr>
              <a:t>Monitor – 12-11-15 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1" t="8520" r="4035" b="9141"/>
          <a:stretch/>
        </p:blipFill>
        <p:spPr>
          <a:xfrm rot="5400000">
            <a:off x="5732567" y="1216052"/>
            <a:ext cx="5715957" cy="4668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6685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24461"/>
            <a:ext cx="10096500" cy="1150907"/>
          </a:xfrm>
        </p:spPr>
        <p:txBody>
          <a:bodyPr>
            <a:normAutofit/>
          </a:bodyPr>
          <a:lstStyle/>
          <a:p>
            <a:r>
              <a:rPr lang="en-US" sz="4800" dirty="0" smtClean="0">
                <a:latin typeface="Arial Black" panose="020B0A04020102020204" pitchFamily="34" charset="0"/>
              </a:rPr>
              <a:t>Introduction</a:t>
            </a:r>
            <a:endParaRPr lang="en-US" sz="48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54982"/>
            <a:ext cx="12192000" cy="37780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Importance: </a:t>
            </a:r>
          </a:p>
          <a:p>
            <a:pPr lvl="1">
              <a:spcBef>
                <a:spcPts val="600"/>
              </a:spcBef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Imbalance of three-phase voltages causes damage to three-phase machines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600"/>
              </a:spcBef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Low power factor causes machines to operate inefficiently and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ncreases Utility fees </a:t>
            </a:r>
          </a:p>
          <a:p>
            <a:pPr lvl="1">
              <a:spcBef>
                <a:spcPts val="600"/>
              </a:spcBef>
            </a:pP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Troubleshooting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power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quality issues requires accurate measurements for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analysis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00" dirty="0"/>
          </a:p>
          <a:p>
            <a:pPr marL="0" indent="0">
              <a:buNone/>
            </a:pP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Goal: </a:t>
            </a:r>
            <a:endParaRPr lang="en-US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evelop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a three-phase power monitoring system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that can be placed within a factory. The system must record data and alert the user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if any 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transient events occur.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4873783"/>
            <a:ext cx="49095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Sponsor:</a:t>
            </a:r>
          </a:p>
          <a:p>
            <a:pPr algn="ctr"/>
            <a:r>
              <a:rPr lang="en-US" sz="22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 Lakes Controls &amp; Engineering</a:t>
            </a:r>
          </a:p>
          <a:p>
            <a:pPr algn="ctr"/>
            <a:r>
              <a:rPr lang="en-US" sz="22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Justin </a:t>
            </a:r>
            <a:r>
              <a:rPr lang="en-US" sz="2200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Walz</a:t>
            </a:r>
            <a:r>
              <a:rPr lang="en-US" sz="22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&amp; Bill </a:t>
            </a:r>
            <a:r>
              <a:rPr lang="en-US" sz="2200" dirty="0" err="1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Franson</a:t>
            </a:r>
            <a:endParaRPr lang="en-US" sz="22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2521" y="5182970"/>
            <a:ext cx="3892045" cy="862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http://www.egr.msu.edu/sites/default/files/styles/profile_image/public/people/image/profile/aslam8-14.jpg?itok=PSEXiSUU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575"/>
          <a:stretch/>
        </p:blipFill>
        <p:spPr bwMode="auto">
          <a:xfrm>
            <a:off x="10030327" y="5138973"/>
            <a:ext cx="1247474" cy="1641536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8933419" y="4433524"/>
            <a:ext cx="350234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Facilitator:</a:t>
            </a:r>
            <a:endParaRPr lang="en-US" sz="2200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200" dirty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Dr. Dean Aslam</a:t>
            </a:r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-16478" y="6524371"/>
            <a:ext cx="7961871" cy="50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4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>
                <a:latin typeface="Arial Black" panose="020B0A04020102020204" pitchFamily="34" charset="0"/>
              </a:rPr>
              <a:t>Team 3 – Incoming </a:t>
            </a:r>
            <a:r>
              <a:rPr lang="en-US" sz="2000" dirty="0">
                <a:latin typeface="Arial Black" panose="020B0A04020102020204" pitchFamily="34" charset="0"/>
              </a:rPr>
              <a:t>Power Grid </a:t>
            </a:r>
            <a:r>
              <a:rPr lang="en-US" sz="2000" dirty="0" smtClean="0">
                <a:latin typeface="Arial Black" panose="020B0A04020102020204" pitchFamily="34" charset="0"/>
              </a:rPr>
              <a:t>Monitor – 12-11-15 </a:t>
            </a:r>
            <a:endParaRPr lang="en-US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437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Arial Black" panose="020B0A04020102020204" pitchFamily="34" charset="0"/>
              </a:rPr>
              <a:t>Design Specifications</a:t>
            </a:r>
            <a:endParaRPr lang="en-US" sz="4800" dirty="0">
              <a:latin typeface="Arial Black" panose="020B0A0402010202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0" y="1897813"/>
            <a:ext cx="7531769" cy="45669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Requirements:</a:t>
            </a:r>
            <a:r>
              <a:rPr lang="en-US" sz="2900" b="1" dirty="0">
                <a:latin typeface="Arial" panose="020B0604020202020204" pitchFamily="34" charset="0"/>
                <a:cs typeface="Arial" panose="020B0604020202020204" pitchFamily="34" charset="0"/>
              </a:rPr>
              <a:t>   </a:t>
            </a:r>
            <a:endParaRPr lang="en-US" sz="29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System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must run off 120 VAC wall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outlet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Ability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measure voltages up to 600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VAC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Ability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measure current up to 100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Amps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Memory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log data for 1 week </a:t>
            </a: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User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interface for control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system and data viewing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USB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memory stick port for removal of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Internet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capabilities to alert user via email if any transient event occurs</a:t>
            </a:r>
            <a:endParaRPr lang="en-US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-16478" y="6524371"/>
            <a:ext cx="7961871" cy="50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4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>
                <a:latin typeface="Arial Black" panose="020B0A04020102020204" pitchFamily="34" charset="0"/>
              </a:rPr>
              <a:t>Team 3 – Incoming </a:t>
            </a:r>
            <a:r>
              <a:rPr lang="en-US" sz="2000" dirty="0">
                <a:latin typeface="Arial Black" panose="020B0A04020102020204" pitchFamily="34" charset="0"/>
              </a:rPr>
              <a:t>Power Grid </a:t>
            </a:r>
            <a:r>
              <a:rPr lang="en-US" sz="2000" dirty="0" smtClean="0">
                <a:latin typeface="Arial Black" panose="020B0A04020102020204" pitchFamily="34" charset="0"/>
              </a:rPr>
              <a:t>Monitor – 12-11-15 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6" name="Content Placeholder 4"/>
          <p:cNvSpPr>
            <a:spLocks noGrp="1"/>
          </p:cNvSpPr>
          <p:nvPr>
            <p:ph sz="half" idx="1"/>
          </p:nvPr>
        </p:nvSpPr>
        <p:spPr>
          <a:xfrm>
            <a:off x="7828547" y="2519446"/>
            <a:ext cx="4363453" cy="45669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Deliverables </a:t>
            </a:r>
            <a:r>
              <a:rPr lang="en-US" sz="2900" b="1" dirty="0">
                <a:latin typeface="Arial" panose="020B0604020202020204" pitchFamily="34" charset="0"/>
                <a:cs typeface="Arial" panose="020B0604020202020204" pitchFamily="34" charset="0"/>
              </a:rPr>
              <a:t>according to the </a:t>
            </a:r>
            <a:r>
              <a:rPr lang="en-US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sponsor: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Power 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monitoring </a:t>
            </a: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system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Wire 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clamps for voltage </a:t>
            </a: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x4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Wire 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loops for current </a:t>
            </a:r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x3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Electrical Schematics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Operator manual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Software </a:t>
            </a:r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code utilized for data collection.</a:t>
            </a:r>
            <a:endParaRPr lang="en-US" sz="250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http://www.tennesseemediationschool.com/wp-content/uploads/2015/07/checklis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3209" y="216366"/>
            <a:ext cx="2410713" cy="231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065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Measure </a:t>
            </a:r>
            <a:r>
              <a:rPr lang="en-US" sz="2600" strike="sngStrike" dirty="0" smtClean="0">
                <a:latin typeface="Arial" panose="020B0604020202020204" pitchFamily="34" charset="0"/>
                <a:cs typeface="Arial" panose="020B0604020202020204" pitchFamily="34" charset="0"/>
              </a:rPr>
              <a:t>600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Volts and </a:t>
            </a:r>
            <a:r>
              <a:rPr lang="en-US" sz="2600" strike="sngStrike" dirty="0" smtClean="0"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Amps</a:t>
            </a:r>
          </a:p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Inability to test high current and voltage</a:t>
            </a:r>
          </a:p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Safety Concerns</a:t>
            </a:r>
          </a:p>
          <a:p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Assist Sponsor with conversion </a:t>
            </a:r>
          </a:p>
          <a:p>
            <a:pPr marL="0" indent="0">
              <a:buNone/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 smtClean="0">
                <a:latin typeface="Arial" panose="020B0604020202020204" pitchFamily="34" charset="0"/>
                <a:cs typeface="Arial" panose="020B0604020202020204" pitchFamily="34" charset="0"/>
              </a:rPr>
              <a:t> to larger scale 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-16478" y="6524371"/>
            <a:ext cx="7961871" cy="50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4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>
                <a:latin typeface="Arial Black" panose="020B0A04020102020204" pitchFamily="34" charset="0"/>
              </a:rPr>
              <a:t>Team 3 – Incoming </a:t>
            </a:r>
            <a:r>
              <a:rPr lang="en-US" sz="2000" dirty="0">
                <a:latin typeface="Arial Black" panose="020B0A04020102020204" pitchFamily="34" charset="0"/>
              </a:rPr>
              <a:t>Power Grid </a:t>
            </a:r>
            <a:r>
              <a:rPr lang="en-US" sz="2000" dirty="0" smtClean="0">
                <a:latin typeface="Arial Black" panose="020B0A04020102020204" pitchFamily="34" charset="0"/>
              </a:rPr>
              <a:t>Monitor – 12-11-15 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Arial Black" panose="020B0A04020102020204" pitchFamily="34" charset="0"/>
              </a:rPr>
              <a:t>Design Specifications</a:t>
            </a:r>
            <a:endParaRPr lang="en-US" sz="4800" dirty="0">
              <a:latin typeface="Arial Black" panose="020B0A04020102020204" pitchFamily="34" charset="0"/>
            </a:endParaRPr>
          </a:p>
        </p:txBody>
      </p:sp>
      <p:pic>
        <p:nvPicPr>
          <p:cNvPr id="1026" name="Picture 2" descr="http://www.keepgraysharborfishing.com/wp-content/uploads/2012/03/High-Voltage-Danger-Sign-S-2250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968" y="4331368"/>
            <a:ext cx="2652406" cy="1916363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westchesterhomeowner.com/wp-content/uploads/2012/05/outle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373" y="3910264"/>
            <a:ext cx="1476360" cy="2322094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3" t="8070" r="877" b="5088"/>
          <a:stretch/>
        </p:blipFill>
        <p:spPr>
          <a:xfrm>
            <a:off x="8035488" y="830181"/>
            <a:ext cx="4020153" cy="2779296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3" t="10351" b="24561"/>
          <a:stretch/>
        </p:blipFill>
        <p:spPr>
          <a:xfrm>
            <a:off x="7185837" y="3801980"/>
            <a:ext cx="4480783" cy="2731168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9263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Arial Black" panose="020B0A04020102020204" pitchFamily="34" charset="0"/>
              </a:rPr>
              <a:t>Final Design - Features</a:t>
            </a:r>
            <a:endParaRPr lang="en-US" sz="48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552080"/>
            <a:ext cx="9059779" cy="2153646"/>
          </a:xfrm>
        </p:spPr>
        <p:txBody>
          <a:bodyPr>
            <a:normAutofit/>
          </a:bodyPr>
          <a:lstStyle/>
          <a:p>
            <a:r>
              <a:rPr lang="en-US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Voltage and Current Sampling: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Differential Op-Amp to scale and add DC offset to signals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Adjustable DC offset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RMS calculation within Coding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-16478" y="6524371"/>
            <a:ext cx="7961871" cy="50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4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>
                <a:latin typeface="Arial Black" panose="020B0A04020102020204" pitchFamily="34" charset="0"/>
              </a:rPr>
              <a:t>Team 3 – Incoming </a:t>
            </a:r>
            <a:r>
              <a:rPr lang="en-US" sz="2000" dirty="0">
                <a:latin typeface="Arial Black" panose="020B0A04020102020204" pitchFamily="34" charset="0"/>
              </a:rPr>
              <a:t>Power Grid </a:t>
            </a:r>
            <a:r>
              <a:rPr lang="en-US" sz="2000" dirty="0" smtClean="0">
                <a:latin typeface="Arial Black" panose="020B0A04020102020204" pitchFamily="34" charset="0"/>
              </a:rPr>
              <a:t>Monitor – 12-11-15 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39" t="1" r="31403" b="-1151"/>
          <a:stretch/>
        </p:blipFill>
        <p:spPr>
          <a:xfrm rot="5400000">
            <a:off x="7220754" y="2599445"/>
            <a:ext cx="2799182" cy="4920376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3" r="12806" b="25283"/>
          <a:stretch/>
        </p:blipFill>
        <p:spPr>
          <a:xfrm rot="5400000">
            <a:off x="8692183" y="633993"/>
            <a:ext cx="3080358" cy="2609861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</p:spPr>
      </p:pic>
      <p:grpSp>
        <p:nvGrpSpPr>
          <p:cNvPr id="9" name="Group 8"/>
          <p:cNvGrpSpPr/>
          <p:nvPr/>
        </p:nvGrpSpPr>
        <p:grpSpPr>
          <a:xfrm>
            <a:off x="553443" y="3465103"/>
            <a:ext cx="4732421" cy="2935702"/>
            <a:chOff x="2134896" y="2061951"/>
            <a:chExt cx="6395493" cy="275068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5"/>
            <a:srcRect l="5778" t="25005" r="67993" b="46793"/>
            <a:stretch/>
          </p:blipFill>
          <p:spPr>
            <a:xfrm>
              <a:off x="2134896" y="2061951"/>
              <a:ext cx="6395493" cy="2750680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>
              <a:softEdge rad="112500"/>
            </a:effectLst>
          </p:spPr>
        </p:pic>
        <p:sp>
          <p:nvSpPr>
            <p:cNvPr id="8" name="Rectangle 7"/>
            <p:cNvSpPr/>
            <p:nvPr/>
          </p:nvSpPr>
          <p:spPr>
            <a:xfrm>
              <a:off x="3222845" y="4387836"/>
              <a:ext cx="2610853" cy="300789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2050" name="Picture 2" descr="http://www.rehab.research.va.gov/jour/08/45/9/images/vorrinkeq01.gi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1662" y="2590643"/>
            <a:ext cx="3200400" cy="923925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900958" y="1449631"/>
            <a:ext cx="1446196" cy="83099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400" b="1" dirty="0" smtClean="0">
              <a:solidFill>
                <a:srgbClr val="FF0000"/>
              </a:solidFill>
            </a:endParaRPr>
          </a:p>
          <a:p>
            <a:pPr algn="ctr"/>
            <a:endParaRPr lang="en-US" sz="24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06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316" y="2290094"/>
            <a:ext cx="5546558" cy="4351338"/>
          </a:xfrm>
        </p:spPr>
        <p:txBody>
          <a:bodyPr>
            <a:normAutofit/>
          </a:bodyPr>
          <a:lstStyle/>
          <a:p>
            <a:r>
              <a:rPr lang="en-US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Human Machine Interface: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Display Voltage (L-L and L-N), Current, Power, and Power Factor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Alarm Light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Reset button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Selector Switch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Arial Black" panose="020B0A04020102020204" pitchFamily="34" charset="0"/>
              </a:rPr>
              <a:t>Final Design - Features</a:t>
            </a:r>
            <a:endParaRPr lang="en-US" sz="4800" dirty="0">
              <a:latin typeface="Arial Black" panose="020B0A04020102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-16478" y="6524371"/>
            <a:ext cx="7961871" cy="50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4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>
                <a:latin typeface="Arial Black" panose="020B0A04020102020204" pitchFamily="34" charset="0"/>
              </a:rPr>
              <a:t>Team 3 – Incoming </a:t>
            </a:r>
            <a:r>
              <a:rPr lang="en-US" sz="2000" dirty="0">
                <a:latin typeface="Arial Black" panose="020B0A04020102020204" pitchFamily="34" charset="0"/>
              </a:rPr>
              <a:t>Power Grid </a:t>
            </a:r>
            <a:r>
              <a:rPr lang="en-US" sz="2000" dirty="0" smtClean="0">
                <a:latin typeface="Arial Black" panose="020B0A04020102020204" pitchFamily="34" charset="0"/>
              </a:rPr>
              <a:t>Monitor – 12-11-15 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81" t="29337" r="25438" b="23645"/>
          <a:stretch/>
        </p:blipFill>
        <p:spPr>
          <a:xfrm rot="5400000">
            <a:off x="5534884" y="3885842"/>
            <a:ext cx="2213813" cy="2418347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28" t="7816" r="27017" b="4698"/>
          <a:stretch/>
        </p:blipFill>
        <p:spPr>
          <a:xfrm rot="5400000">
            <a:off x="6135573" y="974031"/>
            <a:ext cx="1601261" cy="3308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81" t="5087" r="13772" b="9825"/>
          <a:stretch/>
        </p:blipFill>
        <p:spPr>
          <a:xfrm>
            <a:off x="8650704" y="733927"/>
            <a:ext cx="3332749" cy="5835316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</p:spPr>
      </p:pic>
      <p:cxnSp>
        <p:nvCxnSpPr>
          <p:cNvPr id="12" name="Straight Arrow Connector 11"/>
          <p:cNvCxnSpPr/>
          <p:nvPr/>
        </p:nvCxnSpPr>
        <p:spPr>
          <a:xfrm flipH="1">
            <a:off x="7603959" y="3597442"/>
            <a:ext cx="2466473" cy="108284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8061158" y="1876926"/>
            <a:ext cx="1973179" cy="589548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5414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1154" y="1747248"/>
            <a:ext cx="6139543" cy="4351338"/>
          </a:xfrm>
        </p:spPr>
        <p:txBody>
          <a:bodyPr/>
          <a:lstStyle/>
          <a:p>
            <a:r>
              <a:rPr lang="en-US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Data collection and Transfer: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Saves data to Scan Disk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Email through Ethernet of Wi-Fi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Export and import saved data wirelessly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Arial Black" panose="020B0A04020102020204" pitchFamily="34" charset="0"/>
              </a:rPr>
              <a:t>Final Design - Features</a:t>
            </a:r>
            <a:endParaRPr lang="en-US" sz="4800" dirty="0">
              <a:latin typeface="Arial Black" panose="020B0A04020102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-16478" y="6524371"/>
            <a:ext cx="7961871" cy="50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4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>
                <a:latin typeface="Arial Black" panose="020B0A04020102020204" pitchFamily="34" charset="0"/>
              </a:rPr>
              <a:t>Team 3 – Incoming </a:t>
            </a:r>
            <a:r>
              <a:rPr lang="en-US" sz="2000" dirty="0">
                <a:latin typeface="Arial Black" panose="020B0A04020102020204" pitchFamily="34" charset="0"/>
              </a:rPr>
              <a:t>Power Grid </a:t>
            </a:r>
            <a:r>
              <a:rPr lang="en-US" sz="2000" dirty="0" smtClean="0">
                <a:latin typeface="Arial Black" panose="020B0A04020102020204" pitchFamily="34" charset="0"/>
              </a:rPr>
              <a:t>Monitor – 12-11-15 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0" t="38431" r="30339"/>
          <a:stretch/>
        </p:blipFill>
        <p:spPr>
          <a:xfrm rot="5400000">
            <a:off x="795784" y="3828058"/>
            <a:ext cx="2188724" cy="2548318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7590" y="4191943"/>
            <a:ext cx="2911180" cy="2183385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86" t="20448" r="13684" b="2359"/>
          <a:stretch/>
        </p:blipFill>
        <p:spPr>
          <a:xfrm rot="5400000">
            <a:off x="9124678" y="1079647"/>
            <a:ext cx="2596458" cy="2894696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18" t="15088" r="9561" b="24562"/>
          <a:stretch/>
        </p:blipFill>
        <p:spPr>
          <a:xfrm>
            <a:off x="3912221" y="3729789"/>
            <a:ext cx="4449726" cy="27432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0161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3654" y="1686281"/>
            <a:ext cx="9966961" cy="4351338"/>
          </a:xfrm>
        </p:spPr>
        <p:txBody>
          <a:bodyPr/>
          <a:lstStyle/>
          <a:p>
            <a:r>
              <a:rPr lang="en-US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Data transfer: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USB exportation was desired - Used Wi-Fi instead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Push buttons to change settings - Used Settings File through Wi-Fi instead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199" y="639793"/>
            <a:ext cx="11495903" cy="1150907"/>
          </a:xfrm>
        </p:spPr>
        <p:txBody>
          <a:bodyPr>
            <a:normAutofit/>
          </a:bodyPr>
          <a:lstStyle/>
          <a:p>
            <a:r>
              <a:rPr lang="en-US" sz="4800" dirty="0" smtClean="0">
                <a:latin typeface="Arial Black" panose="020B0A04020102020204" pitchFamily="34" charset="0"/>
              </a:rPr>
              <a:t>Final Design - </a:t>
            </a:r>
            <a:r>
              <a:rPr lang="en-US" sz="4800" dirty="0">
                <a:latin typeface="Arial Black" panose="020B0A04020102020204" pitchFamily="34" charset="0"/>
              </a:rPr>
              <a:t>A</a:t>
            </a:r>
            <a:r>
              <a:rPr lang="en-US" sz="4800" dirty="0" smtClean="0">
                <a:latin typeface="Arial Black" panose="020B0A04020102020204" pitchFamily="34" charset="0"/>
              </a:rPr>
              <a:t>ltered </a:t>
            </a:r>
            <a:r>
              <a:rPr lang="en-US" sz="4800" dirty="0">
                <a:latin typeface="Arial Black" panose="020B0A04020102020204" pitchFamily="34" charset="0"/>
              </a:rPr>
              <a:t>P</a:t>
            </a:r>
            <a:r>
              <a:rPr lang="en-US" sz="4800" dirty="0" smtClean="0">
                <a:latin typeface="Arial Black" panose="020B0A04020102020204" pitchFamily="34" charset="0"/>
              </a:rPr>
              <a:t>arameters</a:t>
            </a:r>
            <a:endParaRPr lang="en-US" sz="4800" dirty="0">
              <a:latin typeface="Arial Black" panose="020B0A04020102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-16478" y="6524371"/>
            <a:ext cx="7961871" cy="50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4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>
                <a:latin typeface="Arial Black" panose="020B0A04020102020204" pitchFamily="34" charset="0"/>
              </a:rPr>
              <a:t>Team 3 – Incoming </a:t>
            </a:r>
            <a:r>
              <a:rPr lang="en-US" sz="2000" dirty="0">
                <a:latin typeface="Arial Black" panose="020B0A04020102020204" pitchFamily="34" charset="0"/>
              </a:rPr>
              <a:t>Power Grid </a:t>
            </a:r>
            <a:r>
              <a:rPr lang="en-US" sz="2000" dirty="0" smtClean="0">
                <a:latin typeface="Arial Black" panose="020B0A04020102020204" pitchFamily="34" charset="0"/>
              </a:rPr>
              <a:t>Monitor – 12-11-15 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71258" y="3644537"/>
            <a:ext cx="2943497" cy="22159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rgbClr val="FF0000"/>
                </a:solidFill>
              </a:rPr>
              <a:t>Picture push button design here</a:t>
            </a:r>
          </a:p>
          <a:p>
            <a:endParaRPr lang="en-US" sz="4800" dirty="0" smtClean="0">
              <a:solidFill>
                <a:srgbClr val="FF000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503157" y="3308684"/>
            <a:ext cx="4217192" cy="2755232"/>
            <a:chOff x="3599409" y="3284621"/>
            <a:chExt cx="4217192" cy="2755232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/>
            <a:srcRect l="4086" t="22751" r="11285" b="3502"/>
            <a:stretch/>
          </p:blipFill>
          <p:spPr>
            <a:xfrm>
              <a:off x="3599409" y="3284621"/>
              <a:ext cx="4217192" cy="2755232"/>
            </a:xfrm>
            <a:prstGeom prst="rect">
              <a:avLst/>
            </a:prstGeom>
            <a:ln w="38100">
              <a:solidFill>
                <a:schemeClr val="tx1"/>
              </a:solidFill>
            </a:ln>
            <a:effectLst>
              <a:softEdge rad="112500"/>
            </a:effectLst>
          </p:spPr>
        </p:pic>
        <p:sp>
          <p:nvSpPr>
            <p:cNvPr id="10" name="Rectangle 9"/>
            <p:cNvSpPr/>
            <p:nvPr/>
          </p:nvSpPr>
          <p:spPr>
            <a:xfrm flipV="1">
              <a:off x="6906126" y="3862135"/>
              <a:ext cx="830179" cy="1203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0" t="14035" r="1930" b="34912"/>
          <a:stretch/>
        </p:blipFill>
        <p:spPr>
          <a:xfrm>
            <a:off x="125858" y="3741821"/>
            <a:ext cx="3387363" cy="1852862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</p:spPr>
      </p:pic>
      <p:sp>
        <p:nvSpPr>
          <p:cNvPr id="14" name="Rectangle 13"/>
          <p:cNvSpPr/>
          <p:nvPr/>
        </p:nvSpPr>
        <p:spPr>
          <a:xfrm>
            <a:off x="1034715" y="4283243"/>
            <a:ext cx="1311442" cy="1179094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74" t="-353" r="16261" b="61161"/>
          <a:stretch/>
        </p:blipFill>
        <p:spPr>
          <a:xfrm>
            <a:off x="7760369" y="3425911"/>
            <a:ext cx="4343400" cy="2493622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0723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023" y="2339430"/>
            <a:ext cx="5360126" cy="3477895"/>
          </a:xfrm>
        </p:spPr>
        <p:txBody>
          <a:bodyPr/>
          <a:lstStyle/>
          <a:p>
            <a:r>
              <a:rPr lang="en-US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Battery Power: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Allows for loss of power email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Battery charger:</a:t>
            </a:r>
          </a:p>
          <a:p>
            <a:pPr lvl="2"/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Adjustable current limit</a:t>
            </a:r>
          </a:p>
          <a:p>
            <a:pPr lvl="2"/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Voltage protection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Battery shut-off circuit</a:t>
            </a:r>
          </a:p>
          <a:p>
            <a:pPr lvl="1"/>
            <a:endParaRPr lang="en-US" sz="2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Arial Black" panose="020B0A04020102020204" pitchFamily="34" charset="0"/>
              </a:rPr>
              <a:t>Final Design - Bonuses</a:t>
            </a:r>
            <a:endParaRPr lang="en-US" sz="4800" dirty="0">
              <a:latin typeface="Arial Black" panose="020B0A04020102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-16478" y="6524371"/>
            <a:ext cx="7961871" cy="50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4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>
                <a:latin typeface="Arial Black" panose="020B0A04020102020204" pitchFamily="34" charset="0"/>
              </a:rPr>
              <a:t>Team 3 – Incoming </a:t>
            </a:r>
            <a:r>
              <a:rPr lang="en-US" sz="2000" dirty="0">
                <a:latin typeface="Arial Black" panose="020B0A04020102020204" pitchFamily="34" charset="0"/>
              </a:rPr>
              <a:t>Power Grid </a:t>
            </a:r>
            <a:r>
              <a:rPr lang="en-US" sz="2000" dirty="0" smtClean="0">
                <a:latin typeface="Arial Black" panose="020B0A04020102020204" pitchFamily="34" charset="0"/>
              </a:rPr>
              <a:t>Monitor – 12-11-15 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56" t="18109" r="6842" b="20371"/>
          <a:stretch/>
        </p:blipFill>
        <p:spPr>
          <a:xfrm rot="5400000">
            <a:off x="4765850" y="2630302"/>
            <a:ext cx="4411473" cy="2522212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60" t="12027" r="20702" b="29026"/>
          <a:stretch/>
        </p:blipFill>
        <p:spPr>
          <a:xfrm rot="5400000">
            <a:off x="8412471" y="2694472"/>
            <a:ext cx="3340667" cy="2256965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6653464" y="4896853"/>
            <a:ext cx="697830" cy="45719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777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8247" y="1538357"/>
            <a:ext cx="5349240" cy="4351338"/>
          </a:xfrm>
        </p:spPr>
        <p:txBody>
          <a:bodyPr>
            <a:normAutofit/>
          </a:bodyPr>
          <a:lstStyle/>
          <a:p>
            <a:r>
              <a:rPr lang="en-US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Capacitor bank control: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Operate off of Power Factor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Cut-out switch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Hysteresis loop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Delay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External source - Orange Wires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Arial Black" panose="020B0A04020102020204" pitchFamily="34" charset="0"/>
              </a:rPr>
              <a:t>Final Design - Bonuses</a:t>
            </a:r>
            <a:endParaRPr lang="en-US" sz="4800" dirty="0">
              <a:latin typeface="Arial Black" panose="020B0A04020102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-16478" y="6524371"/>
            <a:ext cx="7961871" cy="50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4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>
                <a:latin typeface="Arial Black" panose="020B0A04020102020204" pitchFamily="34" charset="0"/>
              </a:rPr>
              <a:t>Team 3 – Incoming </a:t>
            </a:r>
            <a:r>
              <a:rPr lang="en-US" sz="2000" dirty="0">
                <a:latin typeface="Arial Black" panose="020B0A04020102020204" pitchFamily="34" charset="0"/>
              </a:rPr>
              <a:t>Power Grid </a:t>
            </a:r>
            <a:r>
              <a:rPr lang="en-US" sz="2000" dirty="0" smtClean="0">
                <a:latin typeface="Arial Black" panose="020B0A04020102020204" pitchFamily="34" charset="0"/>
              </a:rPr>
              <a:t>Monitor – 12-11-15 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18" r="39649"/>
          <a:stretch/>
        </p:blipFill>
        <p:spPr>
          <a:xfrm rot="5400000">
            <a:off x="2110263" y="2480410"/>
            <a:ext cx="2286003" cy="514350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81" r="37894" b="16394"/>
          <a:stretch/>
        </p:blipFill>
        <p:spPr>
          <a:xfrm rot="5400000">
            <a:off x="2306243" y="526545"/>
            <a:ext cx="2045369" cy="4300287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</p:spPr>
      </p:pic>
      <p:cxnSp>
        <p:nvCxnSpPr>
          <p:cNvPr id="8" name="Straight Arrow Connector 7"/>
          <p:cNvCxnSpPr/>
          <p:nvPr/>
        </p:nvCxnSpPr>
        <p:spPr>
          <a:xfrm flipV="1">
            <a:off x="1358537" y="2830286"/>
            <a:ext cx="1733006" cy="1384664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7122696" y="4367464"/>
            <a:ext cx="4692316" cy="2261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/>
          <p:cNvCxnSpPr>
            <a:stCxn id="9" idx="0"/>
          </p:cNvCxnSpPr>
          <p:nvPr/>
        </p:nvCxnSpPr>
        <p:spPr>
          <a:xfrm>
            <a:off x="9467803" y="4692316"/>
            <a:ext cx="44621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28" name="Group 27"/>
          <p:cNvGrpSpPr/>
          <p:nvPr/>
        </p:nvGrpSpPr>
        <p:grpSpPr>
          <a:xfrm>
            <a:off x="7375358" y="4692316"/>
            <a:ext cx="3513220" cy="1648327"/>
            <a:chOff x="8191518" y="878305"/>
            <a:chExt cx="2275956" cy="957484"/>
          </a:xfrm>
        </p:grpSpPr>
        <p:sp>
          <p:nvSpPr>
            <p:cNvPr id="9" name="Rectangle 8"/>
            <p:cNvSpPr/>
            <p:nvPr/>
          </p:nvSpPr>
          <p:spPr>
            <a:xfrm>
              <a:off x="9023684" y="878305"/>
              <a:ext cx="1046748" cy="95049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4" name="Straight Arrow Connector 13"/>
            <p:cNvCxnSpPr/>
            <p:nvPr/>
          </p:nvCxnSpPr>
          <p:spPr>
            <a:xfrm flipV="1">
              <a:off x="8191518" y="1828800"/>
              <a:ext cx="1349526" cy="698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endCxn id="9" idx="0"/>
            </p:cNvCxnSpPr>
            <p:nvPr/>
          </p:nvCxnSpPr>
          <p:spPr>
            <a:xfrm flipH="1">
              <a:off x="9547058" y="878305"/>
              <a:ext cx="920416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endCxn id="9" idx="1"/>
            </p:cNvCxnSpPr>
            <p:nvPr/>
          </p:nvCxnSpPr>
          <p:spPr>
            <a:xfrm>
              <a:off x="9023684" y="1058779"/>
              <a:ext cx="0" cy="29477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4" name="Straight Arrow Connector 23"/>
            <p:cNvCxnSpPr>
              <a:endCxn id="9" idx="3"/>
            </p:cNvCxnSpPr>
            <p:nvPr/>
          </p:nvCxnSpPr>
          <p:spPr>
            <a:xfrm flipV="1">
              <a:off x="10069961" y="1353553"/>
              <a:ext cx="471" cy="39836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10924673" y="4499810"/>
            <a:ext cx="7459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Open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920662" y="6120063"/>
            <a:ext cx="858254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Closed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333873" y="4375485"/>
            <a:ext cx="1038727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.81 PF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918030" y="4371476"/>
            <a:ext cx="74595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.9 PF</a:t>
            </a:r>
          </a:p>
        </p:txBody>
      </p:sp>
    </p:spTree>
    <p:extLst>
      <p:ext uri="{BB962C8B-B14F-4D97-AF65-F5344CB8AC3E}">
        <p14:creationId xmlns:p14="http://schemas.microsoft.com/office/powerpoint/2010/main" val="197676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Arial Black" panose="020B0A04020102020204" pitchFamily="34" charset="0"/>
              </a:rPr>
              <a:t>Final Design - Costs</a:t>
            </a:r>
            <a:endParaRPr lang="en-US" sz="4800" dirty="0">
              <a:latin typeface="Arial Black" panose="020B0A04020102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-16478" y="6524371"/>
            <a:ext cx="7961871" cy="50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4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>
                <a:latin typeface="Arial Black" panose="020B0A04020102020204" pitchFamily="34" charset="0"/>
              </a:rPr>
              <a:t>Team 3 – Incoming </a:t>
            </a:r>
            <a:r>
              <a:rPr lang="en-US" sz="2000" dirty="0">
                <a:latin typeface="Arial Black" panose="020B0A04020102020204" pitchFamily="34" charset="0"/>
              </a:rPr>
              <a:t>Power Grid </a:t>
            </a:r>
            <a:r>
              <a:rPr lang="en-US" sz="2000" dirty="0" smtClean="0">
                <a:latin typeface="Arial Black" panose="020B0A04020102020204" pitchFamily="34" charset="0"/>
              </a:rPr>
              <a:t>Monitor – 12-11-15 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2706969"/>
              </p:ext>
            </p:extLst>
          </p:nvPr>
        </p:nvGraphicFramePr>
        <p:xfrm>
          <a:off x="372980" y="1624263"/>
          <a:ext cx="6701588" cy="47171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50104"/>
                <a:gridCol w="914400"/>
                <a:gridCol w="998621"/>
                <a:gridCol w="938463"/>
              </a:tblGrid>
              <a:tr h="24670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Components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Cost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Quantity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</a:tr>
              <a:tr h="24670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*Arduino YUN Micro-controller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$69.27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$207.81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</a:tr>
              <a:tr h="43869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Basic 16x2 Character LCD – White on Black 5V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$9.95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$39.80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</a:tr>
              <a:tr h="282226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I2C Serial Interface Board Module LCD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$2.09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$8.36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</a:tr>
              <a:tr h="24670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16GB MicroSD Card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$12.00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$12.00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</a:tr>
              <a:tr h="24670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24V KPR Relay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$7.55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$7.55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</a:tr>
              <a:tr h="24670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RJ45 Port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$47.5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$47.5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</a:tr>
              <a:tr h="24670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12V Power Supply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$24.00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$24.00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</a:tr>
              <a:tr h="24670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5V Power Supply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$24.00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$24.00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</a:tr>
              <a:tr h="24670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24V Alarm Light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$7.00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$7.00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</a:tr>
              <a:tr h="24670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Reset Button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$6.45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$6.45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</a:tr>
              <a:tr h="24670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Position Switch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$5.96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$5.96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</a:tr>
              <a:tr h="24670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Terminal Block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$1.50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$39.00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</a:tr>
              <a:tr h="246705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Fuse Block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$2.99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$11.96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</a:tr>
              <a:tr h="24670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Enclosure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$244.00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$244.00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</a:tr>
              <a:tr h="24670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PCB Board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$0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$0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</a:tr>
              <a:tr h="246705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MISC PCB Components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$17.49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</a:tr>
              <a:tr h="246705"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Total: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600" kern="10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$</a:t>
                      </a:r>
                      <a:r>
                        <a:rPr lang="en-US" sz="1600" kern="10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702.88</a:t>
                      </a:r>
                      <a:endParaRPr lang="en-US" sz="1600" kern="100" dirty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2279" marR="62279" marT="0" marB="0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206916" y="1985211"/>
            <a:ext cx="4812631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Extra costs incurred: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Microcontroller to Prototype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Broken Microcontroller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 smtClean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7772399" y="4650148"/>
            <a:ext cx="4042611" cy="2207852"/>
          </a:xfrm>
        </p:spPr>
        <p:txBody>
          <a:bodyPr>
            <a:normAutofit/>
          </a:bodyPr>
          <a:lstStyle/>
          <a:p>
            <a:r>
              <a:rPr lang="en-US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Cost to Reproduce: </a:t>
            </a:r>
            <a:r>
              <a:rPr lang="en-US" sz="3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</a:t>
            </a:r>
            <a:r>
              <a:rPr lang="en-US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591.98</a:t>
            </a:r>
          </a:p>
          <a:p>
            <a:endParaRPr lang="en-US" sz="29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9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29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357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825625"/>
            <a:ext cx="5995851" cy="4351338"/>
          </a:xfrm>
        </p:spPr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Much cheaper than Comparable Devices on the Market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Arial Black" panose="020B0A04020102020204" pitchFamily="34" charset="0"/>
              </a:rPr>
              <a:t>Final Design - Costs</a:t>
            </a:r>
            <a:endParaRPr lang="en-US" sz="4800" dirty="0">
              <a:latin typeface="Arial Black" panose="020B0A04020102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-16478" y="6524371"/>
            <a:ext cx="7961871" cy="50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4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>
                <a:latin typeface="Arial Black" panose="020B0A04020102020204" pitchFamily="34" charset="0"/>
              </a:rPr>
              <a:t>Team 3 – Incoming </a:t>
            </a:r>
            <a:r>
              <a:rPr lang="en-US" sz="2000" dirty="0">
                <a:latin typeface="Arial Black" panose="020B0A04020102020204" pitchFamily="34" charset="0"/>
              </a:rPr>
              <a:t>Power Grid </a:t>
            </a:r>
            <a:r>
              <a:rPr lang="en-US" sz="2000" dirty="0" smtClean="0">
                <a:latin typeface="Arial Black" panose="020B0A04020102020204" pitchFamily="34" charset="0"/>
              </a:rPr>
              <a:t>Monitor – 12-11-15 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70463" t="23191" r="13619" b="15880"/>
          <a:stretch/>
        </p:blipFill>
        <p:spPr>
          <a:xfrm>
            <a:off x="7069162" y="1676754"/>
            <a:ext cx="4208015" cy="4530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5" r="9298"/>
          <a:stretch/>
        </p:blipFill>
        <p:spPr>
          <a:xfrm>
            <a:off x="2760385" y="2725783"/>
            <a:ext cx="3991391" cy="3468130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9335589" y="4624252"/>
            <a:ext cx="2020389" cy="1166948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8600" y="4018547"/>
            <a:ext cx="3043990" cy="83099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Price to Reproduce</a:t>
            </a:r>
          </a:p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$591.98</a:t>
            </a:r>
          </a:p>
        </p:txBody>
      </p:sp>
    </p:spTree>
    <p:extLst>
      <p:ext uri="{BB962C8B-B14F-4D97-AF65-F5344CB8AC3E}">
        <p14:creationId xmlns:p14="http://schemas.microsoft.com/office/powerpoint/2010/main" val="319685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Arial Black" panose="020B0A04020102020204" pitchFamily="34" charset="0"/>
              </a:rPr>
              <a:t>Schematics and Manual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31" y="1825625"/>
            <a:ext cx="4892040" cy="4351338"/>
          </a:xfrm>
        </p:spPr>
        <p:txBody>
          <a:bodyPr>
            <a:normAutofit/>
          </a:bodyPr>
          <a:lstStyle/>
          <a:p>
            <a:r>
              <a:rPr lang="en-US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Schematics and Details: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PCB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Box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97039" y="1816916"/>
            <a:ext cx="3049339" cy="4351338"/>
          </a:xfrm>
        </p:spPr>
        <p:txBody>
          <a:bodyPr>
            <a:normAutofit/>
          </a:bodyPr>
          <a:lstStyle/>
          <a:p>
            <a:r>
              <a:rPr lang="en-US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Manual: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Operations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Maintenance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Safety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6743" t="6210" r="61185" b="32483"/>
          <a:stretch/>
        </p:blipFill>
        <p:spPr>
          <a:xfrm>
            <a:off x="1848528" y="2382253"/>
            <a:ext cx="5334324" cy="4078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51957" t="14844" r="25494" b="12746"/>
          <a:stretch/>
        </p:blipFill>
        <p:spPr>
          <a:xfrm>
            <a:off x="8564434" y="3814010"/>
            <a:ext cx="2107575" cy="27071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41682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7" y="2683042"/>
            <a:ext cx="4892040" cy="3084847"/>
          </a:xfrm>
        </p:spPr>
        <p:txBody>
          <a:bodyPr>
            <a:normAutofit lnSpcReduction="10000"/>
          </a:bodyPr>
          <a:lstStyle/>
          <a:p>
            <a:r>
              <a:rPr lang="en-US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FFT for harmonics</a:t>
            </a:r>
            <a:endParaRPr lang="en-US" sz="2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54272" y="2487363"/>
            <a:ext cx="3144559" cy="1231084"/>
          </a:xfrm>
        </p:spPr>
        <p:txBody>
          <a:bodyPr>
            <a:normAutofit lnSpcReduction="10000"/>
          </a:bodyPr>
          <a:lstStyle/>
          <a:p>
            <a:r>
              <a:rPr lang="en-US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Average DC to subtract for next iteration</a:t>
            </a:r>
            <a:endParaRPr lang="en-US" sz="2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Arial Black" panose="020B0A04020102020204" pitchFamily="34" charset="0"/>
              </a:rPr>
              <a:t>Future Suggestions</a:t>
            </a:r>
            <a:endParaRPr lang="en-US" sz="4800" dirty="0">
              <a:latin typeface="Arial Black" panose="020B0A04020102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-16478" y="6524371"/>
            <a:ext cx="7961871" cy="50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4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>
                <a:latin typeface="Arial Black" panose="020B0A04020102020204" pitchFamily="34" charset="0"/>
              </a:rPr>
              <a:t>Team 3 – Incoming </a:t>
            </a:r>
            <a:r>
              <a:rPr lang="en-US" sz="2000" dirty="0">
                <a:latin typeface="Arial Black" panose="020B0A04020102020204" pitchFamily="34" charset="0"/>
              </a:rPr>
              <a:t>Power Grid </a:t>
            </a:r>
            <a:r>
              <a:rPr lang="en-US" sz="2000" dirty="0" smtClean="0">
                <a:latin typeface="Arial Black" panose="020B0A04020102020204" pitchFamily="34" charset="0"/>
              </a:rPr>
              <a:t>Monitor – 12-11-15 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403" t="20383" r="50173" b="32544"/>
          <a:stretch/>
        </p:blipFill>
        <p:spPr>
          <a:xfrm>
            <a:off x="288757" y="3188369"/>
            <a:ext cx="5049107" cy="23461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http://www.scratchapixel.com/old/assets/Uploads/Discrete%20Fourier%20Transform/dft-dcoffset.png?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5"/>
          <a:stretch/>
        </p:blipFill>
        <p:spPr bwMode="auto">
          <a:xfrm>
            <a:off x="8626643" y="1708485"/>
            <a:ext cx="3249201" cy="2544638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2"/>
          <p:cNvSpPr txBox="1">
            <a:spLocks/>
          </p:cNvSpPr>
          <p:nvPr/>
        </p:nvSpPr>
        <p:spPr>
          <a:xfrm>
            <a:off x="5590671" y="5016416"/>
            <a:ext cx="2253919" cy="18415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1430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002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057400" marR="0" indent="-228600" algn="l" defTabSz="914400" rtl="0" eaLnBrk="1" fontAlgn="auto" latinLnBrk="0" hangingPunct="1">
              <a:lnSpc>
                <a:spcPct val="90000"/>
              </a:lnSpc>
              <a:spcBef>
                <a:spcPct val="30000"/>
              </a:spcBef>
              <a:spcAft>
                <a:spcPts val="0"/>
              </a:spcAft>
              <a:buClr>
                <a:srgbClr val="9B2D1F"/>
              </a:buClr>
              <a:buSzPct val="70000"/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Char char="•"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Switching </a:t>
            </a:r>
          </a:p>
          <a:p>
            <a:pPr marL="0" indent="0">
              <a:buNone/>
            </a:pPr>
            <a:r>
              <a:rPr lang="en-US" sz="2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Regulator</a:t>
            </a:r>
            <a:endParaRPr lang="en-US" sz="29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http://www.rason.org/Projects/swregdes/image2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9395" y="4429626"/>
            <a:ext cx="3429000" cy="2314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662737" y="4776537"/>
            <a:ext cx="61361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12V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004884" y="4748463"/>
            <a:ext cx="61361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175523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2090320"/>
            <a:ext cx="11105147" cy="4351338"/>
          </a:xfrm>
        </p:spPr>
        <p:txBody>
          <a:bodyPr>
            <a:normAutofit/>
          </a:bodyPr>
          <a:lstStyle/>
          <a:p>
            <a:r>
              <a:rPr lang="en-US" sz="29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Completing an Industry-ready project: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Hardware AND Software integration</a:t>
            </a:r>
          </a:p>
          <a:p>
            <a:pPr lvl="2"/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Programming Microcontroller</a:t>
            </a:r>
          </a:p>
          <a:p>
            <a:pPr lvl="2"/>
            <a:r>
              <a:rPr lang="en-US" sz="2300" dirty="0" smtClean="0">
                <a:latin typeface="Arial" panose="020B0604020202020204" pitchFamily="34" charset="0"/>
                <a:cs typeface="Arial" panose="020B0604020202020204" pitchFamily="34" charset="0"/>
              </a:rPr>
              <a:t>Hardware integration for Professional Design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System Testing</a:t>
            </a:r>
          </a:p>
          <a:p>
            <a:pPr lvl="1"/>
            <a:r>
              <a:rPr lang="en-US" sz="2500" dirty="0" smtClean="0">
                <a:latin typeface="Arial" panose="020B0604020202020204" pitchFamily="34" charset="0"/>
                <a:cs typeface="Arial" panose="020B0604020202020204" pitchFamily="34" charset="0"/>
              </a:rPr>
              <a:t>Interfacing with Internet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Arial Black" panose="020B0A04020102020204" pitchFamily="34" charset="0"/>
              </a:rPr>
              <a:t>Summary</a:t>
            </a:r>
            <a:endParaRPr lang="en-US" sz="4800" dirty="0">
              <a:latin typeface="Arial Black" panose="020B0A040201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12" t="4912" r="12588" b="7192"/>
          <a:stretch/>
        </p:blipFill>
        <p:spPr>
          <a:xfrm>
            <a:off x="7315200" y="1961147"/>
            <a:ext cx="4572000" cy="4018547"/>
          </a:xfrm>
          <a:prstGeom prst="rect">
            <a:avLst/>
          </a:prstGeom>
          <a:ln w="38100">
            <a:solidFill>
              <a:schemeClr val="tx1"/>
            </a:solidFill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33617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Arial Black" panose="020B0A04020102020204" pitchFamily="34" charset="0"/>
              </a:rPr>
              <a:t>Demonstration and Questions</a:t>
            </a:r>
            <a:endParaRPr lang="en-US" sz="4800" dirty="0">
              <a:latin typeface="Arial Black" panose="020B0A04020102020204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-16478" y="6524371"/>
            <a:ext cx="7961871" cy="506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400" kern="1200">
                <a:solidFill>
                  <a:schemeClr val="tx2">
                    <a:lumMod val="20000"/>
                    <a:lumOff val="8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20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2"/>
              </a:buClr>
              <a:buSzPct val="70000"/>
              <a:buFont typeface="Arial" panose="020B0604020202020204" pitchFamily="34" charset="0"/>
              <a:buNone/>
              <a:defRPr sz="16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 smtClean="0">
                <a:latin typeface="Arial Black" panose="020B0A04020102020204" pitchFamily="34" charset="0"/>
              </a:rPr>
              <a:t>Team 3 – Incoming </a:t>
            </a:r>
            <a:r>
              <a:rPr lang="en-US" sz="2000" dirty="0">
                <a:latin typeface="Arial Black" panose="020B0A04020102020204" pitchFamily="34" charset="0"/>
              </a:rPr>
              <a:t>Power Grid </a:t>
            </a:r>
            <a:r>
              <a:rPr lang="en-US" sz="2000" dirty="0" smtClean="0">
                <a:latin typeface="Arial Black" panose="020B0A04020102020204" pitchFamily="34" charset="0"/>
              </a:rPr>
              <a:t>Monitor – 12-11-15 </a:t>
            </a:r>
            <a:endParaRPr lang="en-US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425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ertical Lexicon design templat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/>
      </a:spPr>
      <a:bodyPr rtlCol="0" anchor="ctr"/>
      <a:lstStyle>
        <a:defPPr algn="ctr">
          <a:defRPr dirty="0"/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tx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Vertical Lexicon design template" id="{E3A5883B-E8CE-46E1-BD06-0BEE2E0AFA71}" vid="{B9CB0296-E107-40DB-82AD-8FB388C56E4D}"/>
    </a:ext>
  </a:extLst>
</a:theme>
</file>

<file path=ppt/theme/theme2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range Re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">
      <a:maj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ACC2096-6844-4B95-B463-E84303707E7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Vertical lexicon design slides</Template>
  <TotalTime>0</TotalTime>
  <Words>751</Words>
  <Application>Microsoft Office PowerPoint</Application>
  <PresentationFormat>Widescreen</PresentationFormat>
  <Paragraphs>248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SimSun</vt:lpstr>
      <vt:lpstr>Arial</vt:lpstr>
      <vt:lpstr>Arial Black</vt:lpstr>
      <vt:lpstr>Calibri</vt:lpstr>
      <vt:lpstr>Vertical Lexicon design template</vt:lpstr>
      <vt:lpstr>Incoming Power Grid Monitor</vt:lpstr>
      <vt:lpstr>Outline</vt:lpstr>
      <vt:lpstr>Introduction</vt:lpstr>
      <vt:lpstr>Design Specifications</vt:lpstr>
      <vt:lpstr>Design Specifications</vt:lpstr>
      <vt:lpstr>Final Design - Features</vt:lpstr>
      <vt:lpstr>Final Design - Features</vt:lpstr>
      <vt:lpstr>Final Design - Features</vt:lpstr>
      <vt:lpstr>Final Design - Altered Parameters</vt:lpstr>
      <vt:lpstr>Final Design - Bonuses</vt:lpstr>
      <vt:lpstr>Final Design - Bonuses</vt:lpstr>
      <vt:lpstr>Final Design - Costs</vt:lpstr>
      <vt:lpstr>Final Design - Costs</vt:lpstr>
      <vt:lpstr>Schematics and Manual</vt:lpstr>
      <vt:lpstr>Future Suggestions</vt:lpstr>
      <vt:lpstr>Summary</vt:lpstr>
      <vt:lpstr>Demonstration and Questions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2015-11-30T18:42:33Z</dcterms:created>
  <dcterms:modified xsi:type="dcterms:W3CDTF">2015-12-09T00:07:34Z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TC034606119991</vt:lpwstr>
  </property>
</Properties>
</file>