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9"/>
  </p:handoutMasterIdLst>
  <p:sldIdLst>
    <p:sldId id="257" r:id="rId2"/>
    <p:sldId id="273" r:id="rId3"/>
    <p:sldId id="258" r:id="rId4"/>
    <p:sldId id="277" r:id="rId5"/>
    <p:sldId id="278" r:id="rId6"/>
    <p:sldId id="260" r:id="rId7"/>
    <p:sldId id="261" r:id="rId8"/>
    <p:sldId id="270" r:id="rId9"/>
    <p:sldId id="272" r:id="rId10"/>
    <p:sldId id="276" r:id="rId11"/>
    <p:sldId id="263" r:id="rId12"/>
    <p:sldId id="268" r:id="rId13"/>
    <p:sldId id="269" r:id="rId14"/>
    <p:sldId id="259" r:id="rId15"/>
    <p:sldId id="279" r:id="rId16"/>
    <p:sldId id="275" r:id="rId17"/>
    <p:sldId id="274" r:id="rId1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33A"/>
    <a:srgbClr val="18453B"/>
    <a:srgbClr val="064339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2" d="100"/>
          <a:sy n="132" d="100"/>
        </p:scale>
        <p:origin x="-17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A528BF4-6475-487B-8999-523EB2BEB89B}" type="datetimeFigureOut">
              <a:rPr lang="en-US"/>
              <a:pPr>
                <a:defRPr/>
              </a:pPr>
              <a:t>10/14/2013</a:t>
            </a:fld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BD525AD-65A3-4A82-A176-24C386561F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575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28841"/>
            <a:ext cx="7772400" cy="1301965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ln>
                  <a:noFill/>
                </a:ln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30807"/>
            <a:ext cx="7772400" cy="210235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1F7AE-5FAE-484B-9107-BB0B944FDDDF}" type="datetime1">
              <a:rPr lang="en-US"/>
              <a:pPr>
                <a:defRPr/>
              </a:pPr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94EEF-16B9-466B-BF9B-719B40C801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7030"/>
            <a:ext cx="8229600" cy="98181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8229600" cy="4066495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8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SzPct val="85000"/>
              <a:buFont typeface="Wingdings" charset="2"/>
              <a:buChar char="§"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80C23-A0CB-4D48-A582-6271D96FB5D6}" type="datetime1">
              <a:rPr lang="en-US"/>
              <a:pPr>
                <a:defRPr/>
              </a:pPr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872E4-9F43-447C-90F9-3E63162D75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7030"/>
            <a:ext cx="8229600" cy="98181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3950704" cy="4296682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8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736096" y="2059668"/>
            <a:ext cx="3950704" cy="4296682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8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3DEA5-9F69-4338-99F9-668C43B00C6A}" type="datetime1">
              <a:rPr lang="en-US"/>
              <a:pPr>
                <a:defRPr/>
              </a:pPr>
              <a:t>10/14/2013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DFD47-8F6C-4D20-941A-E889DDAC8E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9044"/>
            <a:ext cx="8229600" cy="82115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19600"/>
          </a:xfrm>
          <a:prstGeom prst="rect">
            <a:avLst/>
          </a:prstGeom>
        </p:spPr>
        <p:txBody>
          <a:bodyPr wrap="square" numCol="1" anchor="t"/>
          <a:lstStyle>
            <a:lvl1pPr marL="0" indent="0" algn="l"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 marL="0" indent="0" algn="l"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A9F59-174F-4323-9D46-6575A21B5F2F}" type="datetime1">
              <a:rPr lang="en-US"/>
              <a:pPr>
                <a:defRPr/>
              </a:pPr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42249-2D3A-4F0F-AEA9-5196215D0D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75091"/>
            <a:ext cx="8229600" cy="72510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19600"/>
          </a:xfrm>
          <a:prstGeom prst="rect">
            <a:avLst/>
          </a:prstGeom>
        </p:spPr>
        <p:txBody>
          <a:bodyPr wrap="square" numCol="1" anchor="t"/>
          <a:lstStyle>
            <a:lvl1pPr marL="457200" indent="-457200" algn="l">
              <a:buClr>
                <a:schemeClr val="tx1">
                  <a:lumMod val="75000"/>
                  <a:lumOff val="25000"/>
                </a:schemeClr>
              </a:buClr>
              <a:buFont typeface="+mj-lt"/>
              <a:buAutoNum type="arabicPeriod"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 marL="457200" indent="457200" algn="l"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4143D-61F3-4506-912A-DF3BC7B40F3E}" type="datetime1">
              <a:rPr lang="en-US"/>
              <a:pPr>
                <a:defRPr/>
              </a:pPr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A5B24-27F2-4E07-AFED-60615874A6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595959"/>
                </a:solidFill>
                <a:latin typeface="Gotham Book" pitchFamily="49" charset="0"/>
                <a:ea typeface="ＭＳ Ｐゴシック" pitchFamily="49" charset="-128"/>
                <a:cs typeface="+mn-cs"/>
              </a:defRPr>
            </a:lvl1pPr>
          </a:lstStyle>
          <a:p>
            <a:pPr>
              <a:defRPr/>
            </a:pPr>
            <a:fld id="{3424D36A-0443-41E5-8D56-1977919A03FE}" type="datetime1">
              <a:rPr lang="en-US"/>
              <a:pPr>
                <a:defRPr/>
              </a:pPr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595959"/>
                </a:solidFill>
                <a:latin typeface="Gotham Book" pitchFamily="49" charset="0"/>
                <a:ea typeface="ＭＳ Ｐゴシック" pitchFamily="49" charset="-128"/>
                <a:cs typeface="+mn-cs"/>
              </a:defRPr>
            </a:lvl1pPr>
          </a:lstStyle>
          <a:p>
            <a:pPr>
              <a:defRPr/>
            </a:pPr>
            <a:fld id="{400B3397-A5F9-4EA8-A49E-D96B48A5E2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29" name="Picture 6" descr="PP_MSU_chevron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91440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Gotham Book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Gotham Book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AutoShape 4" descr="http://mail-attachment.googleusercontent.com/attachment/u/0/?saduie=AG9B_P-8PyqCcpHPbY3lMvHYBmXB&amp;attid=0.1&amp;disp=emb&amp;view=att&amp;th=140e954a79c20a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94" name="Title 6"/>
          <p:cNvSpPr>
            <a:spLocks noGrp="1"/>
          </p:cNvSpPr>
          <p:nvPr>
            <p:ph type="ctrTitle"/>
          </p:nvPr>
        </p:nvSpPr>
        <p:spPr bwMode="auto">
          <a:xfrm>
            <a:off x="685800" y="1728788"/>
            <a:ext cx="7772400" cy="13017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dirty="0" smtClean="0">
                <a:ea typeface="Gotham-Bold"/>
              </a:rPr>
              <a:t>Brushless DC Motor Controller</a:t>
            </a:r>
            <a:endParaRPr lang="en-US" dirty="0" smtClean="0">
              <a:ea typeface="Gotham-Bold"/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685800" y="3030538"/>
            <a:ext cx="7772400" cy="210185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JR Alvarez, Matt Myers</a:t>
            </a:r>
          </a:p>
          <a:p>
            <a:pPr algn="ctr" eaLnBrk="1" hangingPunct="1">
              <a:defRPr/>
            </a:pPr>
            <a:r>
              <a:rPr lang="en-US" dirty="0" smtClean="0"/>
              <a:t>Chris </a:t>
            </a:r>
            <a:r>
              <a:rPr lang="en-US" dirty="0" err="1" smtClean="0"/>
              <a:t>Sommer</a:t>
            </a:r>
            <a:r>
              <a:rPr lang="en-US" dirty="0" smtClean="0"/>
              <a:t>, Scott O’Connor</a:t>
            </a:r>
            <a:endParaRPr lang="en-US" dirty="0"/>
          </a:p>
        </p:txBody>
      </p:sp>
      <p:pic>
        <p:nvPicPr>
          <p:cNvPr id="8196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375" y="3454400"/>
            <a:ext cx="3357563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48300" y="4795838"/>
            <a:ext cx="28575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hape 64"/>
          <p:cNvSpPr>
            <a:spLocks noChangeArrowheads="1"/>
          </p:cNvSpPr>
          <p:nvPr/>
        </p:nvSpPr>
        <p:spPr bwMode="auto">
          <a:xfrm>
            <a:off x="0" y="274638"/>
            <a:ext cx="9144000" cy="687387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smtClean="0">
                <a:solidFill>
                  <a:srgbClr val="18453B"/>
                </a:solidFill>
                <a:latin typeface="Gotham-Bold"/>
                <a:ea typeface="Gotham-Bold"/>
                <a:cs typeface="Gotham-Bold"/>
              </a:rPr>
              <a:t>Table of Contents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Introduction/Background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Objectives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Microcontroller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Gate Drivers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MOSFET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Heat Sink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Interface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Budget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Future Additions</a:t>
            </a:r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hape 64"/>
          <p:cNvSpPr>
            <a:spLocks noChangeArrowheads="1"/>
          </p:cNvSpPr>
          <p:nvPr/>
        </p:nvSpPr>
        <p:spPr bwMode="auto">
          <a:xfrm>
            <a:off x="0" y="25717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10242" name="Title 1"/>
          <p:cNvSpPr>
            <a:spLocks noGrp="1"/>
          </p:cNvSpPr>
          <p:nvPr>
            <p:ph type="title"/>
          </p:nvPr>
        </p:nvSpPr>
        <p:spPr bwMode="auto">
          <a:xfrm>
            <a:off x="457200" y="257175"/>
            <a:ext cx="8229600" cy="9810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000" smtClean="0">
                <a:ea typeface="Gotham-Bold"/>
              </a:rPr>
              <a:t>Introduction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pic>
        <p:nvPicPr>
          <p:cNvPr id="10244" name="Picture 7" descr="9Ir1tc67842gqRxkS1zbKUNWrYfOK7Px414DQ34f1rZ_Zdyz6LK1TR4EKj-QUpwdeEFKAiWx0RlkwR7DwpMfLOYBWiI7ebVfTjyEy_sJQyTnKyuyNXMMliotjPEV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84550" y="3360738"/>
            <a:ext cx="5969000" cy="349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 Box 8"/>
          <p:cNvSpPr txBox="1">
            <a:spLocks noChangeArrowheads="1"/>
          </p:cNvSpPr>
          <p:nvPr/>
        </p:nvSpPr>
        <p:spPr bwMode="auto">
          <a:xfrm>
            <a:off x="423863" y="2043113"/>
            <a:ext cx="8262937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>
              <a:buFontTx/>
              <a:buChar char="•"/>
            </a:pPr>
            <a:r>
              <a:rPr lang="en-US" sz="2800">
                <a:latin typeface="Gotham Book"/>
                <a:ea typeface="Gotham Book"/>
                <a:cs typeface="Gotham Book"/>
              </a:rPr>
              <a:t>Design</a:t>
            </a:r>
            <a:r>
              <a:rPr lang="en-US" sz="2800">
                <a:latin typeface="Gotham"/>
                <a:ea typeface="Gotham"/>
                <a:cs typeface="Gotham"/>
              </a:rPr>
              <a:t>, Build, Test, and Race a Solar Car</a:t>
            </a:r>
          </a:p>
          <a:p>
            <a:pPr defTabSz="914400">
              <a:buFontTx/>
              <a:buChar char="•"/>
            </a:pPr>
            <a:r>
              <a:rPr lang="en-US" sz="2800">
                <a:latin typeface="Gotham"/>
                <a:ea typeface="Gotham"/>
                <a:cs typeface="Gotham"/>
              </a:rPr>
              <a:t>American Solar Challenge</a:t>
            </a:r>
          </a:p>
          <a:p>
            <a:pPr lvl="1" defTabSz="914400">
              <a:buFontTx/>
              <a:buChar char="•"/>
            </a:pPr>
            <a:r>
              <a:rPr lang="en-US" sz="2800">
                <a:latin typeface="Gotham"/>
                <a:ea typeface="Gotham"/>
                <a:cs typeface="Gotham"/>
              </a:rPr>
              <a:t>1600 Mile Race</a:t>
            </a:r>
          </a:p>
          <a:p>
            <a:pPr defTabSz="914400">
              <a:buFontTx/>
              <a:buChar char="•"/>
            </a:pPr>
            <a:r>
              <a:rPr lang="en-US" sz="2800">
                <a:latin typeface="Gotham"/>
                <a:ea typeface="Gotham"/>
                <a:cs typeface="Gotham"/>
              </a:rPr>
              <a:t>30 College Teams from several different Countries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5" descr="Thy88sAkernQANeZ7c3mSH8oN4_qhfPYGLYwx-iKDLYZlQEsEn_nwV5S1wVox3yd6A2t793DVp8IQfWWjJGMqiSBeeSgbnNkSx1eHrYM1mU4Yq7bUmT06ej7RpF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9588" y="381000"/>
            <a:ext cx="81248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5" descr="QtCgRek8tAl7Nsw85F954P34VXOFaHei4nzy65RA3ZQy8VA4krFucbD_tN_siibTX0QAhQp-MeA95haQM_3-lXidfabQva9hiAQsE52RhBYwutH9GJsiqSPhMxK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304800"/>
            <a:ext cx="83439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hape 64"/>
          <p:cNvSpPr>
            <a:spLocks noChangeArrowheads="1"/>
          </p:cNvSpPr>
          <p:nvPr/>
        </p:nvSpPr>
        <p:spPr bwMode="auto">
          <a:xfrm>
            <a:off x="0" y="25082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 bwMode="auto">
          <a:xfrm>
            <a:off x="457200" y="287338"/>
            <a:ext cx="8229600" cy="9810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000" smtClean="0">
                <a:ea typeface="Gotham-Bold"/>
              </a:rPr>
              <a:t>Background </a:t>
            </a:r>
          </a:p>
        </p:txBody>
      </p:sp>
      <p:pic>
        <p:nvPicPr>
          <p:cNvPr id="13315" name="Picture 8" descr="https://lh6.googleusercontent.com/1Oitc8rSthFa10QiY6bhctSQmPk9OC5MzXoHldy1itFUYLZ31lFkG95PPUIDLZm313CjJD7F3AauontvAmk1u36OnZ1ZLABi4iBVf6G_Cck6qloWezVTefLOH75c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363" y="2154238"/>
            <a:ext cx="3089275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ext Box 10"/>
          <p:cNvSpPr txBox="1">
            <a:spLocks noChangeArrowheads="1"/>
          </p:cNvSpPr>
          <p:nvPr/>
        </p:nvSpPr>
        <p:spPr bwMode="auto">
          <a:xfrm>
            <a:off x="3729038" y="4298950"/>
            <a:ext cx="2039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endParaRPr lang="en-US"/>
          </a:p>
        </p:txBody>
      </p:sp>
      <p:pic>
        <p:nvPicPr>
          <p:cNvPr id="13317" name="Picture 4" descr="https://lh5.googleusercontent.com/HGDNE2wny1vifUQa6AFiNTTpXjieJCdxVQMm9ky3gUjDUs2Oue0z2MqXNrlbnZxjiprfDBH1nUSBExRgex25htmEaeAFiD8MfpABaQZZyLUpkOsqMAbr_NBRVhko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94475" y="3614738"/>
            <a:ext cx="1681163" cy="150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10" descr="https://lh4.googleusercontent.com/qGYTt7fHlytZHC_VZ4BNIx5wDR-9dk6P99QIJIf1G_qxSuZtnB8uuvyrNW0swXqLLWQlPSx9Lh8hVVeDbBUQIy6MRHXDwjDxctGTW9jmqY5heL0E8hrBaighTE7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42025" y="2217738"/>
            <a:ext cx="2790825" cy="68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6" descr="https://lh5.googleusercontent.com/Sz1IROHQO0SjKytJ13Rk2iahwzAXr3BWg7Moq-EddzpsvEpFHRTZFySJbFLNFlErXUihrRCe0nE2neG-dMiBqu6oBrfW8SPv2BrV54oE4zSZHhGcvYxrKBjQ6sS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81388" y="2217738"/>
            <a:ext cx="2143125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2" descr="https://lh4.googleusercontent.com/6qqF91iChqYoyR5SmKWgirNEgGa2x_XmpX31klgvQ9zF3oBO8IVdqXddizzrAD83if8L5HmnZ79SjPT4jFhNaHpyn4FjKa6ZYBNudAavrAX40PPkeUW2z4raKYgO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29038" y="3775075"/>
            <a:ext cx="18954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" y="3775075"/>
            <a:ext cx="2400300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hape 64"/>
          <p:cNvSpPr>
            <a:spLocks noChangeArrowheads="1"/>
          </p:cNvSpPr>
          <p:nvPr/>
        </p:nvSpPr>
        <p:spPr bwMode="auto">
          <a:xfrm>
            <a:off x="0" y="25082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14338" name="Title 1"/>
          <p:cNvSpPr>
            <a:spLocks noGrp="1"/>
          </p:cNvSpPr>
          <p:nvPr>
            <p:ph type="title"/>
          </p:nvPr>
        </p:nvSpPr>
        <p:spPr bwMode="auto">
          <a:xfrm>
            <a:off x="457200" y="250825"/>
            <a:ext cx="8229600" cy="9810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000" smtClean="0">
                <a:ea typeface="Gotham-Bold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8988"/>
            <a:ext cx="8229600" cy="40671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Spin Motor</a:t>
            </a:r>
          </a:p>
          <a:p>
            <a:pPr eaLnBrk="1" hangingPunct="1">
              <a:defRPr/>
            </a:pPr>
            <a:r>
              <a:rPr lang="en-US" dirty="0" smtClean="0"/>
              <a:t>Reliability </a:t>
            </a:r>
            <a:endParaRPr lang="en-US" dirty="0"/>
          </a:p>
          <a:p>
            <a:pPr eaLnBrk="1" hangingPunct="1">
              <a:defRPr/>
            </a:pPr>
            <a:r>
              <a:rPr lang="en-US" dirty="0" smtClean="0"/>
              <a:t>Modularity</a:t>
            </a:r>
          </a:p>
          <a:p>
            <a:pPr eaLnBrk="1" hangingPunct="1">
              <a:defRPr/>
            </a:pPr>
            <a:r>
              <a:rPr lang="en-US" dirty="0" smtClean="0"/>
              <a:t>90% Efficiency</a:t>
            </a: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hape 64"/>
          <p:cNvSpPr>
            <a:spLocks noChangeArrowheads="1"/>
          </p:cNvSpPr>
          <p:nvPr/>
        </p:nvSpPr>
        <p:spPr bwMode="auto">
          <a:xfrm>
            <a:off x="0" y="25082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63525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4000" smtClean="0">
                <a:solidFill>
                  <a:srgbClr val="18453B"/>
                </a:solidFill>
                <a:latin typeface="Gotham-Bold"/>
                <a:ea typeface="Gotham-Bold"/>
                <a:cs typeface="Gotham-Bold"/>
              </a:rPr>
              <a:t>Block Diagram</a:t>
            </a:r>
          </a:p>
        </p:txBody>
      </p:sp>
      <p:pic>
        <p:nvPicPr>
          <p:cNvPr id="15363" name="Picture 5" descr="9tzhLPAsRC3vV7IEKsA0xzaDUPROZ9J-dmNOhpCXARWZkZuqAj1D2yAXFt5YTlCLuJkJtC9IFkAITQUCh1X9Lx9EjRzepZ75Y1sWOy1Qa69iaqwzT9RM29otxJpx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1513" y="1500188"/>
            <a:ext cx="7800975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64"/>
          <p:cNvSpPr>
            <a:spLocks noChangeArrowheads="1"/>
          </p:cNvSpPr>
          <p:nvPr/>
        </p:nvSpPr>
        <p:spPr bwMode="auto">
          <a:xfrm>
            <a:off x="0" y="25082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457200" y="239713"/>
            <a:ext cx="8229600" cy="981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3600" smtClean="0">
                <a:solidFill>
                  <a:srgbClr val="18453B"/>
                </a:solidFill>
                <a:latin typeface="Gotham-Bold"/>
                <a:ea typeface="Gotham-Bold"/>
                <a:cs typeface="Gotham-Bold"/>
              </a:rPr>
              <a:t>Microcontroller and DSP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457200" y="1385888"/>
            <a:ext cx="8229600" cy="40671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404040"/>
              </a:buClr>
              <a:buFont typeface="Wingdings" pitchFamily="2" charset="2"/>
              <a:buChar char="§"/>
            </a:pPr>
            <a:r>
              <a:rPr lang="en-US" sz="2400" smtClean="0">
                <a:solidFill>
                  <a:srgbClr val="404040"/>
                </a:solidFill>
                <a:ea typeface="Gotham Book"/>
                <a:cs typeface="Gotham Book"/>
              </a:rPr>
              <a:t>The Freescale S12ZVM included gate drivers on chip.</a:t>
            </a:r>
          </a:p>
          <a:p>
            <a:pPr>
              <a:buClr>
                <a:srgbClr val="404040"/>
              </a:buClr>
              <a:buFont typeface="Wingdings" pitchFamily="2" charset="2"/>
              <a:buChar char="§"/>
            </a:pPr>
            <a:r>
              <a:rPr lang="en-US" sz="2400" smtClean="0">
                <a:solidFill>
                  <a:srgbClr val="404040"/>
                </a:solidFill>
                <a:ea typeface="Gotham Book"/>
                <a:cs typeface="Gotham Book"/>
              </a:rPr>
              <a:t>The MPC5748G provided powerful options and control but offered little in the way of support.</a:t>
            </a:r>
          </a:p>
          <a:p>
            <a:pPr>
              <a:buClr>
                <a:srgbClr val="404040"/>
              </a:buClr>
              <a:buFont typeface="Wingdings" pitchFamily="2" charset="2"/>
              <a:buChar char="§"/>
            </a:pPr>
            <a:r>
              <a:rPr lang="en-US" sz="2400" smtClean="0">
                <a:solidFill>
                  <a:srgbClr val="404040"/>
                </a:solidFill>
                <a:ea typeface="Gotham Book"/>
                <a:cs typeface="Gotham Book"/>
              </a:rPr>
              <a:t>The TI c2000 is not as powerful but comes with software and support.</a:t>
            </a:r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8663" y="3983038"/>
            <a:ext cx="1928812" cy="289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97125" y="6054725"/>
            <a:ext cx="242570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57800" y="4329113"/>
            <a:ext cx="1820863" cy="174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54600" y="6054725"/>
            <a:ext cx="22288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638" y="3884613"/>
            <a:ext cx="5033962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97125" y="6054725"/>
            <a:ext cx="242570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638" y="3884613"/>
            <a:ext cx="5033962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54600" y="6054725"/>
            <a:ext cx="22288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97125" y="6054725"/>
            <a:ext cx="242570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7" name="Picture 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638" y="3884613"/>
            <a:ext cx="5033962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57800" y="4329113"/>
            <a:ext cx="1820863" cy="174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9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54600" y="6054725"/>
            <a:ext cx="22288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97125" y="6054725"/>
            <a:ext cx="242570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1" name="Picture 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638" y="3884613"/>
            <a:ext cx="5033962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8663" y="3983038"/>
            <a:ext cx="1928812" cy="289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3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57800" y="4329113"/>
            <a:ext cx="1820863" cy="174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4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54600" y="6054725"/>
            <a:ext cx="22288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97125" y="6054725"/>
            <a:ext cx="242570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6" name="Picture 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638" y="3884613"/>
            <a:ext cx="5033962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hape 64"/>
          <p:cNvSpPr>
            <a:spLocks noChangeArrowheads="1"/>
          </p:cNvSpPr>
          <p:nvPr/>
        </p:nvSpPr>
        <p:spPr bwMode="auto">
          <a:xfrm>
            <a:off x="0" y="25082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smtClean="0">
                <a:solidFill>
                  <a:srgbClr val="18453B"/>
                </a:solidFill>
                <a:latin typeface="Gotham-Bold"/>
                <a:ea typeface="Gotham-Bold"/>
                <a:cs typeface="Gotham-Bold"/>
              </a:rPr>
              <a:t>Gate Drivers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17575"/>
            <a:ext cx="8229600" cy="22621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000" b="1" smtClean="0">
                <a:ea typeface="ＭＳ Ｐゴシック" pitchFamily="34" charset="-128"/>
              </a:rPr>
              <a:t>Function</a:t>
            </a:r>
            <a:r>
              <a:rPr lang="en-US" sz="2000" smtClean="0">
                <a:ea typeface="ＭＳ Ｐゴシック" pitchFamily="34" charset="-128"/>
              </a:rPr>
              <a:t>- Supply current and voltage to turn on MOSFET’s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z="20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000" smtClean="0">
                <a:ea typeface="ＭＳ Ｐゴシック" pitchFamily="34" charset="-128"/>
              </a:rPr>
              <a:t>Vgs 10 to 15 voltage</a:t>
            </a:r>
          </a:p>
          <a:p>
            <a:pPr>
              <a:lnSpc>
                <a:spcPct val="90000"/>
              </a:lnSpc>
            </a:pPr>
            <a:r>
              <a:rPr lang="en-US" sz="2000" smtClean="0">
                <a:ea typeface="ＭＳ Ｐゴシック" pitchFamily="34" charset="-128"/>
              </a:rPr>
              <a:t>Low Source Resistance</a:t>
            </a:r>
          </a:p>
          <a:p>
            <a:pPr>
              <a:lnSpc>
                <a:spcPct val="90000"/>
              </a:lnSpc>
            </a:pPr>
            <a:r>
              <a:rPr lang="en-US" sz="2000" smtClean="0">
                <a:ea typeface="ＭＳ Ｐゴシック" pitchFamily="34" charset="-128"/>
              </a:rPr>
              <a:t>Floating Output</a:t>
            </a:r>
          </a:p>
          <a:p>
            <a:pPr>
              <a:lnSpc>
                <a:spcPct val="90000"/>
              </a:lnSpc>
            </a:pPr>
            <a:r>
              <a:rPr lang="en-US" sz="2000" smtClean="0">
                <a:ea typeface="ＭＳ Ｐゴシック" pitchFamily="34" charset="-128"/>
              </a:rPr>
              <a:t>Opto-Isolation </a:t>
            </a:r>
          </a:p>
          <a:p>
            <a:pPr>
              <a:lnSpc>
                <a:spcPct val="90000"/>
              </a:lnSpc>
            </a:pPr>
            <a:r>
              <a:rPr lang="en-US" sz="2000" smtClean="0">
                <a:ea typeface="ＭＳ Ｐゴシック" pitchFamily="34" charset="-128"/>
              </a:rPr>
              <a:t>Low Internal Power Usage</a:t>
            </a:r>
          </a:p>
          <a:p>
            <a:pPr>
              <a:lnSpc>
                <a:spcPct val="90000"/>
              </a:lnSpc>
            </a:pPr>
            <a:r>
              <a:rPr lang="en-US" sz="2000" smtClean="0">
                <a:ea typeface="ＭＳ Ｐゴシック" pitchFamily="34" charset="-128"/>
              </a:rPr>
              <a:t>Protection Logic and Circuitry </a:t>
            </a:r>
          </a:p>
          <a:p>
            <a:pPr>
              <a:lnSpc>
                <a:spcPct val="90000"/>
              </a:lnSpc>
            </a:pPr>
            <a:endParaRPr lang="en-US" sz="2000" smtClean="0">
              <a:ea typeface="ＭＳ Ｐゴシック" pitchFamily="34" charset="-128"/>
            </a:endParaRPr>
          </a:p>
        </p:txBody>
      </p:sp>
      <p:pic>
        <p:nvPicPr>
          <p:cNvPr id="17412" name="Picture 4" descr="pjfDRLveKSEm3HN7iM3EGEquiIezQ2-v4QiWvBSptBzoQPaisdrJBamOsoLMds3qUd62cy_t927V3G0RT46_ZCa1X3UxcDRGT8zeRF0u0D9pUKXAn2Enp1hPqYa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" y="3862388"/>
            <a:ext cx="817245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hape 64"/>
          <p:cNvSpPr>
            <a:spLocks noChangeArrowheads="1"/>
          </p:cNvSpPr>
          <p:nvPr/>
        </p:nvSpPr>
        <p:spPr bwMode="auto">
          <a:xfrm>
            <a:off x="0" y="25082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19458" name="Title 1"/>
          <p:cNvSpPr>
            <a:spLocks noGrp="1"/>
          </p:cNvSpPr>
          <p:nvPr>
            <p:ph type="title"/>
          </p:nvPr>
        </p:nvSpPr>
        <p:spPr bwMode="auto">
          <a:xfrm>
            <a:off x="457200" y="261938"/>
            <a:ext cx="8229600" cy="9810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000" smtClean="0">
                <a:ea typeface="Gotham-Bold"/>
              </a:rPr>
              <a:t>MOSFETs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128713"/>
            <a:ext cx="6992938" cy="177165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defRPr/>
            </a:pPr>
            <a:r>
              <a:rPr lang="en-US" sz="1800" dirty="0" err="1" smtClean="0">
                <a:solidFill>
                  <a:schemeClr val="tx1"/>
                </a:solidFill>
                <a:ea typeface="Gotham Book"/>
              </a:rPr>
              <a:t>Stmicroelectronics</a:t>
            </a:r>
            <a:endParaRPr lang="en-US" sz="1800" dirty="0" smtClean="0">
              <a:solidFill>
                <a:schemeClr val="tx1"/>
              </a:solidFill>
              <a:ea typeface="Gotham Book"/>
            </a:endParaRPr>
          </a:p>
          <a:p>
            <a:pPr>
              <a:buClrTx/>
              <a:defRPr/>
            </a:pPr>
            <a:r>
              <a:rPr lang="en-US" sz="1800" dirty="0" smtClean="0">
                <a:solidFill>
                  <a:schemeClr val="tx1"/>
                </a:solidFill>
                <a:ea typeface="Gotham Book"/>
              </a:rPr>
              <a:t>High Drain to Source Break-down Voltage</a:t>
            </a:r>
          </a:p>
          <a:p>
            <a:pPr lvl="1">
              <a:buClrTx/>
              <a:defRPr/>
            </a:pPr>
            <a:r>
              <a:rPr lang="en-US" sz="1400" dirty="0" smtClean="0">
                <a:solidFill>
                  <a:schemeClr val="tx1"/>
                </a:solidFill>
                <a:ea typeface="Gotham Book"/>
              </a:rPr>
              <a:t>V</a:t>
            </a:r>
            <a:r>
              <a:rPr lang="en-US" sz="1400" baseline="-25000" dirty="0" smtClean="0">
                <a:solidFill>
                  <a:schemeClr val="tx1"/>
                </a:solidFill>
                <a:ea typeface="Gotham Book"/>
              </a:rPr>
              <a:t>DSS</a:t>
            </a:r>
            <a:r>
              <a:rPr lang="en-US" sz="1400" dirty="0" smtClean="0">
                <a:solidFill>
                  <a:schemeClr val="tx1"/>
                </a:solidFill>
                <a:ea typeface="Gotham Book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ea typeface="Gotham Book"/>
              </a:rPr>
              <a:t>= 650V</a:t>
            </a:r>
          </a:p>
          <a:p>
            <a:pPr>
              <a:buClrTx/>
              <a:defRPr/>
            </a:pPr>
            <a:r>
              <a:rPr lang="en-US" sz="1800" dirty="0" smtClean="0">
                <a:solidFill>
                  <a:schemeClr val="tx1"/>
                </a:solidFill>
                <a:ea typeface="Gotham Book"/>
              </a:rPr>
              <a:t>High Drain Current</a:t>
            </a:r>
          </a:p>
          <a:p>
            <a:pPr lvl="1">
              <a:buClrTx/>
              <a:defRPr/>
            </a:pPr>
            <a:r>
              <a:rPr lang="en-US" sz="1400" dirty="0" smtClean="0">
                <a:solidFill>
                  <a:schemeClr val="tx1"/>
                </a:solidFill>
                <a:ea typeface="Gotham Book"/>
              </a:rPr>
              <a:t>I</a:t>
            </a:r>
            <a:r>
              <a:rPr lang="en-US" sz="1400" baseline="-25000" dirty="0" smtClean="0">
                <a:solidFill>
                  <a:schemeClr val="tx1"/>
                </a:solidFill>
                <a:ea typeface="Gotham Book"/>
              </a:rPr>
              <a:t>DSS</a:t>
            </a:r>
            <a:r>
              <a:rPr lang="en-US" sz="1400" dirty="0" smtClean="0">
                <a:solidFill>
                  <a:schemeClr val="tx1"/>
                </a:solidFill>
                <a:ea typeface="Gotham Book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ea typeface="Gotham Book"/>
              </a:rPr>
              <a:t>@ 25</a:t>
            </a:r>
            <a:r>
              <a:rPr lang="en-US" sz="1400" dirty="0" smtClean="0">
                <a:ea typeface="Gotham Book"/>
              </a:rPr>
              <a:t>°C = 84A</a:t>
            </a:r>
          </a:p>
          <a:p>
            <a:pPr lvl="1">
              <a:buClrTx/>
              <a:defRPr/>
            </a:pPr>
            <a:r>
              <a:rPr lang="en-US" sz="1400" dirty="0" smtClean="0">
                <a:solidFill>
                  <a:schemeClr val="tx1"/>
                </a:solidFill>
                <a:ea typeface="Gotham Book"/>
              </a:rPr>
              <a:t>I</a:t>
            </a:r>
            <a:r>
              <a:rPr lang="en-US" sz="1400" baseline="-25000" dirty="0" smtClean="0">
                <a:solidFill>
                  <a:schemeClr val="tx1"/>
                </a:solidFill>
                <a:ea typeface="Gotham Book"/>
              </a:rPr>
              <a:t>DSS</a:t>
            </a:r>
            <a:r>
              <a:rPr lang="en-US" sz="1400" dirty="0" smtClean="0">
                <a:solidFill>
                  <a:schemeClr val="tx1"/>
                </a:solidFill>
                <a:ea typeface="Gotham Book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ea typeface="Gotham Book"/>
              </a:rPr>
              <a:t>@ 100</a:t>
            </a:r>
            <a:r>
              <a:rPr lang="en-US" sz="1400" dirty="0" smtClean="0">
                <a:ea typeface="Gotham Book"/>
              </a:rPr>
              <a:t>°C = 50.5A</a:t>
            </a:r>
            <a:endParaRPr lang="en-US" sz="1400" dirty="0" smtClean="0">
              <a:solidFill>
                <a:schemeClr val="tx1"/>
              </a:solidFill>
              <a:ea typeface="Gotham Book"/>
            </a:endParaRPr>
          </a:p>
          <a:p>
            <a:pPr>
              <a:buClrTx/>
              <a:defRPr/>
            </a:pPr>
            <a:r>
              <a:rPr lang="en-US" sz="1800" dirty="0" smtClean="0">
                <a:solidFill>
                  <a:schemeClr val="tx1"/>
                </a:solidFill>
                <a:ea typeface="Gotham Book"/>
              </a:rPr>
              <a:t>Low on Resistance</a:t>
            </a:r>
          </a:p>
          <a:p>
            <a:pPr lvl="1">
              <a:buClrTx/>
              <a:defRPr/>
            </a:pPr>
            <a:r>
              <a:rPr lang="en-US" sz="1400" dirty="0" smtClean="0">
                <a:solidFill>
                  <a:schemeClr val="tx1"/>
                </a:solidFill>
                <a:ea typeface="Gotham Book"/>
              </a:rPr>
              <a:t>R</a:t>
            </a:r>
            <a:r>
              <a:rPr lang="en-US" sz="1400" baseline="-25000" dirty="0" smtClean="0">
                <a:solidFill>
                  <a:schemeClr val="tx1"/>
                </a:solidFill>
                <a:ea typeface="Gotham Book"/>
              </a:rPr>
              <a:t>ds(on) </a:t>
            </a:r>
            <a:r>
              <a:rPr lang="en-US" sz="1400" dirty="0" smtClean="0">
                <a:solidFill>
                  <a:schemeClr val="tx1"/>
                </a:solidFill>
                <a:ea typeface="Gotham Book"/>
              </a:rPr>
              <a:t>= 0.024Ω (V</a:t>
            </a:r>
            <a:r>
              <a:rPr lang="en-US" sz="1400" baseline="-25000" dirty="0" smtClean="0">
                <a:solidFill>
                  <a:schemeClr val="tx1"/>
                </a:solidFill>
                <a:ea typeface="Gotham Book"/>
              </a:rPr>
              <a:t>GS</a:t>
            </a:r>
            <a:r>
              <a:rPr lang="en-US" sz="1400" dirty="0" smtClean="0">
                <a:solidFill>
                  <a:schemeClr val="tx1"/>
                </a:solidFill>
                <a:ea typeface="Gotham Book"/>
              </a:rPr>
              <a:t> = 10V, I</a:t>
            </a:r>
            <a:r>
              <a:rPr lang="en-US" sz="1400" baseline="-25000" dirty="0" smtClean="0">
                <a:solidFill>
                  <a:schemeClr val="tx1"/>
                </a:solidFill>
                <a:ea typeface="Gotham Book"/>
              </a:rPr>
              <a:t>D</a:t>
            </a:r>
            <a:r>
              <a:rPr lang="en-US" sz="1400" dirty="0" smtClean="0">
                <a:solidFill>
                  <a:schemeClr val="tx1"/>
                </a:solidFill>
                <a:ea typeface="Gotham Book"/>
              </a:rPr>
              <a:t> = 42A)</a:t>
            </a: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05213" y="3473450"/>
            <a:ext cx="5081587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 descr="ye8-zcXZGPkeqmlVAwZIZ0V49-mhCe4_PQYMY_72XPCfA9gq0Y_VgtpJJFTKi2f9n-vfp4byhV9LF-PX7YBHJLZTcAEh1iaS-5ndZEVLkqyiUcG-jTORii1Mefu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9338" y="4319588"/>
            <a:ext cx="177482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hape 64"/>
          <p:cNvSpPr>
            <a:spLocks noChangeArrowheads="1"/>
          </p:cNvSpPr>
          <p:nvPr/>
        </p:nvSpPr>
        <p:spPr bwMode="auto">
          <a:xfrm>
            <a:off x="0" y="25082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4288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4000" smtClean="0">
                <a:solidFill>
                  <a:srgbClr val="18453B"/>
                </a:solidFill>
                <a:latin typeface="Gotham-Bold"/>
                <a:ea typeface="Gotham-Bold"/>
                <a:cs typeface="Gotham-Bold"/>
              </a:rPr>
              <a:t>Heat Sink</a:t>
            </a:r>
            <a:endParaRPr lang="en-US" smtClean="0">
              <a:ea typeface="ＭＳ Ｐゴシック" pitchFamily="34" charset="-128"/>
            </a:endParaRPr>
          </a:p>
        </p:txBody>
      </p:sp>
      <p:pic>
        <p:nvPicPr>
          <p:cNvPr id="20483" name="Picture 2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25750" y="2103438"/>
            <a:ext cx="5861050" cy="4525962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20484" name="Rectangle 6"/>
          <p:cNvSpPr>
            <a:spLocks noChangeArrowheads="1"/>
          </p:cNvSpPr>
          <p:nvPr/>
        </p:nvSpPr>
        <p:spPr bwMode="auto">
          <a:xfrm>
            <a:off x="588963" y="1812925"/>
            <a:ext cx="4699000" cy="103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>
              <a:spcBef>
                <a:spcPct val="20000"/>
              </a:spcBef>
              <a:buClr>
                <a:srgbClr val="404040"/>
              </a:buClr>
              <a:buFont typeface="Wingdings" pitchFamily="2" charset="2"/>
              <a:buChar char="§"/>
            </a:pPr>
            <a:r>
              <a:rPr lang="en-US" sz="2800">
                <a:ea typeface="Gotham Book"/>
                <a:cs typeface="Gotham Book"/>
              </a:rPr>
              <a:t>Extruded Aluminum</a:t>
            </a:r>
          </a:p>
          <a:p>
            <a:pPr defTabSz="914400">
              <a:spcBef>
                <a:spcPct val="20000"/>
              </a:spcBef>
              <a:buClr>
                <a:srgbClr val="404040"/>
              </a:buClr>
              <a:buFont typeface="Wingdings" pitchFamily="2" charset="2"/>
              <a:buChar char="§"/>
            </a:pPr>
            <a:r>
              <a:rPr lang="en-US" sz="2800">
                <a:ea typeface="Gotham Book"/>
                <a:cs typeface="Gotham Book"/>
              </a:rPr>
              <a:t>0.3°C/W </a:t>
            </a:r>
            <a:r>
              <a:rPr lang="en-US" sz="2800"/>
              <a:t>thermal resistance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hape 64"/>
          <p:cNvSpPr>
            <a:spLocks noChangeArrowheads="1"/>
          </p:cNvSpPr>
          <p:nvPr/>
        </p:nvSpPr>
        <p:spPr bwMode="auto">
          <a:xfrm>
            <a:off x="0" y="25082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5558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4000" smtClean="0">
                <a:solidFill>
                  <a:srgbClr val="18453B"/>
                </a:solidFill>
                <a:latin typeface="Gotham-Bold"/>
                <a:ea typeface="Gotham-Bold"/>
                <a:cs typeface="Gotham-Bold"/>
              </a:rPr>
              <a:t>Interface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229600" cy="2908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Dual Potentiometer Input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Brake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Throttle</a:t>
            </a:r>
          </a:p>
          <a:p>
            <a:r>
              <a:rPr lang="en-US" smtClean="0">
                <a:ea typeface="ＭＳ Ｐゴシック" pitchFamily="34" charset="-128"/>
              </a:rPr>
              <a:t>Logic level converter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Hall effect sensors</a:t>
            </a: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68425" y="4703763"/>
            <a:ext cx="6153150" cy="1304925"/>
          </a:xfrm>
          <a:prstGeom prst="rect">
            <a:avLst/>
          </a:prstGeom>
          <a:noFill/>
        </p:spPr>
      </p:pic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2008188" y="5202238"/>
            <a:ext cx="828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/>
            <a:r>
              <a:rPr lang="en-US"/>
              <a:t>User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3803650" y="5065713"/>
            <a:ext cx="12858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defTabSz="914400"/>
            <a:r>
              <a:rPr lang="en-US" sz="2000"/>
              <a:t>Motor</a:t>
            </a:r>
          </a:p>
          <a:p>
            <a:pPr algn="ctr" defTabSz="914400"/>
            <a:r>
              <a:rPr lang="en-US" sz="2000"/>
              <a:t>Controller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6081713" y="5202238"/>
            <a:ext cx="963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/>
            <a:r>
              <a:rPr lang="en-US"/>
              <a:t>Motor</a:t>
            </a:r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>
            <a:off x="3159125" y="5449888"/>
            <a:ext cx="525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15" name="Line 11"/>
          <p:cNvSpPr>
            <a:spLocks noChangeShapeType="1"/>
          </p:cNvSpPr>
          <p:nvPr/>
        </p:nvSpPr>
        <p:spPr bwMode="auto">
          <a:xfrm flipH="1">
            <a:off x="5241925" y="5449888"/>
            <a:ext cx="56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hape 64"/>
          <p:cNvSpPr>
            <a:spLocks noChangeArrowheads="1"/>
          </p:cNvSpPr>
          <p:nvPr/>
        </p:nvSpPr>
        <p:spPr bwMode="auto">
          <a:xfrm>
            <a:off x="0" y="25082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22530" name="Title 1"/>
          <p:cNvSpPr>
            <a:spLocks noGrp="1"/>
          </p:cNvSpPr>
          <p:nvPr>
            <p:ph type="title"/>
          </p:nvPr>
        </p:nvSpPr>
        <p:spPr bwMode="auto">
          <a:xfrm>
            <a:off x="457200" y="250825"/>
            <a:ext cx="8229600" cy="9810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mtClean="0">
                <a:ea typeface="Gotham-Bold"/>
              </a:rPr>
              <a:t>Budget</a:t>
            </a:r>
          </a:p>
        </p:txBody>
      </p:sp>
      <p:pic>
        <p:nvPicPr>
          <p:cNvPr id="22531" name="Picture 5" descr="8IR4V9VLY0XT9JlNPSqVmhVKQSpN9yb-HvNBUtgKBnV2z9333KLKcmsu27smeRN0yGSQk_8Rw_o9uwXDR2iYibLZW_kOH2YuLoxlMr4NsYo30DQG9C90Z4J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213" y="1728788"/>
            <a:ext cx="8726487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7" descr="nXPAEf9S0MEOzAeIOvTKFUWlbrDSL88cyOTp1MeURD7P-CdxItnfVyM0HQ086SmkbX1gCr4niU_3hinx-OLFpOrbxN2qbFqJjxEzH6e_dRMbX64VfVx6jpx_BHZZ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16550" y="4378325"/>
            <a:ext cx="20955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5" descr="MeXivFhwFOc3Huvdd0GvyiQo7Ct65RyF9QPY_tPAWBBJxsGCWrJuIvghH2kDFz9taE3kUV219hOstJFRlxGjSj5v7Wc_atH8uV-5aHWuIVz3KVvNdSS-lVAPr2OX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7663" y="4378325"/>
            <a:ext cx="11811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filer1.egr.msu.edu\cifs.homedir\My Documents\My Pictures\Motor_Controller_as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400" y="1288006"/>
            <a:ext cx="5979600" cy="483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13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hape 64"/>
          <p:cNvSpPr>
            <a:spLocks noChangeArrowheads="1"/>
          </p:cNvSpPr>
          <p:nvPr/>
        </p:nvSpPr>
        <p:spPr bwMode="auto">
          <a:xfrm>
            <a:off x="0" y="25082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5558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smtClean="0">
                <a:solidFill>
                  <a:srgbClr val="18453B"/>
                </a:solidFill>
                <a:latin typeface="Gotham-Bold"/>
                <a:ea typeface="Gotham-Bold"/>
                <a:cs typeface="Gotham-Bold"/>
              </a:rPr>
              <a:t>Future Additions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Power Monitoring</a:t>
            </a:r>
          </a:p>
          <a:p>
            <a:r>
              <a:rPr lang="en-US" smtClean="0">
                <a:ea typeface="ＭＳ Ｐゴシック" pitchFamily="34" charset="-128"/>
              </a:rPr>
              <a:t>CAN Network</a:t>
            </a:r>
          </a:p>
          <a:p>
            <a:r>
              <a:rPr lang="en-US" smtClean="0">
                <a:ea typeface="ＭＳ Ｐゴシック" pitchFamily="34" charset="-128"/>
              </a:rPr>
              <a:t>Sensorless Control Capabilities</a:t>
            </a:r>
          </a:p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hape 64"/>
          <p:cNvSpPr>
            <a:spLocks noChangeArrowheads="1"/>
          </p:cNvSpPr>
          <p:nvPr/>
        </p:nvSpPr>
        <p:spPr bwMode="auto">
          <a:xfrm>
            <a:off x="0" y="25082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50825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solidFill>
                  <a:srgbClr val="18453B"/>
                </a:solidFill>
                <a:latin typeface="Gotham-Bold"/>
                <a:ea typeface="Gotham-Bold"/>
                <a:cs typeface="Gotham-Bold"/>
              </a:rPr>
              <a:t>Thank You</a:t>
            </a:r>
            <a:endParaRPr lang="en-US" smtClean="0">
              <a:ea typeface="ＭＳ Ｐゴシック" pitchFamily="34" charset="-128"/>
            </a:endParaRPr>
          </a:p>
        </p:txBody>
      </p:sp>
      <p:pic>
        <p:nvPicPr>
          <p:cNvPr id="24579" name="Picture 7" descr="not-all-questions-created-equal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98675" y="1417638"/>
            <a:ext cx="5121275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_Point_Helme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Power_Point_Helmet</Template>
  <TotalTime>576</TotalTime>
  <Words>212</Words>
  <Application>Microsoft Office PowerPoint</Application>
  <PresentationFormat>On-screen Show (4:3)</PresentationFormat>
  <Paragraphs>74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Power_Point_Helmet</vt:lpstr>
      <vt:lpstr>Brushless DC Motor Controller</vt:lpstr>
      <vt:lpstr>Table of Contents</vt:lpstr>
      <vt:lpstr>Introduction</vt:lpstr>
      <vt:lpstr>PowerPoint Presentation</vt:lpstr>
      <vt:lpstr>PowerPoint Presentation</vt:lpstr>
      <vt:lpstr>Background </vt:lpstr>
      <vt:lpstr>Objectives</vt:lpstr>
      <vt:lpstr>Block Diagram</vt:lpstr>
      <vt:lpstr>Microcontroller and DSP</vt:lpstr>
      <vt:lpstr>Gate Drivers</vt:lpstr>
      <vt:lpstr>MOSFETs</vt:lpstr>
      <vt:lpstr>Heat Sink</vt:lpstr>
      <vt:lpstr>Interface</vt:lpstr>
      <vt:lpstr>Budget</vt:lpstr>
      <vt:lpstr>PowerPoint Presentation</vt:lpstr>
      <vt:lpstr>Future Additions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MSU Solar Car Team – Electrical Team Steering Wheel</dc:title>
  <dc:creator>Erik Juziuk</dc:creator>
  <cp:lastModifiedBy>Mathew Kirk Myers</cp:lastModifiedBy>
  <cp:revision>35</cp:revision>
  <cp:lastPrinted>2010-09-08T13:46:11Z</cp:lastPrinted>
  <dcterms:created xsi:type="dcterms:W3CDTF">2013-09-04T15:45:09Z</dcterms:created>
  <dcterms:modified xsi:type="dcterms:W3CDTF">2013-10-14T14:04:08Z</dcterms:modified>
</cp:coreProperties>
</file>