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7"/>
  </p:handoutMasterIdLst>
  <p:sldIdLst>
    <p:sldId id="257" r:id="rId2"/>
    <p:sldId id="273" r:id="rId3"/>
    <p:sldId id="258" r:id="rId4"/>
    <p:sldId id="277" r:id="rId5"/>
    <p:sldId id="260" r:id="rId6"/>
    <p:sldId id="281" r:id="rId7"/>
    <p:sldId id="261" r:id="rId8"/>
    <p:sldId id="280" r:id="rId9"/>
    <p:sldId id="270" r:id="rId10"/>
    <p:sldId id="272" r:id="rId11"/>
    <p:sldId id="282" r:id="rId12"/>
    <p:sldId id="276" r:id="rId13"/>
    <p:sldId id="263" r:id="rId14"/>
    <p:sldId id="268" r:id="rId15"/>
    <p:sldId id="274" r:id="rId1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33A"/>
    <a:srgbClr val="18453B"/>
    <a:srgbClr val="064339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6" autoAdjust="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78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CBFACA4-0CB3-40E1-AA9D-531BCDA91A1F}" type="datetimeFigureOut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DCF66F7-3C23-4427-A81F-3A687334B6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44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28841"/>
            <a:ext cx="7772400" cy="130196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ln>
                  <a:noFill/>
                </a:ln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30807"/>
            <a:ext cx="7772400" cy="21023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F68FB-76D0-4E5B-B5E7-A067236BCFDD}" type="datetime1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78A78-DD91-41BD-A6F1-71045A3B70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7030"/>
            <a:ext cx="8229600" cy="98181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8229600" cy="4066495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SzPct val="85000"/>
              <a:buFont typeface="Wingdings" charset="2"/>
              <a:buChar char="§"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AE81D-3B07-4816-81A3-38E3D9F407F2}" type="datetime1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EE1A7-3364-45CD-B829-E725000C5B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7030"/>
            <a:ext cx="8229600" cy="98181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736096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5E2DD-3C3A-4C5F-A454-EF3DC7BF838A}" type="datetime1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EE459-E60F-446A-97DC-FF30D46FE8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9044"/>
            <a:ext cx="8229600" cy="82115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19600"/>
          </a:xfrm>
          <a:prstGeom prst="rect">
            <a:avLst/>
          </a:prstGeom>
        </p:spPr>
        <p:txBody>
          <a:bodyPr wrap="square" numCol="1" anchor="t"/>
          <a:lstStyle>
            <a:lvl1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63817-3E10-411E-ACC6-4A4D7336C3DC}" type="datetime1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4202E-331B-44AF-B858-C84C6A9915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5091"/>
            <a:ext cx="8229600" cy="72510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19600"/>
          </a:xfrm>
          <a:prstGeom prst="rect">
            <a:avLst/>
          </a:prstGeom>
        </p:spPr>
        <p:txBody>
          <a:bodyPr wrap="square" numCol="1" anchor="t"/>
          <a:lstStyle>
            <a:lvl1pPr marL="457200" indent="-457200" algn="l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457200" indent="457200" algn="l"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49443-C249-4022-88A5-CE4666F3364A}" type="datetime1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A5A42-30EA-4999-998C-446F714418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595959"/>
                </a:solidFill>
                <a:latin typeface="Gotham Book" pitchFamily="49" charset="0"/>
                <a:ea typeface="ＭＳ Ｐゴシック" pitchFamily="49" charset="-128"/>
                <a:cs typeface="+mn-cs"/>
              </a:defRPr>
            </a:lvl1pPr>
          </a:lstStyle>
          <a:p>
            <a:pPr>
              <a:defRPr/>
            </a:pPr>
            <a:fld id="{D05A06A5-2651-4AD6-8F59-98277B3722C2}" type="datetime1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595959"/>
                </a:solidFill>
                <a:latin typeface="Gotham Book" pitchFamily="49" charset="0"/>
                <a:ea typeface="ＭＳ Ｐゴシック" pitchFamily="49" charset="-128"/>
                <a:cs typeface="+mn-cs"/>
              </a:defRPr>
            </a:lvl1pPr>
          </a:lstStyle>
          <a:p>
            <a:pPr>
              <a:defRPr/>
            </a:pPr>
            <a:fld id="{8D96DBB6-B591-408A-86F9-30346523E5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9" name="Picture 6" descr="PP_MSU_chevron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91440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AutoShape 4" descr="http://mail-attachment.googleusercontent.com/attachment/u/0/?saduie=AG9B_P-8PyqCcpHPbY3lMvHYBmXB&amp;attid=0.1&amp;disp=emb&amp;view=att&amp;th=140e954a79c20a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94" name="Title 6"/>
          <p:cNvSpPr>
            <a:spLocks noGrp="1"/>
          </p:cNvSpPr>
          <p:nvPr>
            <p:ph type="ctrTitle"/>
          </p:nvPr>
        </p:nvSpPr>
        <p:spPr bwMode="auto">
          <a:xfrm>
            <a:off x="685800" y="1728788"/>
            <a:ext cx="7772400" cy="13017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mtClean="0">
                <a:ea typeface="Gotham-Bold"/>
              </a:rPr>
              <a:t>MOSFET SELECTION FOR A THREE PHASE INVERTER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685800" y="3030538"/>
            <a:ext cx="7772400" cy="210185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Team 9</a:t>
            </a:r>
            <a:endParaRPr lang="en-US" dirty="0"/>
          </a:p>
          <a:p>
            <a:pPr algn="ctr" eaLnBrk="1" hangingPunct="1">
              <a:defRPr/>
            </a:pPr>
            <a:r>
              <a:rPr lang="en-US" dirty="0" smtClean="0"/>
              <a:t>JR Alvarez, Matt Myers</a:t>
            </a:r>
          </a:p>
          <a:p>
            <a:pPr algn="ctr" eaLnBrk="1" hangingPunct="1">
              <a:defRPr/>
            </a:pPr>
            <a:r>
              <a:rPr lang="en-US" dirty="0" smtClean="0"/>
              <a:t>Chris </a:t>
            </a:r>
            <a:r>
              <a:rPr lang="en-US" dirty="0" err="1" smtClean="0"/>
              <a:t>Sommer</a:t>
            </a:r>
            <a:r>
              <a:rPr lang="en-US" dirty="0" smtClean="0"/>
              <a:t>, Scott O’Connor</a:t>
            </a:r>
            <a:endParaRPr lang="en-US" dirty="0"/>
          </a:p>
        </p:txBody>
      </p:sp>
      <p:pic>
        <p:nvPicPr>
          <p:cNvPr id="8196" name="Picture 2" descr="\\filer1.egr.msu.edu\cifs.homedir\My Documents\My Pictures\Motor_control_logo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375" y="4473575"/>
            <a:ext cx="2093913" cy="210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3" descr="\\filer1.egr.msu.edu\cifs.homedir\My Documents\My Pictures\College of engineering 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73438" y="4725988"/>
            <a:ext cx="28575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4" descr="\\filer1.egr.msu.edu\cifs.homedir\My Documents\My Pictures\MSUSCRT_Logo_GREEN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2463" y="4473575"/>
            <a:ext cx="2141537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hape 64"/>
          <p:cNvSpPr>
            <a:spLocks noChangeArrowheads="1"/>
          </p:cNvSpPr>
          <p:nvPr/>
        </p:nvSpPr>
        <p:spPr bwMode="auto">
          <a:xfrm>
            <a:off x="0" y="274638"/>
            <a:ext cx="9144000" cy="687387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smtClean="0">
                <a:solidFill>
                  <a:srgbClr val="18453B"/>
                </a:solidFill>
                <a:latin typeface="Gotham-Bold"/>
                <a:ea typeface="Gotham-Bold"/>
                <a:cs typeface="Gotham-Bold"/>
              </a:rPr>
              <a:t>Table of Contents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MOSFETs Overview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Three Phase Inverter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Gate Capacitance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Switching Losses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Breakdown Voltage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On Resistance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Heat Dissipation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Insulation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Heat Sink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Package Type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Mounting</a:t>
            </a: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hape 64"/>
          <p:cNvSpPr>
            <a:spLocks noChangeArrowheads="1"/>
          </p:cNvSpPr>
          <p:nvPr/>
        </p:nvSpPr>
        <p:spPr bwMode="auto">
          <a:xfrm>
            <a:off x="0" y="25717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0242" name="Title 1"/>
          <p:cNvSpPr>
            <a:spLocks noGrp="1"/>
          </p:cNvSpPr>
          <p:nvPr>
            <p:ph type="title"/>
          </p:nvPr>
        </p:nvSpPr>
        <p:spPr bwMode="auto">
          <a:xfrm>
            <a:off x="457200" y="257175"/>
            <a:ext cx="8229600" cy="9810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000" smtClean="0">
                <a:ea typeface="Gotham-Bold"/>
              </a:rPr>
              <a:t>MOSFET Overview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10244" name="Text Box 8"/>
          <p:cNvSpPr txBox="1">
            <a:spLocks noChangeArrowheads="1"/>
          </p:cNvSpPr>
          <p:nvPr/>
        </p:nvSpPr>
        <p:spPr bwMode="auto">
          <a:xfrm>
            <a:off x="476250" y="1470025"/>
            <a:ext cx="760095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buFontTx/>
              <a:buChar char="•"/>
            </a:pPr>
            <a:r>
              <a:rPr lang="en-US" sz="2800">
                <a:latin typeface="Gotham Book"/>
                <a:ea typeface="Gotham"/>
                <a:cs typeface="Gotham"/>
              </a:rPr>
              <a:t>Switching Device that acts as a voltage controlled current source.</a:t>
            </a:r>
            <a:endParaRPr lang="en-US" sz="2800">
              <a:latin typeface="Gotham"/>
              <a:ea typeface="Gotham"/>
              <a:cs typeface="Gotham"/>
            </a:endParaRPr>
          </a:p>
          <a:p>
            <a:pPr defTabSz="914400">
              <a:buFontTx/>
              <a:buChar char="•"/>
            </a:pPr>
            <a:r>
              <a:rPr lang="en-US" sz="2800">
                <a:latin typeface="Gotham"/>
                <a:ea typeface="Gotham"/>
                <a:cs typeface="Gotham"/>
              </a:rPr>
              <a:t>A change in the gate to source voltage causes a change in the drain to source current.</a:t>
            </a:r>
          </a:p>
          <a:p>
            <a:pPr defTabSz="914400">
              <a:buFontTx/>
              <a:buChar char="•"/>
            </a:pPr>
            <a:r>
              <a:rPr lang="en-US" sz="2800">
                <a:latin typeface="Gotham"/>
                <a:ea typeface="Gotham"/>
                <a:cs typeface="Gotham"/>
              </a:rPr>
              <a:t>To increase the current MOSFETs can be put in parallel.</a:t>
            </a:r>
            <a:endParaRPr lang="en-US" sz="2800">
              <a:latin typeface="Gotham Book"/>
              <a:ea typeface="Gotham"/>
              <a:cs typeface="Gotham"/>
            </a:endParaRPr>
          </a:p>
        </p:txBody>
      </p:sp>
      <p:pic>
        <p:nvPicPr>
          <p:cNvPr id="10245" name="Picture 10" descr="https://lh4.googleusercontent.com/Ka0QET234otVdEjMIYxe-C-Sg2IRIpQgUwIrjlk98FnkMAs-8gZfLrZsJo13K0i3haGr1Xyo7_2W3TRK8nDfot8eJpvrd1PgSf6etECrrovIysuuEPhZ8dPb5hH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62688" y="4527550"/>
            <a:ext cx="2046287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581525"/>
            <a:ext cx="218122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24213" y="4581525"/>
            <a:ext cx="21050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Content Placeholder 4" descr="https://lh3.googleusercontent.com/0nzwujJp1d5f_Sbu8yF75ARPZ8mKjUjnWvymyBbcVDJTGZkDJh-6rnqv6IIC7reUO1WAjFpwXJ7vGdSVjZ8RahXgaC3mfwUFeDdqB00q7kXz207vz53o07cYyM1j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48275" y="1262063"/>
            <a:ext cx="3494088" cy="1628775"/>
          </a:xfrm>
          <a:noFill/>
          <a:ln>
            <a:miter lim="800000"/>
            <a:headEnd/>
            <a:tailEnd/>
          </a:ln>
        </p:spPr>
      </p:pic>
      <p:pic>
        <p:nvPicPr>
          <p:cNvPr id="11266" name="Picture 5" descr="https://lh3.googleusercontent.com/ShPAmktkDxIThqzzFJtRU1yEjUu6ZcRCo76jWlMerKD28j-2yid00SSyqIF2oTqVgiDG0Ap8wRyfFFTu0phJe7cWW7O2Gax4HA_IbCX4NDC9AjbEtt1q9cMEtB6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48275" y="2890838"/>
            <a:ext cx="3494088" cy="188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2" descr="https://lh5.googleusercontent.com/VmA5QFF-GYb-wQiVJL71bVG-B86A0_xNmAH-3g0jc2qviCNG-GmTNbjGU4NDTuVSNdUcGkgVS4zOOstxzgCNaY7WgyVbvOWXZpKzoDE-HXMYKaykveZomCvSC1h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48275" y="4772025"/>
            <a:ext cx="3494088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300038" y="1562100"/>
            <a:ext cx="407670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800">
                <a:latin typeface="Gotham Book"/>
              </a:rPr>
              <a:t>This configuration of MOSFETS allows the conversion of DC voltage to a 3-phase AC voltage </a:t>
            </a:r>
          </a:p>
        </p:txBody>
      </p:sp>
      <p:sp>
        <p:nvSpPr>
          <p:cNvPr id="11269" name="Shape 64"/>
          <p:cNvSpPr>
            <a:spLocks noChangeArrowheads="1"/>
          </p:cNvSpPr>
          <p:nvPr/>
        </p:nvSpPr>
        <p:spPr bwMode="auto">
          <a:xfrm>
            <a:off x="-6350" y="25717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1270" name="Title 1"/>
          <p:cNvSpPr>
            <a:spLocks noGrp="1"/>
          </p:cNvSpPr>
          <p:nvPr>
            <p:ph type="title"/>
          </p:nvPr>
        </p:nvSpPr>
        <p:spPr bwMode="auto">
          <a:xfrm>
            <a:off x="398463" y="236538"/>
            <a:ext cx="8229600" cy="9826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mtClean="0">
                <a:ea typeface="Gotham-Bold"/>
              </a:rPr>
              <a:t>Three Phase Inverter</a:t>
            </a:r>
          </a:p>
        </p:txBody>
      </p:sp>
      <p:pic>
        <p:nvPicPr>
          <p:cNvPr id="11271" name="Picture 8" descr="h0y9lFNtZ5jddvLAj7HfikCkFLPCTgTeNmrttT-fse62slGAhSFV1D3RE3uzyQVJTidB8_nCqV4az-6UyQD61mDkI7rXE8T_yOVODUnTTILUiUJCtwk_tMltRaib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1825" y="4016375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 bwMode="auto">
          <a:xfrm>
            <a:off x="385763" y="255588"/>
            <a:ext cx="8229600" cy="9826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000" smtClean="0">
                <a:ea typeface="Gotham-Bold"/>
              </a:rPr>
              <a:t>Gate Capacitance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8988"/>
            <a:ext cx="8229600" cy="4067175"/>
          </a:xfrm>
        </p:spPr>
        <p:txBody>
          <a:bodyPr/>
          <a:lstStyle/>
          <a:p>
            <a:pPr>
              <a:defRPr/>
            </a:pPr>
            <a:r>
              <a:rPr lang="en-US" dirty="0"/>
              <a:t>V</a:t>
            </a:r>
            <a:r>
              <a:rPr lang="en-US" baseline="-25000" dirty="0"/>
              <a:t>GS</a:t>
            </a:r>
            <a:r>
              <a:rPr lang="en-US" dirty="0"/>
              <a:t> - Gate to Source Capacitance </a:t>
            </a:r>
          </a:p>
          <a:p>
            <a:pPr>
              <a:defRPr/>
            </a:pPr>
            <a:r>
              <a:rPr lang="en-US" dirty="0"/>
              <a:t>V</a:t>
            </a:r>
            <a:r>
              <a:rPr lang="en-US" baseline="-25000" dirty="0"/>
              <a:t>DS </a:t>
            </a:r>
            <a:r>
              <a:rPr lang="en-US" dirty="0"/>
              <a:t>- Gate to Drain Capacitance </a:t>
            </a:r>
          </a:p>
        </p:txBody>
      </p:sp>
      <p:pic>
        <p:nvPicPr>
          <p:cNvPr id="12292" name="Picture 11" descr="https://lh6.googleusercontent.com/sTQkdFO38At8osCpu1orJQYPPfLzb0iZwQvT0bnKiC3c8LM1c3KuAvkRVYv5pk6zFIoR9EHkj4H9nnoCf1NKns4pYlqSlXKpVSq4F9PDZiwrQyXAiQLdxI3lnph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13388" y="3773488"/>
            <a:ext cx="3173412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6" descr="nSrM-h1XQWOqj0DzQbThBKnH49M2cH1w4AvW7jCjoZyn2VmvL_upwCRh6KP_BkKXannzdMA9V5P0LYFiJLSD1TT1Vxp_DHtcdHQNjZIJyIul4nLytes8NGOAnp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588" y="3352800"/>
            <a:ext cx="330835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503363"/>
            <a:ext cx="8229600" cy="40671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404040"/>
              </a:buClr>
              <a:buFont typeface="Wingdings" pitchFamily="2" charset="2"/>
              <a:buChar char="§"/>
            </a:pPr>
            <a:r>
              <a:rPr lang="en-US" smtClean="0">
                <a:solidFill>
                  <a:srgbClr val="404040"/>
                </a:solidFill>
                <a:ea typeface="Gotham Book"/>
              </a:rPr>
              <a:t>Caused by the parasitic capacitance</a:t>
            </a:r>
          </a:p>
        </p:txBody>
      </p:sp>
      <p:sp>
        <p:nvSpPr>
          <p:cNvPr id="13314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3315" name="Title 1"/>
          <p:cNvSpPr>
            <a:spLocks noGrp="1"/>
          </p:cNvSpPr>
          <p:nvPr>
            <p:ph type="title"/>
          </p:nvPr>
        </p:nvSpPr>
        <p:spPr bwMode="auto">
          <a:xfrm>
            <a:off x="457200" y="255588"/>
            <a:ext cx="8229600" cy="9826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mtClean="0">
                <a:ea typeface="Gotham-Bold"/>
              </a:rPr>
              <a:t>Switching Losses</a:t>
            </a:r>
          </a:p>
        </p:txBody>
      </p:sp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586163"/>
            <a:ext cx="3895725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6" descr="0_YG9MuEHKkdi1j1pEkL1EqLyWughQpOpLW-NSd57JAv1ndsmS_27Hw-RS1hpSgpqC8HBeqgoHnlk_gMk2w6WkEsctzeuDOaK_i2tznC0ISGag6DUNTGR1CcgAJ-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755900"/>
            <a:ext cx="30765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8" descr="HMBxbP4AjcwslcXIjBo_8vQhpTAtyQ1d0iTXR6fnwHxWb8tq9-UXEzrlKv_fVHG43IUPUaiZMJwTDuuCSbJ2egPtQzOCAyknlxQMpzjkkgpQLNUwfnwvFH30AJd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7388" y="3122613"/>
            <a:ext cx="4427537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4338" name="Title 1"/>
          <p:cNvSpPr>
            <a:spLocks noGrp="1"/>
          </p:cNvSpPr>
          <p:nvPr>
            <p:ph type="title"/>
          </p:nvPr>
        </p:nvSpPr>
        <p:spPr bwMode="auto">
          <a:xfrm>
            <a:off x="457200" y="250825"/>
            <a:ext cx="8229600" cy="9810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b="1" smtClean="0">
                <a:ea typeface="Gotham-Bold"/>
              </a:rPr>
              <a:t>Drain to Source Breakdown Voltage</a:t>
            </a:r>
            <a:r>
              <a:rPr lang="en-US" smtClean="0">
                <a:ea typeface="Gotham-Bold"/>
              </a:rPr>
              <a:t/>
            </a:r>
            <a:br>
              <a:rPr lang="en-US" smtClean="0">
                <a:ea typeface="Gotham-Bold"/>
              </a:rPr>
            </a:br>
            <a:r>
              <a:rPr lang="en-US" smtClean="0">
                <a:ea typeface="Gotham-Bold"/>
              </a:rPr>
              <a:t/>
            </a:r>
            <a:br>
              <a:rPr lang="en-US" smtClean="0">
                <a:ea typeface="Gotham-Bold"/>
              </a:rPr>
            </a:br>
            <a:endParaRPr lang="en-US" smtClean="0">
              <a:ea typeface="Gotham-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8988"/>
            <a:ext cx="8229600" cy="40671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This specification is gives the maximum drain to source voltage a MOSFET </a:t>
            </a:r>
            <a:r>
              <a:rPr lang="en-US" smtClean="0"/>
              <a:t>can </a:t>
            </a:r>
            <a:r>
              <a:rPr lang="en-US" smtClean="0"/>
              <a:t>handle</a:t>
            </a:r>
            <a:endParaRPr lang="en-US" dirty="0" smtClean="0"/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14340" name="Picture 4" descr="https://lh6.googleusercontent.com/3YkjOSJsnXoNNk-VNjZXLnPZGkqVWqx8mqACJzX4UExqbl2T526URJjMDfIIEdHJTkKDLhjk6iqog43RMzlqvkMRK_oGJqCwIrD0SJwJ7QvK4qideSNizor2c2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191000"/>
            <a:ext cx="3262313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81463" y="4381500"/>
            <a:ext cx="2408237" cy="180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51625" y="4010025"/>
            <a:ext cx="2262188" cy="217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231900"/>
            <a:ext cx="8229600" cy="40671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404040"/>
              </a:buClr>
              <a:buFont typeface="Wingdings" pitchFamily="2" charset="2"/>
              <a:buChar char="§"/>
            </a:pPr>
            <a:r>
              <a:rPr lang="en-US" smtClean="0">
                <a:solidFill>
                  <a:srgbClr val="404040"/>
                </a:solidFill>
                <a:ea typeface="Gotham Book"/>
              </a:rPr>
              <a:t>Effects efficiency </a:t>
            </a:r>
          </a:p>
          <a:p>
            <a:pPr>
              <a:buClr>
                <a:srgbClr val="404040"/>
              </a:buClr>
              <a:buFont typeface="Wingdings" pitchFamily="2" charset="2"/>
              <a:buChar char="§"/>
            </a:pPr>
            <a:r>
              <a:rPr lang="en-US" smtClean="0">
                <a:solidFill>
                  <a:srgbClr val="404040"/>
                </a:solidFill>
                <a:ea typeface="Gotham Book"/>
              </a:rPr>
              <a:t>Temperature Dependent</a:t>
            </a:r>
          </a:p>
          <a:p>
            <a:pPr>
              <a:buClr>
                <a:srgbClr val="404040"/>
              </a:buClr>
              <a:buFont typeface="Wingdings" pitchFamily="2" charset="2"/>
              <a:buChar char="§"/>
            </a:pPr>
            <a:endParaRPr lang="en-US" smtClean="0">
              <a:solidFill>
                <a:srgbClr val="404040"/>
              </a:solidFill>
              <a:ea typeface="Gotham Book"/>
            </a:endParaRPr>
          </a:p>
        </p:txBody>
      </p:sp>
      <p:sp>
        <p:nvSpPr>
          <p:cNvPr id="15362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5363" name="Title 1"/>
          <p:cNvSpPr>
            <a:spLocks noGrp="1"/>
          </p:cNvSpPr>
          <p:nvPr>
            <p:ph type="title"/>
          </p:nvPr>
        </p:nvSpPr>
        <p:spPr bwMode="auto">
          <a:xfrm>
            <a:off x="457200" y="250825"/>
            <a:ext cx="8229600" cy="9810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mtClean="0">
                <a:ea typeface="Gotham-Bold"/>
              </a:rPr>
              <a:t>On Resistance</a:t>
            </a:r>
          </a:p>
        </p:txBody>
      </p:sp>
      <p:pic>
        <p:nvPicPr>
          <p:cNvPr id="15364" name="Picture 5" descr="wC5YDsTIdF8xu-psLiG916lEg-zqX4AkrnKUIupCkRO-tzTW9ldLDTYS2Oc0lrgaopGaXUlf7xrwkgb1mSCIqhpCGjutgMw0ezf8I5o5Tnlt5qz0ZNNe5AT6s6c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6013" y="2882900"/>
            <a:ext cx="3760787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7" descr="EKNc4ergxogUqGJOAfpSc5vS21oEuONIEVr5u5pq-cFZAK8gwnstl09GmIedKDgdDMUYSYP2RTaOF7TByfTyxYsYgr_klFs-p1B2lsaaYGSuJprHHIldTmULPDG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7888" y="2897188"/>
            <a:ext cx="3840162" cy="318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63525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18453B"/>
                </a:solidFill>
                <a:ea typeface="Gotham-Bold"/>
                <a:cs typeface="Gotham-Bold"/>
              </a:rPr>
              <a:t>Heat Dissipation and Efficiency</a:t>
            </a:r>
            <a:endParaRPr lang="en-US" sz="4000" smtClean="0">
              <a:solidFill>
                <a:srgbClr val="18453B"/>
              </a:solidFill>
              <a:latin typeface="Gotham-Bold"/>
              <a:ea typeface="Gotham-Bold"/>
              <a:cs typeface="Gotham-Bold"/>
            </a:endParaRPr>
          </a:p>
        </p:txBody>
      </p:sp>
      <p:sp>
        <p:nvSpPr>
          <p:cNvPr id="16387" name="TextBox 1"/>
          <p:cNvSpPr txBox="1">
            <a:spLocks noChangeArrowheads="1"/>
          </p:cNvSpPr>
          <p:nvPr/>
        </p:nvSpPr>
        <p:spPr bwMode="auto">
          <a:xfrm>
            <a:off x="665163" y="1174750"/>
            <a:ext cx="7804150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800">
                <a:latin typeface="Gotham Book"/>
              </a:rPr>
              <a:t>Matlab analysis of power losses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800">
                <a:latin typeface="Gotham Book"/>
              </a:rPr>
              <a:t>Gives efficiency at different power outputs.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800">
                <a:latin typeface="Gotham Book"/>
              </a:rPr>
              <a:t>The Power Consumed by the motor controller varies with the square of the current and drain to source resistance.</a:t>
            </a:r>
          </a:p>
          <a:p>
            <a:pPr marL="342900" indent="-342900"/>
            <a:r>
              <a:rPr lang="en-US" sz="2800">
                <a:latin typeface="Gotham Book"/>
              </a:rPr>
              <a:t/>
            </a:r>
            <a:br>
              <a:rPr lang="en-US" sz="2800">
                <a:latin typeface="Gotham Book"/>
              </a:rPr>
            </a:br>
            <a:endParaRPr lang="en-US" sz="2800">
              <a:latin typeface="Gotham Book"/>
            </a:endParaRPr>
          </a:p>
        </p:txBody>
      </p:sp>
      <p:pic>
        <p:nvPicPr>
          <p:cNvPr id="16388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6100" y="3505200"/>
            <a:ext cx="4113213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546475"/>
            <a:ext cx="3898900" cy="291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457200" y="239713"/>
            <a:ext cx="8229600" cy="981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3600" smtClean="0">
                <a:solidFill>
                  <a:srgbClr val="18453B"/>
                </a:solidFill>
                <a:latin typeface="Gotham-Bold"/>
                <a:ea typeface="Gotham-Bold"/>
                <a:cs typeface="Gotham-Bold"/>
              </a:rPr>
              <a:t>Insulation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457200" y="1385888"/>
            <a:ext cx="8229600" cy="40671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404040"/>
              </a:buClr>
              <a:buFont typeface="Wingdings" pitchFamily="2" charset="2"/>
              <a:buChar char="§"/>
            </a:pPr>
            <a:r>
              <a:rPr lang="en-US" sz="2400" smtClean="0">
                <a:solidFill>
                  <a:srgbClr val="404040"/>
                </a:solidFill>
                <a:ea typeface="Gotham Book"/>
                <a:cs typeface="Gotham Book"/>
              </a:rPr>
              <a:t>Insulation needed to avoid undesired short circuits.</a:t>
            </a:r>
          </a:p>
          <a:p>
            <a:pPr>
              <a:buClr>
                <a:srgbClr val="404040"/>
              </a:buClr>
              <a:buFont typeface="Wingdings" pitchFamily="2" charset="2"/>
              <a:buChar char="§"/>
            </a:pPr>
            <a:r>
              <a:rPr lang="en-US" sz="2400" smtClean="0">
                <a:solidFill>
                  <a:srgbClr val="404040"/>
                </a:solidFill>
                <a:ea typeface="Gotham Book"/>
                <a:cs typeface="Gotham Book"/>
              </a:rPr>
              <a:t>Thermally conducting</a:t>
            </a:r>
          </a:p>
          <a:p>
            <a:pPr>
              <a:buClr>
                <a:srgbClr val="404040"/>
              </a:buClr>
              <a:buFont typeface="Wingdings" pitchFamily="2" charset="2"/>
              <a:buChar char="§"/>
            </a:pPr>
            <a:r>
              <a:rPr lang="en-US" sz="2400" smtClean="0">
                <a:solidFill>
                  <a:srgbClr val="404040"/>
                </a:solidFill>
                <a:ea typeface="Gotham Book"/>
                <a:cs typeface="Gotham Book"/>
              </a:rPr>
              <a:t>Electrical insulating</a:t>
            </a:r>
          </a:p>
          <a:p>
            <a:pPr>
              <a:buClr>
                <a:srgbClr val="404040"/>
              </a:buClr>
              <a:buFont typeface="Wingdings" pitchFamily="2" charset="2"/>
              <a:buChar char="§"/>
            </a:pPr>
            <a:r>
              <a:rPr lang="en-US" sz="2400" smtClean="0">
                <a:solidFill>
                  <a:srgbClr val="404040"/>
                </a:solidFill>
                <a:ea typeface="Gotham Book"/>
                <a:cs typeface="Gotham Book"/>
              </a:rPr>
              <a:t>Pad vs. Grease</a:t>
            </a:r>
          </a:p>
        </p:txBody>
      </p:sp>
      <p:pic>
        <p:nvPicPr>
          <p:cNvPr id="17412" name="Picture 23" descr="https://lh6.googleusercontent.com/laF96UmrXLWI2GdknhaYzAJ4YscRgHuqlhPz2nJuAsboilascIvVWfPoo7PL72V0HQwr4HBBHLHPzCD1H0ZUwkA6WyaFMoZvlZhg7-qSBrsH1PsboXG7SU44gBT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91188" y="2292350"/>
            <a:ext cx="3249612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375" y="3117850"/>
            <a:ext cx="4706938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9" descr="http://www.maximumpc.com/files/u57670/applyingpast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0025" y="4691063"/>
            <a:ext cx="1908175" cy="152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800" smtClean="0">
                <a:ea typeface="ＭＳ Ｐゴシック" pitchFamily="34" charset="-128"/>
              </a:rPr>
              <a:t>R</a:t>
            </a:r>
            <a:r>
              <a:rPr lang="en-US" sz="2800" baseline="-25000" smtClean="0">
                <a:ea typeface="ＭＳ Ｐゴシック" pitchFamily="34" charset="-128"/>
              </a:rPr>
              <a:t>theta_jc</a:t>
            </a:r>
            <a:r>
              <a:rPr lang="en-US" sz="2800" smtClean="0">
                <a:ea typeface="ＭＳ Ｐゴシック" pitchFamily="34" charset="-128"/>
              </a:rPr>
              <a:t> = .28, R</a:t>
            </a:r>
            <a:r>
              <a:rPr lang="en-US" sz="2800" baseline="-25000" smtClean="0">
                <a:ea typeface="ＭＳ Ｐゴシック" pitchFamily="34" charset="-128"/>
              </a:rPr>
              <a:t>theta_ja</a:t>
            </a:r>
            <a:r>
              <a:rPr lang="en-US" sz="2800" smtClean="0">
                <a:ea typeface="ＭＳ Ｐゴシック" pitchFamily="34" charset="-128"/>
              </a:rPr>
              <a:t> = 50, R</a:t>
            </a:r>
            <a:r>
              <a:rPr lang="en-US" sz="2800" baseline="-25000" smtClean="0">
                <a:ea typeface="ＭＳ Ｐゴシック" pitchFamily="34" charset="-128"/>
              </a:rPr>
              <a:t>theta_cs</a:t>
            </a:r>
            <a:r>
              <a:rPr lang="en-US" sz="2800" smtClean="0">
                <a:ea typeface="ＭＳ Ｐゴシック" pitchFamily="34" charset="-128"/>
              </a:rPr>
              <a:t> = 1</a:t>
            </a:r>
          </a:p>
          <a:p>
            <a:r>
              <a:rPr lang="en-US" sz="2800" smtClean="0">
                <a:ea typeface="ＭＳ Ｐゴシック" pitchFamily="34" charset="-128"/>
              </a:rPr>
              <a:t>Temperature Difference / Power Dissipated = desired R</a:t>
            </a:r>
            <a:r>
              <a:rPr lang="en-US" sz="2800" baseline="-25000" smtClean="0">
                <a:ea typeface="ＭＳ Ｐゴシック" pitchFamily="34" charset="-128"/>
              </a:rPr>
              <a:t>theta</a:t>
            </a:r>
          </a:p>
          <a:p>
            <a:r>
              <a:rPr lang="en-US" sz="2800" smtClean="0">
                <a:ea typeface="ＭＳ Ｐゴシック" pitchFamily="34" charset="-128"/>
              </a:rPr>
              <a:t>Max Current^2*R</a:t>
            </a:r>
            <a:r>
              <a:rPr lang="en-US" sz="2800" baseline="-25000" smtClean="0">
                <a:ea typeface="ＭＳ Ｐゴシック" pitchFamily="34" charset="-128"/>
              </a:rPr>
              <a:t>don </a:t>
            </a:r>
            <a:r>
              <a:rPr lang="en-US" sz="2800" smtClean="0">
                <a:ea typeface="ＭＳ Ｐゴシック" pitchFamily="34" charset="-128"/>
              </a:rPr>
              <a:t>= Desired power</a:t>
            </a:r>
          </a:p>
          <a:p>
            <a:r>
              <a:rPr lang="en-US" sz="2800" smtClean="0">
                <a:ea typeface="ＭＳ Ｐゴシック" pitchFamily="34" charset="-128"/>
              </a:rPr>
              <a:t>For our heat sink this gives</a:t>
            </a:r>
          </a:p>
          <a:p>
            <a:r>
              <a:rPr lang="en-US" sz="2800" smtClean="0">
                <a:ea typeface="ＭＳ Ｐゴシック" pitchFamily="34" charset="-128"/>
              </a:rPr>
              <a:t>125 C / 64 Watts = 1.93 C/W</a:t>
            </a:r>
          </a:p>
          <a:p>
            <a:r>
              <a:rPr lang="en-US" sz="2800" smtClean="0">
                <a:ea typeface="ＭＳ Ｐゴシック" pitchFamily="34" charset="-128"/>
              </a:rPr>
              <a:t>1.93 – 1.28 = .65 C/W</a:t>
            </a:r>
          </a:p>
          <a:p>
            <a:r>
              <a:rPr lang="en-US" sz="2800" smtClean="0">
                <a:ea typeface="ＭＳ Ｐゴシック" pitchFamily="34" charset="-128"/>
              </a:rPr>
              <a:t>Our heat sink &lt; .65 C/W</a:t>
            </a:r>
          </a:p>
        </p:txBody>
      </p:sp>
      <p:sp>
        <p:nvSpPr>
          <p:cNvPr id="18434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smtClean="0">
                <a:solidFill>
                  <a:srgbClr val="18453B"/>
                </a:solidFill>
                <a:latin typeface="Gotham-Bold"/>
                <a:ea typeface="Gotham-Bold"/>
                <a:cs typeface="Gotham-Bold"/>
              </a:rPr>
              <a:t>Thermal Properties and Heat Sink</a:t>
            </a:r>
          </a:p>
        </p:txBody>
      </p:sp>
      <p:pic>
        <p:nvPicPr>
          <p:cNvPr id="18436" name="Picture 6" descr="220px-Equivalient_thermal_circu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84988" y="3435350"/>
            <a:ext cx="209550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smtClean="0">
                <a:solidFill>
                  <a:srgbClr val="18453B"/>
                </a:solidFill>
                <a:latin typeface="Gotham-Bold"/>
                <a:ea typeface="Gotham-Bold"/>
                <a:cs typeface="Gotham-Bold"/>
              </a:rPr>
              <a:t>Package Type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19250"/>
            <a:ext cx="8229600" cy="22621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Three common package types for MOSFETs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PCB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Power Electronics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34" charset="-128"/>
              </a:rPr>
              <a:t>Lower Powered Surface Mount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927717" y="4089133"/>
            <a:ext cx="1762217" cy="17774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3170472" y="4144740"/>
            <a:ext cx="1792146" cy="17351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149" name="Picture 5" descr="https://lh4.googleusercontent.com/O-sQ2HqzAvuCzjKNmf29m7fWsOzrbGJWW8whkybvpYcNo14Gu6TtO3pVT9YtkgboWt0dM9BGy4awk-iMaybZKJFR4pmKeMXfWAImCMMaBOgM1TvNf_fGSItRtGet"/>
          <p:cNvPicPr>
            <a:picLocks noChangeAspect="1" noChangeArrowheads="1"/>
          </p:cNvPicPr>
          <p:nvPr/>
        </p:nvPicPr>
        <p:blipFill>
          <a:blip r:embed="rId4">
            <a:extLst/>
          </a:blip>
          <a:srcRect/>
          <a:stretch>
            <a:fillRect/>
          </a:stretch>
        </p:blipFill>
        <p:spPr bwMode="auto">
          <a:xfrm>
            <a:off x="5915026" y="4372055"/>
            <a:ext cx="2651926" cy="14945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19463" name="TextBox 1"/>
          <p:cNvSpPr txBox="1">
            <a:spLocks noChangeArrowheads="1"/>
          </p:cNvSpPr>
          <p:nvPr/>
        </p:nvSpPr>
        <p:spPr bwMode="auto">
          <a:xfrm>
            <a:off x="927100" y="6170613"/>
            <a:ext cx="17621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TO-247</a:t>
            </a:r>
          </a:p>
        </p:txBody>
      </p:sp>
      <p:sp>
        <p:nvSpPr>
          <p:cNvPr id="19464" name="TextBox 2"/>
          <p:cNvSpPr txBox="1">
            <a:spLocks noChangeArrowheads="1"/>
          </p:cNvSpPr>
          <p:nvPr/>
        </p:nvSpPr>
        <p:spPr bwMode="auto">
          <a:xfrm>
            <a:off x="3170238" y="6170613"/>
            <a:ext cx="179228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SOT-227</a:t>
            </a:r>
          </a:p>
        </p:txBody>
      </p:sp>
      <p:sp>
        <p:nvSpPr>
          <p:cNvPr id="19465" name="TextBox 4"/>
          <p:cNvSpPr txBox="1">
            <a:spLocks noChangeArrowheads="1"/>
          </p:cNvSpPr>
          <p:nvPr/>
        </p:nvSpPr>
        <p:spPr bwMode="auto">
          <a:xfrm>
            <a:off x="5915025" y="6170613"/>
            <a:ext cx="26527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D2PAK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20482" name="Title 1"/>
          <p:cNvSpPr>
            <a:spLocks noGrp="1"/>
          </p:cNvSpPr>
          <p:nvPr>
            <p:ph type="title"/>
          </p:nvPr>
        </p:nvSpPr>
        <p:spPr bwMode="auto">
          <a:xfrm>
            <a:off x="457200" y="157163"/>
            <a:ext cx="8229600" cy="9810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000" smtClean="0">
                <a:ea typeface="Gotham-Bold"/>
              </a:rPr>
              <a:t>Mounting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938213"/>
            <a:ext cx="6992938" cy="17716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 typeface="Wingdings" pitchFamily="2" charset="2"/>
              <a:buChar char="§"/>
            </a:pPr>
            <a:r>
              <a:rPr lang="en-US" smtClean="0">
                <a:solidFill>
                  <a:schemeClr val="tx1"/>
                </a:solidFill>
                <a:ea typeface="Gotham Book"/>
              </a:rPr>
              <a:t>Clipping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 smtClean="0">
                <a:solidFill>
                  <a:schemeClr val="tx1"/>
                </a:solidFill>
                <a:ea typeface="Gotham Book"/>
              </a:rPr>
              <a:t>Screw Holes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 smtClean="0">
                <a:solidFill>
                  <a:schemeClr val="tx1"/>
                </a:solidFill>
                <a:ea typeface="Gotham Book"/>
              </a:rPr>
              <a:t>Personal Heat Sink</a:t>
            </a: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7863" y="2536825"/>
            <a:ext cx="2801937" cy="197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0325" y="2536825"/>
            <a:ext cx="2795588" cy="19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9" descr="Nu7NzRhQrOXjdrzllLZNraawfETIuS7vSyq3MPrcRRmY6sCB_ZCDNc3Rq2lM70m9Tuq7XjDv7sujSf-vgZn9gfmYkC1Jmy1NnBdF9NxhjpF2QxWXs-HSBjLSVM6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7863" y="4692650"/>
            <a:ext cx="26479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11" descr="4e9xdMN7qYSEopgqufBJQwXy9hh71HCm1R6DyNHfgN_5Po2qLYxHimO5ctgaHTHjG9sf2uOy395Bfql0Wze9LkxweXj1Zg-50Z65238ArhJ_ztVZyO54lqHJaAxW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89563" y="4692650"/>
            <a:ext cx="221932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4288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4000" smtClean="0">
                <a:solidFill>
                  <a:srgbClr val="18453B"/>
                </a:solidFill>
                <a:latin typeface="Gotham-Bold"/>
                <a:ea typeface="Gotham-Bold"/>
                <a:cs typeface="Gotham-Bold"/>
              </a:rPr>
              <a:t>MOSFET comparison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21507" name="Rectangle 6"/>
          <p:cNvSpPr>
            <a:spLocks noChangeArrowheads="1"/>
          </p:cNvSpPr>
          <p:nvPr/>
        </p:nvSpPr>
        <p:spPr bwMode="auto">
          <a:xfrm>
            <a:off x="588963" y="181292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800"/>
          </a:p>
        </p:txBody>
      </p:sp>
      <p:graphicFrame>
        <p:nvGraphicFramePr>
          <p:cNvPr id="20736" name="Group 256"/>
          <p:cNvGraphicFramePr>
            <a:graphicFrameLocks noGrp="1"/>
          </p:cNvGraphicFramePr>
          <p:nvPr/>
        </p:nvGraphicFramePr>
        <p:xfrm>
          <a:off x="938213" y="1520825"/>
          <a:ext cx="5440362" cy="2621280"/>
        </p:xfrm>
        <a:graphic>
          <a:graphicData uri="http://schemas.openxmlformats.org/drawingml/2006/table">
            <a:tbl>
              <a:tblPr/>
              <a:tblGrid>
                <a:gridCol w="1782762"/>
                <a:gridCol w="914400"/>
                <a:gridCol w="904875"/>
                <a:gridCol w="923925"/>
                <a:gridCol w="914400"/>
              </a:tblGrid>
              <a:tr h="327025"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Parameters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IXFN 120N20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STW88N65M5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70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Single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2 in parallel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Single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4 in parallel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Break-down V</a:t>
                      </a:r>
                      <a:r>
                        <a:rPr kumimoji="0" lang="en-US" sz="1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DS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200 V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200 V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710 V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710 V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On resistance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17 mΩ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8.5 mΩ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29 mΩ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7.25 mΩ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Drain current I</a:t>
                      </a:r>
                      <a:r>
                        <a:rPr kumimoji="0" lang="en-US" sz="12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D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120 A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240 A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84 A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336 A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Thermal resistance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0.22 °C/W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0.22 °C/W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0.28 °C/W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0.28 °C/W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Gate-Source Capacitance 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5 nF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2.5nF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5.1 nF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1.275 nF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Gate-Drain Capacitance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16 nF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8 nF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8.4 nF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2.1 nF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1561" name="Picture 25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40250" y="4194175"/>
            <a:ext cx="2643188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62" name="Picture 259" descr="104_06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8213" y="4194175"/>
            <a:ext cx="3338512" cy="250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hape 64"/>
          <p:cNvSpPr>
            <a:spLocks noChangeArrowheads="1"/>
          </p:cNvSpPr>
          <p:nvPr/>
        </p:nvSpPr>
        <p:spPr bwMode="auto">
          <a:xfrm>
            <a:off x="0" y="250825"/>
            <a:ext cx="9144000" cy="687388"/>
          </a:xfrm>
          <a:prstGeom prst="rect">
            <a:avLst/>
          </a:prstGeom>
          <a:solidFill>
            <a:srgbClr val="B7B7B7"/>
          </a:solidFill>
          <a:ln w="19050">
            <a:solidFill>
              <a:schemeClr val="bg2"/>
            </a:solidFill>
            <a:round/>
            <a:headEnd/>
            <a:tailEnd/>
          </a:ln>
        </p:spPr>
        <p:txBody>
          <a:bodyPr lIns="91425" tIns="91425" rIns="91425" bIns="91425" anchor="ctr"/>
          <a:lstStyle/>
          <a:p>
            <a:pPr defTabSz="914400"/>
            <a:endParaRPr lang="en-US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50825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solidFill>
                  <a:srgbClr val="18453B"/>
                </a:solidFill>
                <a:latin typeface="Gotham-Bold"/>
                <a:ea typeface="Gotham-Bold"/>
                <a:cs typeface="Gotham-Bold"/>
              </a:rPr>
              <a:t>Thank You</a:t>
            </a:r>
            <a:endParaRPr lang="en-US" smtClean="0">
              <a:ea typeface="ＭＳ Ｐゴシック" pitchFamily="34" charset="-128"/>
            </a:endParaRPr>
          </a:p>
        </p:txBody>
      </p:sp>
      <p:pic>
        <p:nvPicPr>
          <p:cNvPr id="22531" name="Picture 7" descr="not-all-questions-created-equal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98675" y="1417638"/>
            <a:ext cx="5121275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extBox 1"/>
          <p:cNvSpPr txBox="1">
            <a:spLocks noChangeArrowheads="1"/>
          </p:cNvSpPr>
          <p:nvPr/>
        </p:nvSpPr>
        <p:spPr bwMode="auto">
          <a:xfrm>
            <a:off x="2884488" y="5211763"/>
            <a:ext cx="28765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/>
              <a:t>Question</a:t>
            </a:r>
            <a:r>
              <a:rPr lang="en-US" sz="4000" b="1"/>
              <a:t>s</a:t>
            </a:r>
            <a:r>
              <a:rPr lang="en-US" sz="400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_Point_Helme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Power_Point_Helmet</Template>
  <TotalTime>804</TotalTime>
  <Words>367</Words>
  <Application>Microsoft Office PowerPoint</Application>
  <PresentationFormat>On-screen Show (4:3)</PresentationFormat>
  <Paragraphs>110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Power_Point_Helmet</vt:lpstr>
      <vt:lpstr>MOSFET SELECTION FOR A THREE PHASE INVERTER</vt:lpstr>
      <vt:lpstr>Table of Contents</vt:lpstr>
      <vt:lpstr>MOSFET Overview</vt:lpstr>
      <vt:lpstr>Three Phase Inverter</vt:lpstr>
      <vt:lpstr>Gate Capacitance </vt:lpstr>
      <vt:lpstr>Switching Losses</vt:lpstr>
      <vt:lpstr>Drain to Source Breakdown Voltage  </vt:lpstr>
      <vt:lpstr>On Resistance</vt:lpstr>
      <vt:lpstr>Heat Dissipation and Efficiency</vt:lpstr>
      <vt:lpstr>Insulation</vt:lpstr>
      <vt:lpstr>Thermal Properties and Heat Sink</vt:lpstr>
      <vt:lpstr>Package Type</vt:lpstr>
      <vt:lpstr>Mounting</vt:lpstr>
      <vt:lpstr>MOSFET comparison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MSU Solar Car Team – Electrical Team Steering Wheel</dc:title>
  <dc:creator>Erik Juziuk</dc:creator>
  <cp:lastModifiedBy>Jaime Ramoncito Alvarez</cp:lastModifiedBy>
  <cp:revision>47</cp:revision>
  <cp:lastPrinted>2010-09-08T13:46:11Z</cp:lastPrinted>
  <dcterms:created xsi:type="dcterms:W3CDTF">2013-09-04T15:45:09Z</dcterms:created>
  <dcterms:modified xsi:type="dcterms:W3CDTF">2013-11-11T15:16:36Z</dcterms:modified>
</cp:coreProperties>
</file>