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3" r:id="rId14"/>
    <p:sldId id="274" r:id="rId15"/>
    <p:sldId id="275" r:id="rId16"/>
    <p:sldId id="276" r:id="rId17"/>
    <p:sldId id="278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81" r:id="rId27"/>
    <p:sldId id="282" r:id="rId28"/>
    <p:sldId id="280" r:id="rId29"/>
    <p:sldId id="283" r:id="rId30"/>
    <p:sldId id="284" r:id="rId31"/>
    <p:sldId id="270" r:id="rId32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8" d="100"/>
          <a:sy n="148" d="100"/>
        </p:scale>
        <p:origin x="-56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528294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Shape 2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3" y="2857501"/>
            <a:ext cx="3733819" cy="6831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1" y="2922758"/>
            <a:ext cx="3733801" cy="144018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1" y="3086375"/>
            <a:ext cx="3733801" cy="685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3123302"/>
            <a:ext cx="1965960" cy="13716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3149679"/>
            <a:ext cx="1965960" cy="685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2971800"/>
            <a:ext cx="3063240" cy="2057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3045737"/>
            <a:ext cx="160020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2737246"/>
            <a:ext cx="9144000" cy="183128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" y="2756646"/>
            <a:ext cx="9144001" cy="10550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2732318"/>
            <a:ext cx="2729950" cy="1863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2776275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801416"/>
            <a:ext cx="8458200" cy="1102519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2924953"/>
            <a:ext cx="4953000" cy="131445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3154680"/>
            <a:ext cx="960120" cy="3429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3153966"/>
            <a:ext cx="1295400" cy="3429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852"/>
            <a:ext cx="747712" cy="27432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485901"/>
            <a:ext cx="7772400" cy="1021556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25316"/>
            <a:ext cx="7772400" cy="1132284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87069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87069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57250"/>
            <a:ext cx="8382000" cy="802386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83728"/>
            <a:ext cx="4041648" cy="3429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6" y="1683728"/>
            <a:ext cx="4041775" cy="3429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031389"/>
            <a:ext cx="4041648" cy="29146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5" y="2031389"/>
            <a:ext cx="4041775" cy="29146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50"/>
            <a:ext cx="8229600" cy="802386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459486"/>
            <a:ext cx="957264" cy="3429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1704"/>
            <a:ext cx="762000" cy="27432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826478"/>
            <a:ext cx="3383280" cy="658368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1508045"/>
            <a:ext cx="3383280" cy="346329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582215"/>
            <a:ext cx="5102352" cy="43891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5" y="831870"/>
            <a:ext cx="586803" cy="3511228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857250"/>
            <a:ext cx="4572000" cy="3429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2455731"/>
            <a:ext cx="2590800" cy="1887367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857250"/>
            <a:ext cx="1905000" cy="41148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57250"/>
            <a:ext cx="6248400" cy="41148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/>
            </a:lvl1pPr>
            <a:lvl2pPr indent="457200">
              <a:defRPr/>
            </a:lvl2pPr>
            <a:lvl3pPr indent="914400">
              <a:defRPr/>
            </a:lvl3pPr>
            <a:lvl4pPr indent="1371600"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275114"/>
            <a:ext cx="9144000" cy="6330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232997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1" y="231207"/>
            <a:ext cx="9144001" cy="6858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3" y="270185"/>
            <a:ext cx="3733819" cy="6831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1" y="330085"/>
            <a:ext cx="3733801" cy="135026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373128"/>
            <a:ext cx="3063240" cy="2057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441707"/>
            <a:ext cx="160020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1501"/>
            <a:ext cx="57626" cy="4663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1501"/>
            <a:ext cx="27432" cy="4663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1501"/>
            <a:ext cx="9144" cy="466344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1501"/>
            <a:ext cx="27432" cy="466344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285"/>
            <a:ext cx="54864" cy="438912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285"/>
            <a:ext cx="9144" cy="438912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857250"/>
            <a:ext cx="8229600" cy="8001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87068"/>
            <a:ext cx="8229600" cy="324383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459486"/>
            <a:ext cx="957264" cy="3429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11/4/2013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1704"/>
            <a:ext cx="762000" cy="27432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 rtl="0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  <a:buClr>
                <a:schemeClr val="dk1"/>
              </a:buClr>
              <a:buSzPct val="47826"/>
              <a:buFont typeface="Arial"/>
              <a:buNone/>
            </a:pPr>
            <a:r>
              <a:rPr lang="en" sz="23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Digital Image Processing</a:t>
            </a:r>
          </a:p>
          <a:p>
            <a:endParaRPr lang="en" sz="23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Shape 12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Times New Roman"/>
              <a:buNone/>
            </a:pPr>
            <a:r>
              <a:rPr lang="en" sz="2400" b="1" dirty="0">
                <a:latin typeface="Times New Roman"/>
                <a:ea typeface="Times New Roman"/>
                <a:cs typeface="Times New Roman"/>
                <a:sym typeface="Times New Roman"/>
              </a:rPr>
              <a:t>ECE 480 Technical Lecture</a:t>
            </a:r>
          </a:p>
          <a:p>
            <a:pPr algn="ctr"/>
            <a:endParaRPr lang="en" sz="24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Times New Roman"/>
              <a:buNone/>
            </a:pPr>
            <a:r>
              <a:rPr lang="en" sz="2400" b="1" i="0" u="none" strike="noStrike" cap="none" baseline="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Team 4</a:t>
            </a:r>
          </a:p>
          <a:p>
            <a:pPr marL="0" marR="0" lvl="0" indent="0" algn="ctr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Times New Roman"/>
              <a:buNone/>
            </a:pPr>
            <a:r>
              <a:rPr lang="en" sz="2400" b="0" i="0" u="none" strike="noStrike" cap="none" baseline="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Bryan Blancke</a:t>
            </a:r>
          </a:p>
          <a:p>
            <a:pPr marL="0" marR="0" lvl="0" indent="0" algn="ctr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Times New Roman"/>
              <a:buNone/>
            </a:pPr>
            <a:r>
              <a:rPr lang="en" sz="2400" b="0" i="0" u="none" strike="noStrike" cap="none" baseline="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Mark Heller</a:t>
            </a:r>
            <a:br>
              <a:rPr lang="en" sz="2400" b="0" i="0" u="none" strike="noStrike" cap="none" baseline="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2400" b="0" i="0" u="none" strike="noStrike" cap="none" baseline="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Jeremy Martin</a:t>
            </a:r>
          </a:p>
          <a:p>
            <a:pPr marL="0" marR="0" lvl="0" indent="0" algn="ctr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Times New Roman"/>
              <a:buNone/>
            </a:pPr>
            <a:r>
              <a:rPr lang="en" sz="2400" b="0" i="0" u="none" strike="noStrike" cap="none" baseline="0" dirty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Daniel Kim</a:t>
            </a: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Times New Roman"/>
              <a:buNone/>
            </a:pPr>
            <a:endParaRPr lang="en" sz="2400" b="0" i="0" u="none" strike="noStrike" cap="none" baseline="0" dirty="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" name="Shape 122"/>
          <p:cNvSpPr txBox="1">
            <a:spLocks noGrp="1"/>
          </p:cNvSpPr>
          <p:nvPr>
            <p:ph sz="half" idx="4294967295"/>
          </p:nvPr>
        </p:nvSpPr>
        <p:spPr>
          <a:xfrm>
            <a:off x="4114800" y="1200150"/>
            <a:ext cx="5029200" cy="33940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Source Sans Pro"/>
              <a:buNone/>
            </a:pPr>
            <a:r>
              <a:rPr lang="en" sz="1550" b="0" i="0" u="none" strike="noStrike" cap="none" baseline="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
</a:t>
            </a:r>
          </a:p>
          <a:p>
            <a:endParaRPr lang="en" sz="1550" b="0" i="0" u="none" strike="noStrike" cap="none" baseline="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endParaRPr lang="en" sz="1550" b="0" i="0" u="none" strike="noStrike" cap="none" baseline="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endParaRPr lang="en" sz="1550" b="0" i="0" u="none" strike="noStrike" cap="none" baseline="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endParaRPr lang="en" sz="1550" b="0" i="0" u="none" strike="noStrike" cap="none" baseline="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endParaRPr lang="en" sz="1550" b="0" i="0" u="none" strike="noStrike" cap="none" baseline="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Source Sans Pro"/>
              <a:buNone/>
            </a:pPr>
            <a:r>
              <a:rPr lang="en" sz="2400" b="0" i="0" u="none" strike="noStrike" cap="none" baseline="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	      </a:t>
            </a:r>
          </a:p>
          <a:p>
            <a:endParaRPr lang="en" sz="2400" b="0" i="0" u="none" strike="noStrike" cap="none" baseline="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endParaRPr lang="en" sz="2400" b="0" i="0" u="none" strike="noStrike" cap="none" baseline="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endParaRPr lang="en" sz="2400" b="0" i="0" u="none" strike="noStrike" cap="none" baseline="0" dirty="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Source Sans Pro"/>
              <a:buNone/>
            </a:pPr>
            <a:r>
              <a:rPr lang="en" sz="2400" b="0" i="0" u="none" strike="noStrike" cap="none" baseline="0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	        	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106200" y="217675"/>
            <a:ext cx="8756400" cy="6755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dirty="0"/>
              <a:t>Background </a:t>
            </a:r>
          </a:p>
        </p:txBody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76200" y="819150"/>
            <a:ext cx="9006900" cy="432422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en" b="1" dirty="0" smtClean="0"/>
              <a:t>What </a:t>
            </a:r>
            <a:r>
              <a:rPr lang="en" b="1" dirty="0"/>
              <a:t>is digital image processing</a:t>
            </a:r>
            <a:r>
              <a:rPr lang="en" b="1" dirty="0" smtClean="0"/>
              <a:t>?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36666"/>
              <a:buFont typeface="Wingdings" pitchFamily="2" charset="2"/>
              <a:buChar char="Ø"/>
            </a:pPr>
            <a:r>
              <a:rPr lang="en" sz="2700" dirty="0" smtClean="0">
                <a:latin typeface="Times New Roman" pitchFamily="18" charset="0"/>
                <a:cs typeface="Times New Roman" pitchFamily="18" charset="0"/>
              </a:rPr>
              <a:t>Modification </a:t>
            </a:r>
            <a:r>
              <a:rPr lang="en" sz="2700" dirty="0">
                <a:latin typeface="Times New Roman" pitchFamily="18" charset="0"/>
                <a:cs typeface="Times New Roman" pitchFamily="18" charset="0"/>
              </a:rPr>
              <a:t>of digital data for improving the image qualities with the aid of </a:t>
            </a:r>
            <a:r>
              <a:rPr lang="en" sz="2700" dirty="0" smtClean="0">
                <a:latin typeface="Times New Roman" pitchFamily="18" charset="0"/>
                <a:cs typeface="Times New Roman" pitchFamily="18" charset="0"/>
              </a:rPr>
              <a:t>computer</a:t>
            </a:r>
            <a:endParaRPr lang="en" sz="2700" dirty="0">
              <a:latin typeface="Times New Roman" pitchFamily="18" charset="0"/>
              <a:cs typeface="Times New Roman" pitchFamily="18" charset="0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36666"/>
              <a:buFont typeface="Wingdings" pitchFamily="2" charset="2"/>
              <a:buChar char="Ø"/>
            </a:pPr>
            <a:r>
              <a:rPr lang="en" sz="2700" dirty="0" smtClean="0">
                <a:latin typeface="Times New Roman" pitchFamily="18" charset="0"/>
                <a:cs typeface="Times New Roman" pitchFamily="18" charset="0"/>
              </a:rPr>
              <a:t>Improvement </a:t>
            </a:r>
            <a:r>
              <a:rPr lang="en" sz="2700" dirty="0">
                <a:latin typeface="Times New Roman" pitchFamily="18" charset="0"/>
                <a:cs typeface="Times New Roman" pitchFamily="18" charset="0"/>
              </a:rPr>
              <a:t>of pictorial information for human </a:t>
            </a:r>
            <a:r>
              <a:rPr lang="en" sz="2700" dirty="0" smtClean="0">
                <a:latin typeface="Times New Roman" pitchFamily="18" charset="0"/>
                <a:cs typeface="Times New Roman" pitchFamily="18" charset="0"/>
              </a:rPr>
              <a:t>interpretation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36666"/>
              <a:buFont typeface="Wingdings" pitchFamily="2" charset="2"/>
              <a:buChar char="Ø"/>
            </a:pPr>
            <a:r>
              <a:rPr lang="en" sz="27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" sz="2700" dirty="0">
                <a:latin typeface="Times New Roman" pitchFamily="18" charset="0"/>
                <a:cs typeface="Times New Roman" pitchFamily="18" charset="0"/>
              </a:rPr>
              <a:t>processing helps in maximising clarity, sharpness and details of features of interest towards information extraction and further analysis. i.e. edge detection, removal of noise.</a:t>
            </a:r>
          </a:p>
          <a:p>
            <a:endParaRPr lang="en" dirty="0">
              <a:latin typeface="Times New Roman" pitchFamily="18" charset="0"/>
              <a:cs typeface="Times New Roman" pitchFamily="18" charset="0"/>
            </a:endParaRPr>
          </a:p>
          <a:p>
            <a:endParaRPr lang="en" sz="2000" dirty="0"/>
          </a:p>
          <a:p>
            <a:endParaRPr lang="en" sz="2000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/>
              <a:t>Applications</a:t>
            </a:r>
          </a:p>
        </p:txBody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0" y="912925"/>
            <a:ext cx="9061800" cy="4230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spcBef>
                <a:spcPts val="700"/>
              </a:spcBef>
              <a:buFont typeface="Wingdings" pitchFamily="2" charset="2"/>
              <a:buChar char="Ø"/>
            </a:pPr>
            <a:endParaRPr lang="en" sz="2000" dirty="0" smtClean="0"/>
          </a:p>
          <a:p>
            <a:pPr>
              <a:lnSpc>
                <a:spcPct val="115000"/>
              </a:lnSpc>
              <a:spcBef>
                <a:spcPts val="700"/>
              </a:spcBef>
              <a:buFont typeface="Wingdings" pitchFamily="2" charset="2"/>
              <a:buChar char="Ø"/>
            </a:pPr>
            <a:r>
              <a:rPr lang="en" sz="2000" dirty="0" smtClean="0"/>
              <a:t>Image </a:t>
            </a:r>
            <a:r>
              <a:rPr lang="en" sz="2000" dirty="0"/>
              <a:t>enhancement &amp; restoration</a:t>
            </a:r>
          </a:p>
          <a:p>
            <a:pPr>
              <a:lnSpc>
                <a:spcPct val="115000"/>
              </a:lnSpc>
              <a:spcBef>
                <a:spcPts val="700"/>
              </a:spcBef>
              <a:buFont typeface="Wingdings" pitchFamily="2" charset="2"/>
              <a:buChar char="Ø"/>
            </a:pPr>
            <a:r>
              <a:rPr lang="en" sz="2000" dirty="0" smtClean="0"/>
              <a:t>Medical visualisation</a:t>
            </a:r>
          </a:p>
          <a:p>
            <a:pPr>
              <a:lnSpc>
                <a:spcPct val="115000"/>
              </a:lnSpc>
              <a:spcBef>
                <a:spcPts val="700"/>
              </a:spcBef>
              <a:buFont typeface="Wingdings" pitchFamily="2" charset="2"/>
              <a:buChar char="Ø"/>
            </a:pPr>
            <a:r>
              <a:rPr lang="en" sz="2000" dirty="0" smtClean="0"/>
              <a:t>Law </a:t>
            </a:r>
            <a:r>
              <a:rPr lang="en" sz="2000" dirty="0"/>
              <a:t>enforcement</a:t>
            </a:r>
          </a:p>
          <a:p>
            <a:pPr>
              <a:lnSpc>
                <a:spcPct val="115000"/>
              </a:lnSpc>
              <a:spcBef>
                <a:spcPts val="700"/>
              </a:spcBef>
              <a:buFont typeface="Wingdings" pitchFamily="2" charset="2"/>
              <a:buChar char="Ø"/>
            </a:pPr>
            <a:r>
              <a:rPr lang="en" sz="2000" dirty="0" smtClean="0"/>
              <a:t>Industrial inspection</a:t>
            </a:r>
          </a:p>
          <a:p>
            <a:pPr>
              <a:lnSpc>
                <a:spcPct val="115000"/>
              </a:lnSpc>
              <a:spcBef>
                <a:spcPts val="700"/>
              </a:spcBef>
              <a:buFont typeface="Wingdings" pitchFamily="2" charset="2"/>
              <a:buChar char="Ø"/>
            </a:pPr>
            <a:r>
              <a:rPr lang="en" sz="2000" dirty="0" smtClean="0"/>
              <a:t>Artistic effects</a:t>
            </a:r>
          </a:p>
          <a:p>
            <a:pPr>
              <a:lnSpc>
                <a:spcPct val="115000"/>
              </a:lnSpc>
              <a:spcBef>
                <a:spcPts val="700"/>
              </a:spcBef>
              <a:buFont typeface="Wingdings" pitchFamily="2" charset="2"/>
              <a:buChar char="Ø"/>
            </a:pPr>
            <a:r>
              <a:rPr lang="en" sz="2000" dirty="0" smtClean="0"/>
              <a:t>Human </a:t>
            </a:r>
            <a:r>
              <a:rPr lang="en" sz="2000" dirty="0"/>
              <a:t>computer interfaces</a:t>
            </a:r>
          </a:p>
          <a:p>
            <a:endParaRPr lang="en" sz="2000" dirty="0"/>
          </a:p>
        </p:txBody>
      </p:sp>
      <p:sp>
        <p:nvSpPr>
          <p:cNvPr id="137" name="Shape 137"/>
          <p:cNvSpPr/>
          <p:nvPr/>
        </p:nvSpPr>
        <p:spPr>
          <a:xfrm>
            <a:off x="3576625" y="1905350"/>
            <a:ext cx="2570525" cy="195954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38" name="Shape 138"/>
          <p:cNvSpPr/>
          <p:nvPr/>
        </p:nvSpPr>
        <p:spPr>
          <a:xfrm>
            <a:off x="6201525" y="968150"/>
            <a:ext cx="2781549" cy="356347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152400" y="57150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dirty="0"/>
              <a:t>Segmentation</a:t>
            </a:r>
          </a:p>
        </p:txBody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127674" y="1063375"/>
            <a:ext cx="8558999" cy="3862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Font typeface="Wingdings" pitchFamily="2" charset="2"/>
              <a:buChar char="Ø"/>
            </a:pPr>
            <a:r>
              <a:rPr lang="en" dirty="0" smtClean="0"/>
              <a:t>Segmentation </a:t>
            </a:r>
            <a:r>
              <a:rPr lang="en" dirty="0"/>
              <a:t>is to subdivide an image into its component regions or objects.</a:t>
            </a:r>
          </a:p>
          <a:p>
            <a:pPr lvl="0" rtl="0">
              <a:buFont typeface="Wingdings" pitchFamily="2" charset="2"/>
              <a:buChar char="Ø"/>
            </a:pPr>
            <a:r>
              <a:rPr lang="en" dirty="0" smtClean="0"/>
              <a:t> </a:t>
            </a:r>
            <a:r>
              <a:rPr lang="en" dirty="0"/>
              <a:t>No single segmentation technique is perfect</a:t>
            </a:r>
          </a:p>
          <a:p>
            <a:endParaRPr lang="en" dirty="0"/>
          </a:p>
        </p:txBody>
      </p:sp>
      <p:sp>
        <p:nvSpPr>
          <p:cNvPr id="145" name="Shape 145"/>
          <p:cNvSpPr/>
          <p:nvPr/>
        </p:nvSpPr>
        <p:spPr>
          <a:xfrm>
            <a:off x="996825" y="2756075"/>
            <a:ext cx="2747449" cy="22185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46" name="Shape 146"/>
          <p:cNvSpPr/>
          <p:nvPr/>
        </p:nvSpPr>
        <p:spPr>
          <a:xfrm>
            <a:off x="3892025" y="3484350"/>
            <a:ext cx="1714500" cy="7620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147" name="Shape 147"/>
          <p:cNvSpPr/>
          <p:nvPr/>
        </p:nvSpPr>
        <p:spPr>
          <a:xfrm>
            <a:off x="5846300" y="2756075"/>
            <a:ext cx="2747449" cy="221855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title"/>
          </p:nvPr>
        </p:nvSpPr>
        <p:spPr>
          <a:xfrm>
            <a:off x="152400" y="209550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dirty="0"/>
              <a:t>Segmentation (continued)</a:t>
            </a:r>
          </a:p>
        </p:txBody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76200" y="1123950"/>
            <a:ext cx="8610600" cy="380188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Font typeface="Wingdings" pitchFamily="2" charset="2"/>
              <a:buChar char="Ø"/>
            </a:pPr>
            <a:r>
              <a:rPr lang="en" dirty="0" smtClean="0"/>
              <a:t>There </a:t>
            </a:r>
            <a:r>
              <a:rPr lang="en" dirty="0"/>
              <a:t>are two most common types of </a:t>
            </a:r>
            <a:r>
              <a:rPr lang="en" dirty="0" smtClean="0"/>
              <a:t>segmentation</a:t>
            </a:r>
          </a:p>
          <a:p>
            <a:pPr marL="109728" lvl="0" indent="0" rtl="0">
              <a:buNone/>
            </a:pPr>
            <a:r>
              <a:rPr lang="en" dirty="0" smtClean="0"/>
              <a:t>    techniques</a:t>
            </a:r>
            <a:r>
              <a:rPr lang="en" dirty="0"/>
              <a:t>:</a:t>
            </a:r>
          </a:p>
          <a:p>
            <a:pPr marL="190500" lvl="0" indent="0" rtl="0">
              <a:buNone/>
            </a:pPr>
            <a:r>
              <a:rPr lang="en" dirty="0" smtClean="0"/>
              <a:t>1)Thresholding</a:t>
            </a:r>
            <a:endParaRPr lang="en" dirty="0"/>
          </a:p>
          <a:p>
            <a:pPr marL="190500" lvl="0" indent="0" rtl="0">
              <a:buNone/>
            </a:pPr>
            <a:r>
              <a:rPr lang="en" b="1" i="1" u="sng" dirty="0" smtClean="0"/>
              <a:t>2)Edge </a:t>
            </a:r>
            <a:r>
              <a:rPr lang="en" b="1" i="1" u="sng" dirty="0"/>
              <a:t>detection</a:t>
            </a:r>
          </a:p>
          <a:p>
            <a:endParaRPr lang="en" b="1" i="1" u="sng" dirty="0"/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152400" y="133350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dirty="0"/>
              <a:t>Edge Detection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76200" y="1047750"/>
            <a:ext cx="8610600" cy="38780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 sz="2400" u="sng" dirty="0">
                <a:latin typeface="Times New Roman" pitchFamily="18" charset="0"/>
                <a:cs typeface="Times New Roman" pitchFamily="18" charset="0"/>
              </a:rPr>
              <a:t>Motivation for edge detection</a:t>
            </a:r>
            <a:r>
              <a:rPr lang="en" sz="2400" u="sng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rtl="0">
              <a:buFont typeface="Wingdings" pitchFamily="2" charset="2"/>
              <a:buChar char="Ø"/>
            </a:pPr>
            <a:r>
              <a:rPr lang="e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" sz="2400" dirty="0">
                <a:latin typeface="Times New Roman" pitchFamily="18" charset="0"/>
                <a:cs typeface="Times New Roman" pitchFamily="18" charset="0"/>
              </a:rPr>
              <a:t>Produce a line drawing of a scene from an image of that scene.</a:t>
            </a:r>
          </a:p>
          <a:p>
            <a:pPr lvl="0" rtl="0">
              <a:buFont typeface="Wingdings" pitchFamily="2" charset="2"/>
              <a:buChar char="Ø"/>
            </a:pPr>
            <a:r>
              <a:rPr lang="e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" sz="2400" dirty="0">
                <a:latin typeface="Times New Roman" pitchFamily="18" charset="0"/>
                <a:cs typeface="Times New Roman" pitchFamily="18" charset="0"/>
              </a:rPr>
              <a:t>Important features can be extracted from the edges of an image (ex: corners,lines, curves).</a:t>
            </a:r>
          </a:p>
          <a:p>
            <a:pPr lvl="0" rtl="0">
              <a:buFont typeface="Wingdings" pitchFamily="2" charset="2"/>
              <a:buChar char="Ø"/>
            </a:pPr>
            <a:r>
              <a:rPr lang="e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" sz="2400" dirty="0">
                <a:latin typeface="Times New Roman" pitchFamily="18" charset="0"/>
                <a:cs typeface="Times New Roman" pitchFamily="18" charset="0"/>
              </a:rPr>
              <a:t>These features are used by higher-level computer vision algorithms (ex: recognition).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/>
              <a:t>Edge Detection (continued)	</a:t>
            </a:r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222525" y="1239850"/>
            <a:ext cx="8921399" cy="3782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 dirty="0"/>
              <a:t>Edge Models: can be modeled according to their intensity profiles</a:t>
            </a:r>
          </a:p>
          <a:p>
            <a:endParaRPr lang="en" dirty="0"/>
          </a:p>
          <a:p>
            <a:endParaRPr lang="en" dirty="0"/>
          </a:p>
          <a:p>
            <a:endParaRPr lang="en" dirty="0"/>
          </a:p>
          <a:p>
            <a:endParaRPr lang="en" dirty="0"/>
          </a:p>
          <a:p>
            <a:pPr lvl="0" rtl="0">
              <a:buNone/>
            </a:pPr>
            <a:r>
              <a:rPr lang="en" dirty="0"/>
              <a:t>         </a:t>
            </a:r>
            <a:endParaRPr lang="en" dirty="0" smtClean="0"/>
          </a:p>
          <a:p>
            <a:pPr lvl="0" rtl="0">
              <a:buNone/>
            </a:pPr>
            <a:r>
              <a:rPr lang="en" sz="2000" dirty="0"/>
              <a:t>	</a:t>
            </a:r>
            <a:r>
              <a:rPr lang="en" sz="2000" dirty="0" smtClean="0"/>
              <a:t>		a)Step </a:t>
            </a:r>
            <a:r>
              <a:rPr lang="en" sz="2000" dirty="0"/>
              <a:t>Edge         b) Ramp Edge      c) Roof Edge</a:t>
            </a:r>
            <a:r>
              <a:rPr lang="en" dirty="0"/>
              <a:t/>
            </a:r>
            <a:br>
              <a:rPr lang="en" dirty="0"/>
            </a:br>
            <a:r>
              <a:rPr lang="en" dirty="0"/>
              <a:t> </a:t>
            </a:r>
          </a:p>
        </p:txBody>
      </p:sp>
      <p:sp>
        <p:nvSpPr>
          <p:cNvPr id="166" name="Shape 166"/>
          <p:cNvSpPr/>
          <p:nvPr/>
        </p:nvSpPr>
        <p:spPr>
          <a:xfrm>
            <a:off x="1752600" y="2419350"/>
            <a:ext cx="6148750" cy="190579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buNone/>
            </a:pPr>
            <a:r>
              <a:rPr lang="en"/>
              <a:t>Edge Detection (continued)</a:t>
            </a:r>
          </a:p>
        </p:txBody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145700" y="970925"/>
            <a:ext cx="8921100" cy="41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 sz="2400" dirty="0"/>
              <a:t>There are four steps for edge detection:</a:t>
            </a:r>
          </a:p>
          <a:p>
            <a:pPr lvl="0" rtl="0">
              <a:buNone/>
            </a:pPr>
            <a:r>
              <a:rPr lang="en" sz="2400" dirty="0" smtClean="0">
                <a:latin typeface="Times New Roman" pitchFamily="18" charset="0"/>
                <a:cs typeface="Times New Roman" pitchFamily="18" charset="0"/>
              </a:rPr>
              <a:t>1) Smoothing</a:t>
            </a:r>
            <a:r>
              <a:rPr lang="en" sz="2400" dirty="0">
                <a:latin typeface="Times New Roman" pitchFamily="18" charset="0"/>
                <a:cs typeface="Times New Roman" pitchFamily="18" charset="0"/>
              </a:rPr>
              <a:t>: Remove noise as much as </a:t>
            </a:r>
            <a:r>
              <a:rPr lang="en" sz="2400" dirty="0" smtClean="0">
                <a:latin typeface="Times New Roman" pitchFamily="18" charset="0"/>
                <a:cs typeface="Times New Roman" pitchFamily="18" charset="0"/>
              </a:rPr>
              <a:t>possible.</a:t>
            </a:r>
          </a:p>
          <a:p>
            <a:pPr lvl="0" rtl="0">
              <a:buNone/>
            </a:pPr>
            <a:endParaRPr lang="en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rtl="0">
              <a:buNone/>
            </a:pPr>
            <a:r>
              <a:rPr lang="en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" sz="2400" dirty="0">
                <a:latin typeface="Times New Roman" pitchFamily="18" charset="0"/>
                <a:cs typeface="Times New Roman" pitchFamily="18" charset="0"/>
              </a:rPr>
              <a:t>) Enhancement: Apply a filter to enhance the quality of edges in the original image (ex: sharpening,contrast</a:t>
            </a:r>
            <a:r>
              <a:rPr lang="en" sz="2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0" rtl="0">
              <a:buNone/>
            </a:pPr>
            <a:endParaRPr lang="en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rtl="0">
              <a:buNone/>
            </a:pPr>
            <a:r>
              <a:rPr lang="en" sz="2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" sz="2400" b="1" dirty="0">
                <a:latin typeface="Times New Roman" pitchFamily="18" charset="0"/>
                <a:cs typeface="Times New Roman" pitchFamily="18" charset="0"/>
              </a:rPr>
              <a:t>) Detection:</a:t>
            </a:r>
            <a:r>
              <a:rPr lang="en" sz="2400" dirty="0">
                <a:latin typeface="Times New Roman" pitchFamily="18" charset="0"/>
                <a:cs typeface="Times New Roman" pitchFamily="18" charset="0"/>
              </a:rPr>
              <a:t> Determine which edge pixels should be </a:t>
            </a:r>
            <a:r>
              <a:rPr lang="en" sz="2400" dirty="0" smtClean="0">
                <a:latin typeface="Times New Roman" pitchFamily="18" charset="0"/>
                <a:cs typeface="Times New Roman" pitchFamily="18" charset="0"/>
              </a:rPr>
              <a:t>thrown</a:t>
            </a:r>
          </a:p>
          <a:p>
            <a:pPr lvl="0" rtl="0">
              <a:buNone/>
            </a:pPr>
            <a:r>
              <a:rPr lang="en" sz="2400" dirty="0" smtClean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" sz="2400" dirty="0">
                <a:latin typeface="Times New Roman" pitchFamily="18" charset="0"/>
                <a:cs typeface="Times New Roman" pitchFamily="18" charset="0"/>
              </a:rPr>
              <a:t>a noise or retained for edge </a:t>
            </a:r>
            <a:r>
              <a:rPr lang="en" sz="2400" dirty="0" smtClean="0">
                <a:latin typeface="Times New Roman" pitchFamily="18" charset="0"/>
                <a:cs typeface="Times New Roman" pitchFamily="18" charset="0"/>
              </a:rPr>
              <a:t>detection.</a:t>
            </a:r>
          </a:p>
          <a:p>
            <a:pPr lvl="0" rtl="0">
              <a:buNone/>
            </a:pPr>
            <a:endParaRPr lang="en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rtl="0">
              <a:buNone/>
            </a:pPr>
            <a:r>
              <a:rPr lang="en" sz="24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" sz="2400" dirty="0">
                <a:latin typeface="Times New Roman" pitchFamily="18" charset="0"/>
                <a:cs typeface="Times New Roman" pitchFamily="18" charset="0"/>
              </a:rPr>
              <a:t>) Localization: Identify the location of an edge. 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title"/>
          </p:nvPr>
        </p:nvSpPr>
        <p:spPr>
          <a:xfrm>
            <a:off x="152400" y="49725"/>
            <a:ext cx="869725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buNone/>
            </a:pPr>
            <a:r>
              <a:rPr lang="en" sz="3500" dirty="0">
                <a:latin typeface="Times New Roman" pitchFamily="18" charset="0"/>
                <a:cs typeface="Times New Roman" pitchFamily="18" charset="0"/>
              </a:rPr>
              <a:t>Detection Methods - Prewitt vs. Sobel</a:t>
            </a:r>
          </a:p>
        </p:txBody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83250" y="907125"/>
            <a:ext cx="8977500" cy="40874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" sz="2400" dirty="0" smtClean="0">
                <a:latin typeface="Times New Roman" pitchFamily="18" charset="0"/>
                <a:cs typeface="Times New Roman" pitchFamily="18" charset="0"/>
              </a:rPr>
              <a:t>Edge </a:t>
            </a:r>
            <a:r>
              <a:rPr lang="en" sz="2400" dirty="0">
                <a:latin typeface="Times New Roman" pitchFamily="18" charset="0"/>
                <a:cs typeface="Times New Roman" pitchFamily="18" charset="0"/>
              </a:rPr>
              <a:t>detection </a:t>
            </a:r>
            <a:r>
              <a:rPr lang="en" sz="2400" dirty="0" smtClean="0">
                <a:latin typeface="Times New Roman" pitchFamily="18" charset="0"/>
                <a:cs typeface="Times New Roman" pitchFamily="18" charset="0"/>
              </a:rPr>
              <a:t>filters</a:t>
            </a:r>
          </a:p>
          <a:p>
            <a:pPr>
              <a:buFont typeface="Wingdings" pitchFamily="2" charset="2"/>
              <a:buChar char="Ø"/>
            </a:pPr>
            <a:r>
              <a:rPr lang="en" sz="2400" dirty="0" smtClean="0">
                <a:latin typeface="Times New Roman" pitchFamily="18" charset="0"/>
                <a:cs typeface="Times New Roman" pitchFamily="18" charset="0"/>
              </a:rPr>
              <a:t>Only </a:t>
            </a:r>
            <a:r>
              <a:rPr lang="en" sz="2400" dirty="0">
                <a:latin typeface="Times New Roman" pitchFamily="18" charset="0"/>
                <a:cs typeface="Times New Roman" pitchFamily="18" charset="0"/>
              </a:rPr>
              <a:t>difference is the </a:t>
            </a:r>
            <a:r>
              <a:rPr lang="en" sz="2400" dirty="0" smtClean="0">
                <a:latin typeface="Times New Roman" pitchFamily="18" charset="0"/>
                <a:cs typeface="Times New Roman" pitchFamily="18" charset="0"/>
              </a:rPr>
              <a:t>coefficient.</a:t>
            </a:r>
          </a:p>
          <a:p>
            <a:pPr>
              <a:buFont typeface="Wingdings" pitchFamily="2" charset="2"/>
              <a:buChar char="Ø"/>
            </a:pPr>
            <a:r>
              <a:rPr lang="en" sz="2400" dirty="0" smtClean="0">
                <a:latin typeface="Times New Roman" pitchFamily="18" charset="0"/>
                <a:cs typeface="Times New Roman" pitchFamily="18" charset="0"/>
              </a:rPr>
              <a:t>Sobel </a:t>
            </a:r>
            <a:r>
              <a:rPr lang="en" sz="2400" dirty="0">
                <a:latin typeface="Times New Roman" pitchFamily="18" charset="0"/>
                <a:cs typeface="Times New Roman" pitchFamily="18" charset="0"/>
              </a:rPr>
              <a:t>has better noise </a:t>
            </a:r>
            <a:r>
              <a:rPr lang="en" sz="2400" dirty="0" smtClean="0">
                <a:latin typeface="Times New Roman" pitchFamily="18" charset="0"/>
                <a:cs typeface="Times New Roman" pitchFamily="18" charset="0"/>
              </a:rPr>
              <a:t>suppression</a:t>
            </a:r>
          </a:p>
          <a:p>
            <a:pPr>
              <a:buFont typeface="Wingdings" pitchFamily="2" charset="2"/>
              <a:buChar char="Ø"/>
            </a:pPr>
            <a:r>
              <a:rPr lang="en" sz="2400" dirty="0" smtClean="0">
                <a:latin typeface="Times New Roman" pitchFamily="18" charset="0"/>
                <a:cs typeface="Times New Roman" pitchFamily="18" charset="0"/>
              </a:rPr>
              <a:t>Both </a:t>
            </a:r>
            <a:r>
              <a:rPr lang="en" sz="2400" dirty="0">
                <a:latin typeface="Times New Roman" pitchFamily="18" charset="0"/>
                <a:cs typeface="Times New Roman" pitchFamily="18" charset="0"/>
              </a:rPr>
              <a:t>fail when exposed to high</a:t>
            </a:r>
            <a:br>
              <a:rPr lang="en" sz="2400" dirty="0">
                <a:latin typeface="Times New Roman" pitchFamily="18" charset="0"/>
                <a:cs typeface="Times New Roman" pitchFamily="18" charset="0"/>
              </a:rPr>
            </a:br>
            <a:r>
              <a:rPr lang="en" sz="2400" dirty="0">
                <a:latin typeface="Times New Roman" pitchFamily="18" charset="0"/>
                <a:cs typeface="Times New Roman" pitchFamily="18" charset="0"/>
              </a:rPr>
              <a:t>level of noise (laplacian </a:t>
            </a:r>
            <a:r>
              <a:rPr lang="en" sz="2400" dirty="0" smtClean="0">
                <a:latin typeface="Times New Roman" pitchFamily="18" charset="0"/>
                <a:cs typeface="Times New Roman" pitchFamily="18" charset="0"/>
              </a:rPr>
              <a:t>operator for a </a:t>
            </a:r>
          </a:p>
          <a:p>
            <a:pPr>
              <a:buFont typeface="Wingdings" pitchFamily="2" charset="2"/>
              <a:buChar char="Ø"/>
            </a:pPr>
            <a:r>
              <a:rPr lang="en" sz="2400" dirty="0" smtClean="0">
                <a:latin typeface="Times New Roman" pitchFamily="18" charset="0"/>
                <a:cs typeface="Times New Roman" pitchFamily="18" charset="0"/>
              </a:rPr>
              <a:t>better solution</a:t>
            </a:r>
            <a:r>
              <a:rPr lang="en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79" name="Shape 179"/>
          <p:cNvSpPr/>
          <p:nvPr/>
        </p:nvSpPr>
        <p:spPr>
          <a:xfrm>
            <a:off x="5510475" y="994354"/>
            <a:ext cx="3445200" cy="393587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title"/>
          </p:nvPr>
        </p:nvSpPr>
        <p:spPr>
          <a:xfrm>
            <a:off x="101400" y="81674"/>
            <a:ext cx="8585399" cy="7971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buNone/>
            </a:pPr>
            <a:r>
              <a:rPr lang="en" dirty="0"/>
              <a:t>Example </a:t>
            </a:r>
          </a:p>
        </p:txBody>
      </p:sp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101400" y="1063275"/>
            <a:ext cx="8941200" cy="3991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  <p:sp>
        <p:nvSpPr>
          <p:cNvPr id="186" name="Shape 186"/>
          <p:cNvSpPr/>
          <p:nvPr/>
        </p:nvSpPr>
        <p:spPr>
          <a:xfrm>
            <a:off x="1562275" y="1063275"/>
            <a:ext cx="5440000" cy="408022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title"/>
          </p:nvPr>
        </p:nvSpPr>
        <p:spPr>
          <a:xfrm>
            <a:off x="65200" y="8532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buNone/>
            </a:pPr>
            <a:r>
              <a:rPr lang="en"/>
              <a:t>Example - Prewitt vs Sobel</a:t>
            </a:r>
          </a:p>
        </p:txBody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5200" y="1003475"/>
            <a:ext cx="9013800" cy="406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 dirty="0"/>
              <a:t>
</a:t>
            </a:r>
          </a:p>
          <a:p>
            <a:endParaRPr lang="en" dirty="0"/>
          </a:p>
          <a:p>
            <a:endParaRPr lang="en" dirty="0"/>
          </a:p>
          <a:p>
            <a:endParaRPr lang="en" dirty="0"/>
          </a:p>
          <a:p>
            <a:endParaRPr lang="en" dirty="0"/>
          </a:p>
          <a:p>
            <a:pPr>
              <a:buNone/>
            </a:pPr>
            <a:r>
              <a:rPr lang="en" dirty="0"/>
              <a:t>         </a:t>
            </a:r>
            <a:endParaRPr lang="en" dirty="0" smtClean="0"/>
          </a:p>
          <a:p>
            <a:pPr>
              <a:buNone/>
            </a:pPr>
            <a:r>
              <a:rPr lang="en" dirty="0" smtClean="0"/>
              <a:t>	        Prewitt</a:t>
            </a:r>
            <a:r>
              <a:rPr lang="en" dirty="0"/>
              <a:t>					</a:t>
            </a:r>
            <a:r>
              <a:rPr lang="en" dirty="0" smtClean="0"/>
              <a:t>Sobel</a:t>
            </a:r>
            <a:endParaRPr lang="en" dirty="0"/>
          </a:p>
        </p:txBody>
      </p:sp>
      <p:sp>
        <p:nvSpPr>
          <p:cNvPr id="193" name="Shape 193"/>
          <p:cNvSpPr/>
          <p:nvPr/>
        </p:nvSpPr>
        <p:spPr>
          <a:xfrm>
            <a:off x="0" y="1047750"/>
            <a:ext cx="4506624" cy="3376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94" name="Shape 194"/>
          <p:cNvSpPr/>
          <p:nvPr/>
        </p:nvSpPr>
        <p:spPr>
          <a:xfrm>
            <a:off x="4533248" y="1047750"/>
            <a:ext cx="4506624" cy="337655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61950"/>
            <a:ext cx="8229600" cy="800100"/>
          </a:xfrm>
        </p:spPr>
        <p:txBody>
          <a:bodyPr/>
          <a:lstStyle/>
          <a:p>
            <a:pPr algn="l" eaLnBrk="1" hangingPunct="1"/>
            <a:r>
              <a:rPr lang="en-US" altLang="en-US" dirty="0" smtClean="0"/>
              <a:t>Anisotropic diffusion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352550"/>
            <a:ext cx="8534400" cy="3578352"/>
          </a:xfrm>
        </p:spPr>
        <p:txBody>
          <a:bodyPr/>
          <a:lstStyle/>
          <a:p>
            <a:pPr algn="l" eaLnBrk="1" hangingPunct="1">
              <a:buFontTx/>
              <a:buChar char="•"/>
            </a:pPr>
            <a:r>
              <a:rPr lang="en-US" altLang="en-US" dirty="0" smtClean="0"/>
              <a:t> Used to remove noise from images without removing critical parts of the image</a:t>
            </a:r>
          </a:p>
          <a:p>
            <a:pPr algn="l" eaLnBrk="1" hangingPunct="1">
              <a:buFontTx/>
              <a:buChar char="•"/>
            </a:pPr>
            <a:r>
              <a:rPr lang="en-US" altLang="en-US" dirty="0" smtClean="0"/>
              <a:t> Noise exists in images and is created from outside signals such as radio waves and light exposure</a:t>
            </a:r>
          </a:p>
        </p:txBody>
      </p:sp>
      <p:pic>
        <p:nvPicPr>
          <p:cNvPr id="2052" name="Picture 4" descr="AnisotropicDiffusionLineCh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364850"/>
            <a:ext cx="48768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53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91600" cy="8953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Diffused vs. Original Image</a:t>
            </a:r>
          </a:p>
        </p:txBody>
      </p:sp>
      <p:pic>
        <p:nvPicPr>
          <p:cNvPr id="3075" name="Picture 5" descr="Flower_at_100_ISO_for_compari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85850"/>
            <a:ext cx="3403600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6" descr="Flower_at_1600_ISO_for_comparis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085850"/>
            <a:ext cx="3403600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151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5379"/>
            <a:ext cx="8229600" cy="857250"/>
          </a:xfrm>
        </p:spPr>
        <p:txBody>
          <a:bodyPr/>
          <a:lstStyle/>
          <a:p>
            <a:pPr eaLnBrk="1" hangingPunct="1"/>
            <a:r>
              <a:rPr lang="en-US" altLang="en-US" dirty="0" err="1" smtClean="0"/>
              <a:t>Pixelation</a:t>
            </a:r>
            <a:r>
              <a:rPr lang="en-US" altLang="en-US" dirty="0" smtClean="0"/>
              <a:t> and Antialiasing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812800"/>
            <a:ext cx="8802914" cy="4113030"/>
          </a:xfrm>
        </p:spPr>
        <p:txBody>
          <a:bodyPr/>
          <a:lstStyle/>
          <a:p>
            <a:pPr eaLnBrk="1" hangingPunct="1"/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Pixelation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occurs when a section of a high-resolution is displayed and the single-colored square elements become visible</a:t>
            </a:r>
          </a:p>
          <a:p>
            <a:pPr eaLnBrk="1" hangingPunct="1"/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To solve this problem, antialiasing is used</a:t>
            </a:r>
          </a:p>
          <a:p>
            <a:pPr eaLnBrk="1" hangingPunct="1"/>
            <a:endParaRPr lang="en-US" altLang="en-US" dirty="0" smtClean="0"/>
          </a:p>
        </p:txBody>
      </p:sp>
      <p:pic>
        <p:nvPicPr>
          <p:cNvPr id="4100" name="Picture 5" descr="http://upload.wikimedia.org/wikipedia/commons/e/e3/Dithering_example_undither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720637"/>
            <a:ext cx="3810000" cy="2285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679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52400" y="133350"/>
            <a:ext cx="8458200" cy="6667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Antialiasing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152401" y="796527"/>
            <a:ext cx="8715376" cy="4230291"/>
          </a:xfrm>
        </p:spPr>
        <p:txBody>
          <a:bodyPr/>
          <a:lstStyle/>
          <a:p>
            <a:pPr eaLnBrk="1" hangingPunct="1"/>
            <a:r>
              <a:rPr lang="en-US" altLang="en-US" i="1" dirty="0" smtClean="0">
                <a:latin typeface="Times New Roman" pitchFamily="18" charset="0"/>
                <a:cs typeface="Times New Roman" pitchFamily="18" charset="0"/>
              </a:rPr>
              <a:t>Aliasing 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is an effect that will cause signals to be indistinguishable (cannot be reconstructed). What does </a:t>
            </a:r>
            <a:r>
              <a:rPr lang="en-US" altLang="en-US" i="1" dirty="0" smtClean="0">
                <a:latin typeface="Times New Roman" pitchFamily="18" charset="0"/>
                <a:cs typeface="Times New Roman" pitchFamily="18" charset="0"/>
              </a:rPr>
              <a:t>antialiasing 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mean?</a:t>
            </a:r>
          </a:p>
          <a:p>
            <a:pPr eaLnBrk="1" hangingPunct="1"/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Antialiasing is the minimization of distortion and a small-scale reconstruction of a part of an image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5124" name="Picture 2" descr="http://www.svi.nl/wikiimg/StFargeaux_kasteel_buiten1_alias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240881"/>
            <a:ext cx="3657600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2535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657" y="133350"/>
            <a:ext cx="8229600" cy="8572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Pixel Interpolation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895350"/>
            <a:ext cx="8839200" cy="41148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A type of antialiasing, pixel interpolation will occur when zoomed on a specific piece of an image</a:t>
            </a:r>
          </a:p>
          <a:p>
            <a:pPr eaLnBrk="1" hangingPunct="1"/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Pixel interpolation smoothly blends the color of one pixel into the next</a:t>
            </a:r>
          </a:p>
        </p:txBody>
      </p:sp>
      <p:pic>
        <p:nvPicPr>
          <p:cNvPr id="6148" name="Picture 4" descr="antiali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952750"/>
            <a:ext cx="33528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601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33350"/>
            <a:ext cx="8229600" cy="8572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  </a:t>
            </a:r>
            <a:r>
              <a:rPr lang="en-US" altLang="en-US" dirty="0" err="1" smtClean="0"/>
              <a:t>Pixelization</a:t>
            </a:r>
            <a:endParaRPr lang="en-US" altLang="en-US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00150"/>
            <a:ext cx="6324600" cy="35433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Occasionally,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pixelation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can be beneficial. The act of intentional </a:t>
            </a: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pixelation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is called </a:t>
            </a:r>
            <a:r>
              <a:rPr lang="en-US" altLang="en-US" i="1" dirty="0" err="1" smtClean="0">
                <a:latin typeface="Times New Roman" pitchFamily="18" charset="0"/>
                <a:cs typeface="Times New Roman" pitchFamily="18" charset="0"/>
              </a:rPr>
              <a:t>pixelization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err="1" smtClean="0">
                <a:latin typeface="Times New Roman" pitchFamily="18" charset="0"/>
                <a:cs typeface="Times New Roman" pitchFamily="18" charset="0"/>
              </a:rPr>
              <a:t>Pixelization</a:t>
            </a: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 will essentially reverse interpolate the pixels, and enlarge them to create a jagged image.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>
                <a:latin typeface="Times New Roman" pitchFamily="18" charset="0"/>
                <a:cs typeface="Times New Roman" pitchFamily="18" charset="0"/>
              </a:rPr>
              <a:t>Useful for obscenities and anonymity</a:t>
            </a:r>
          </a:p>
        </p:txBody>
      </p:sp>
      <p:pic>
        <p:nvPicPr>
          <p:cNvPr id="7172" name="Picture 5" descr="http://www.cns.atr.jp/~kmtn/imageMatlab/Pix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028950"/>
            <a:ext cx="2438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778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>
            <a:spLocks noGrp="1"/>
          </p:cNvSpPr>
          <p:nvPr>
            <p:ph type="title"/>
          </p:nvPr>
        </p:nvSpPr>
        <p:spPr>
          <a:xfrm>
            <a:off x="0" y="400050"/>
            <a:ext cx="8229600" cy="800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-US" dirty="0"/>
              <a:t>Computer Vision</a:t>
            </a:r>
          </a:p>
        </p:txBody>
      </p:sp>
      <p:sp>
        <p:nvSpPr>
          <p:cNvPr id="191" name="Shape 191"/>
          <p:cNvSpPr txBox="1">
            <a:spLocks noGrp="1"/>
          </p:cNvSpPr>
          <p:nvPr>
            <p:ph idx="1"/>
          </p:nvPr>
        </p:nvSpPr>
        <p:spPr>
          <a:xfrm>
            <a:off x="152400" y="1143000"/>
            <a:ext cx="8534400" cy="378790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dirty="0" smtClean="0"/>
              <a:t>Vision Systems and Image Processing</a:t>
            </a:r>
          </a:p>
          <a:p>
            <a:r>
              <a:rPr lang="en-US" dirty="0" smtClean="0"/>
              <a:t>Manufacturing Facilities</a:t>
            </a:r>
            <a:endParaRPr lang="en-US" dirty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Increases Speed of Production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Automates Inspection of Products</a:t>
            </a:r>
          </a:p>
          <a:p>
            <a:endParaRPr lang="en-US" dirty="0" smtClean="0"/>
          </a:p>
        </p:txBody>
      </p:sp>
      <p:pic>
        <p:nvPicPr>
          <p:cNvPr id="4" name="Picture 2" descr="http://www.packagingdigest.com/photo/287/287693-Vision_inspection_systems_can_catch_flaws_like_a_misapplied_label_before_product_ships_and_tarnishes_the_brand_s_qualit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2628900"/>
            <a:ext cx="4724400" cy="23730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7199793"/>
      </p:ext>
    </p:extLst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title"/>
          </p:nvPr>
        </p:nvSpPr>
        <p:spPr>
          <a:xfrm>
            <a:off x="152400" y="342900"/>
            <a:ext cx="8458200" cy="833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-US" dirty="0" smtClean="0"/>
              <a:t>Methods </a:t>
            </a:r>
            <a:r>
              <a:rPr lang="en-US" dirty="0"/>
              <a:t>of Vision Systems</a:t>
            </a:r>
          </a:p>
        </p:txBody>
      </p:sp>
      <p:sp>
        <p:nvSpPr>
          <p:cNvPr id="197" name="Shape 197"/>
          <p:cNvSpPr txBox="1">
            <a:spLocks noGrp="1"/>
          </p:cNvSpPr>
          <p:nvPr>
            <p:ph idx="1"/>
          </p:nvPr>
        </p:nvSpPr>
        <p:spPr>
          <a:xfrm>
            <a:off x="228600" y="1414177"/>
            <a:ext cx="8763000" cy="3615023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dirty="0"/>
              <a:t>Image Acquisition</a:t>
            </a:r>
          </a:p>
          <a:p>
            <a:r>
              <a:rPr lang="en-US" dirty="0"/>
              <a:t>Image Pre-processing</a:t>
            </a:r>
          </a:p>
          <a:p>
            <a:r>
              <a:rPr lang="en-US" dirty="0"/>
              <a:t>Feature Extraction</a:t>
            </a:r>
          </a:p>
          <a:p>
            <a:r>
              <a:rPr lang="en-US" dirty="0"/>
              <a:t>Detection/Segmentation</a:t>
            </a:r>
          </a:p>
          <a:p>
            <a:r>
              <a:rPr lang="en-US" dirty="0"/>
              <a:t>High-Level Processing</a:t>
            </a:r>
          </a:p>
          <a:p>
            <a:r>
              <a:rPr lang="en-US" dirty="0"/>
              <a:t>Decision Making</a:t>
            </a:r>
          </a:p>
        </p:txBody>
      </p:sp>
      <p:pic>
        <p:nvPicPr>
          <p:cNvPr id="15364" name="Picture 4" descr="http://www.evaluationengineering.com/features/2008_december/images/machine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91100" y="1543050"/>
            <a:ext cx="4152900" cy="2986088"/>
          </a:xfrm>
          <a:prstGeom prst="rect">
            <a:avLst/>
          </a:prstGeom>
          <a:noFill/>
        </p:spPr>
      </p:pic>
      <p:pic>
        <p:nvPicPr>
          <p:cNvPr id="15366" name="Picture 6" descr="http://www.ni.com/cms/images/devzone/tut/a/73effe69602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154680"/>
            <a:ext cx="4419600" cy="19888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3656597"/>
      </p:ext>
    </p:extLst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title"/>
          </p:nvPr>
        </p:nvSpPr>
        <p:spPr>
          <a:xfrm>
            <a:off x="152400" y="342900"/>
            <a:ext cx="8458200" cy="833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-US" dirty="0" smtClean="0"/>
              <a:t>Methods </a:t>
            </a:r>
            <a:r>
              <a:rPr lang="en-US" dirty="0"/>
              <a:t>of Vision Systems</a:t>
            </a:r>
          </a:p>
        </p:txBody>
      </p:sp>
      <p:sp>
        <p:nvSpPr>
          <p:cNvPr id="197" name="Shape 197"/>
          <p:cNvSpPr txBox="1">
            <a:spLocks noGrp="1"/>
          </p:cNvSpPr>
          <p:nvPr>
            <p:ph idx="1"/>
          </p:nvPr>
        </p:nvSpPr>
        <p:spPr>
          <a:xfrm>
            <a:off x="228600" y="1414177"/>
            <a:ext cx="8763000" cy="3615023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dirty="0"/>
              <a:t>Image Acquisition</a:t>
            </a:r>
          </a:p>
          <a:p>
            <a:r>
              <a:rPr lang="en-US" dirty="0"/>
              <a:t>Image Pre-processing</a:t>
            </a:r>
          </a:p>
          <a:p>
            <a:r>
              <a:rPr lang="en-US" dirty="0"/>
              <a:t>Feature Extraction</a:t>
            </a:r>
          </a:p>
          <a:p>
            <a:r>
              <a:rPr lang="en-US" dirty="0"/>
              <a:t>Detection/Segmentation</a:t>
            </a:r>
          </a:p>
          <a:p>
            <a:r>
              <a:rPr lang="en-US" dirty="0"/>
              <a:t>High-Level Processing</a:t>
            </a:r>
          </a:p>
          <a:p>
            <a:r>
              <a:rPr lang="en-US" dirty="0"/>
              <a:t>Decision Making</a:t>
            </a:r>
          </a:p>
        </p:txBody>
      </p:sp>
      <p:pic>
        <p:nvPicPr>
          <p:cNvPr id="15364" name="Picture 4" descr="http://www.evaluationengineering.com/features/2008_december/images/machine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91100" y="1543050"/>
            <a:ext cx="4152900" cy="2986088"/>
          </a:xfrm>
          <a:prstGeom prst="rect">
            <a:avLst/>
          </a:prstGeom>
          <a:noFill/>
        </p:spPr>
      </p:pic>
      <p:pic>
        <p:nvPicPr>
          <p:cNvPr id="15366" name="Picture 6" descr="http://www.ni.com/cms/images/devzone/tut/a/73effe69602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154680"/>
            <a:ext cx="4419600" cy="19888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42042644"/>
      </p:ext>
    </p:extLst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title"/>
          </p:nvPr>
        </p:nvSpPr>
        <p:spPr>
          <a:xfrm>
            <a:off x="152400" y="400050"/>
            <a:ext cx="8229600" cy="800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-US" dirty="0"/>
              <a:t>Object Identification</a:t>
            </a:r>
          </a:p>
        </p:txBody>
      </p:sp>
      <p:sp>
        <p:nvSpPr>
          <p:cNvPr id="215" name="Shape 215"/>
          <p:cNvSpPr txBox="1">
            <a:spLocks noGrp="1"/>
          </p:cNvSpPr>
          <p:nvPr>
            <p:ph idx="1"/>
          </p:nvPr>
        </p:nvSpPr>
        <p:spPr>
          <a:xfrm>
            <a:off x="228600" y="1143000"/>
            <a:ext cx="8458200" cy="378790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dirty="0" smtClean="0"/>
              <a:t>Differentiate Between Classes of Objects</a:t>
            </a:r>
          </a:p>
          <a:p>
            <a:r>
              <a:rPr lang="en-US" dirty="0" smtClean="0"/>
              <a:t>Sort Objects </a:t>
            </a:r>
            <a:endParaRPr dirty="0"/>
          </a:p>
        </p:txBody>
      </p:sp>
      <p:pic>
        <p:nvPicPr>
          <p:cNvPr id="4" name="Picture 3" descr="action_shot_shape_match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1" y="2000250"/>
            <a:ext cx="5093201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036557"/>
      </p:ext>
    </p:extLst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title"/>
          </p:nvPr>
        </p:nvSpPr>
        <p:spPr>
          <a:xfrm>
            <a:off x="228600" y="514350"/>
            <a:ext cx="8229600" cy="800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n-US" dirty="0"/>
              <a:t>Fault Detection</a:t>
            </a:r>
          </a:p>
        </p:txBody>
      </p:sp>
      <p:sp>
        <p:nvSpPr>
          <p:cNvPr id="221" name="Shape 22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dirty="0"/>
              <a:t>Image Data Scanned for Pre-determined </a:t>
            </a:r>
            <a:r>
              <a:rPr lang="en-US" dirty="0" smtClean="0"/>
              <a:t>Conditions</a:t>
            </a:r>
            <a:endParaRPr lang="en-US" dirty="0"/>
          </a:p>
        </p:txBody>
      </p:sp>
      <p:pic>
        <p:nvPicPr>
          <p:cNvPr id="4" name="Picture 3" descr="screenshot_overvi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771650"/>
            <a:ext cx="7954344" cy="318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900994"/>
      </p:ext>
    </p:extLst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title"/>
          </p:nvPr>
        </p:nvSpPr>
        <p:spPr>
          <a:xfrm>
            <a:off x="228600" y="457200"/>
            <a:ext cx="8229600" cy="800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-US" dirty="0"/>
              <a:t>Object Tracking</a:t>
            </a:r>
          </a:p>
        </p:txBody>
      </p:sp>
      <p:sp>
        <p:nvSpPr>
          <p:cNvPr id="233" name="Shape 23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dirty="0" smtClean="0"/>
              <a:t>Determine Relative Position of Objects</a:t>
            </a:r>
          </a:p>
          <a:p>
            <a:endParaRPr lang="en-US" dirty="0" smtClean="0"/>
          </a:p>
        </p:txBody>
      </p:sp>
      <p:pic>
        <p:nvPicPr>
          <p:cNvPr id="7170" name="Picture 2" descr="http://mrl.cs.vsb.cz/images/counting_ne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457450"/>
            <a:ext cx="6705600" cy="2560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6790014"/>
      </p:ext>
    </p:extLst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title"/>
          </p:nvPr>
        </p:nvSpPr>
        <p:spPr>
          <a:xfrm>
            <a:off x="304800" y="457200"/>
            <a:ext cx="8229600" cy="800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-US" dirty="0"/>
              <a:t>Optical Flow</a:t>
            </a:r>
          </a:p>
        </p:txBody>
      </p:sp>
      <p:sp>
        <p:nvSpPr>
          <p:cNvPr id="239" name="Shape 239"/>
          <p:cNvSpPr txBox="1">
            <a:spLocks noGrp="1"/>
          </p:cNvSpPr>
          <p:nvPr>
            <p:ph idx="1"/>
          </p:nvPr>
        </p:nvSpPr>
        <p:spPr>
          <a:xfrm>
            <a:off x="228600" y="1257300"/>
            <a:ext cx="8458200" cy="367360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dirty="0" smtClean="0"/>
              <a:t>Assumes Stationary Camera System</a:t>
            </a:r>
          </a:p>
          <a:p>
            <a:r>
              <a:rPr lang="en-US" dirty="0" smtClean="0"/>
              <a:t>Estimates Motion and Acceleration of Objects</a:t>
            </a:r>
          </a:p>
          <a:p>
            <a:r>
              <a:rPr lang="en-US" dirty="0" smtClean="0"/>
              <a:t>Motion Displayed as Vectors</a:t>
            </a:r>
            <a:endParaRPr dirty="0"/>
          </a:p>
        </p:txBody>
      </p:sp>
      <p:pic>
        <p:nvPicPr>
          <p:cNvPr id="4" name="Picture 2" descr="http://www.roborealm.com/help/Optical_Flow_dest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2800350"/>
            <a:ext cx="3048000" cy="1714501"/>
          </a:xfrm>
          <a:prstGeom prst="rect">
            <a:avLst/>
          </a:prstGeom>
          <a:noFill/>
        </p:spPr>
      </p:pic>
      <p:pic>
        <p:nvPicPr>
          <p:cNvPr id="5" name="Picture 4" descr="http://www.roborealm.com/help/Optical_Flow_dest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2800350"/>
            <a:ext cx="3048000" cy="1714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9455528"/>
      </p:ext>
    </p:extLst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title"/>
          </p:nvPr>
        </p:nvSpPr>
        <p:spPr>
          <a:xfrm>
            <a:off x="228600" y="457200"/>
            <a:ext cx="8229600" cy="800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-US" dirty="0" err="1"/>
              <a:t>Egomotion</a:t>
            </a:r>
            <a:endParaRPr lang="en-US" dirty="0"/>
          </a:p>
        </p:txBody>
      </p:sp>
      <p:sp>
        <p:nvSpPr>
          <p:cNvPr id="245" name="Shape 245"/>
          <p:cNvSpPr txBox="1">
            <a:spLocks noGrp="1"/>
          </p:cNvSpPr>
          <p:nvPr>
            <p:ph idx="1"/>
          </p:nvPr>
        </p:nvSpPr>
        <p:spPr>
          <a:xfrm>
            <a:off x="152400" y="1257300"/>
            <a:ext cx="8534400" cy="367360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dirty="0"/>
              <a:t>Motion Estimation of Camera System</a:t>
            </a:r>
          </a:p>
          <a:p>
            <a:r>
              <a:rPr lang="en-US" dirty="0" smtClean="0"/>
              <a:t>Determines Position Relative to Surroundings</a:t>
            </a:r>
            <a:endParaRPr lang="en-US" dirty="0"/>
          </a:p>
          <a:p>
            <a:r>
              <a:rPr lang="en-US" dirty="0"/>
              <a:t>Creates 3D Computer Model of Observed </a:t>
            </a:r>
            <a:r>
              <a:rPr lang="en-US" dirty="0" smtClean="0"/>
              <a:t>Space</a:t>
            </a:r>
            <a:endParaRPr lang="en-US" dirty="0"/>
          </a:p>
        </p:txBody>
      </p:sp>
      <p:pic>
        <p:nvPicPr>
          <p:cNvPr id="3078" name="Picture 6" descr="http://3.bp.blogspot.com/-fRO6OA1SGEs/TzuR5xCq19I/AAAAAAAAAK4/QKIsWuvOC9Y/s1600/lui-icra-image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2400300"/>
            <a:ext cx="5638800" cy="25374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72485059"/>
      </p:ext>
    </p:extLst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37160"/>
            <a:ext cx="8229600" cy="83374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ffectLst/>
              </a:rPr>
              <a:t>Digital Image Processing Tasks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Content Placeholder 4"/>
          <p:cNvSpPr>
            <a:spLocks noGrp="1"/>
          </p:cNvSpPr>
          <p:nvPr>
            <p:ph idx="1"/>
          </p:nvPr>
        </p:nvSpPr>
        <p:spPr>
          <a:xfrm>
            <a:off x="304800" y="1200150"/>
            <a:ext cx="8382000" cy="3714750"/>
          </a:xfrm>
        </p:spPr>
        <p:txBody>
          <a:bodyPr/>
          <a:lstStyle/>
          <a:p>
            <a:pPr marL="0" indent="0">
              <a:buNone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Digital image processing is the only practical technology for:</a:t>
            </a:r>
          </a:p>
          <a:p>
            <a:pPr>
              <a:buFont typeface="Wingdings" pitchFamily="2" charset="2"/>
              <a:buChar char="Ø"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Statistical Classification</a:t>
            </a:r>
          </a:p>
          <a:p>
            <a:pPr>
              <a:buFont typeface="Wingdings" pitchFamily="2" charset="2"/>
              <a:buChar char="Ø"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Feature Extraction</a:t>
            </a:r>
          </a:p>
          <a:p>
            <a:pPr>
              <a:buFont typeface="Wingdings" pitchFamily="2" charset="2"/>
              <a:buChar char="Ø"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Graphical Projection</a:t>
            </a:r>
          </a:p>
          <a:p>
            <a:pPr>
              <a:buFont typeface="Wingdings" pitchFamily="2" charset="2"/>
              <a:buChar char="Ø"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Pattern Recognition</a:t>
            </a:r>
          </a:p>
        </p:txBody>
      </p:sp>
    </p:spTree>
    <p:extLst>
      <p:ext uri="{BB962C8B-B14F-4D97-AF65-F5344CB8AC3E}">
        <p14:creationId xmlns:p14="http://schemas.microsoft.com/office/powerpoint/2010/main" val="81877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3.googleusercontent.com/Hbvlbssrp4fHENbHjdLqtullj3p7SVYflhox5APEjOkfGPvPHxvtu9p7jUyxraxlIkaQCcEhSwY_SYqpnqD-bqwUG3Ub3aUkVtTUN44HUMNCbG55rqofSbk3q3H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390" y="2647950"/>
            <a:ext cx="3708610" cy="208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37160"/>
            <a:ext cx="8229600" cy="83374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Statistical Classification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Content Placeholder 4"/>
          <p:cNvSpPr>
            <a:spLocks noGrp="1"/>
          </p:cNvSpPr>
          <p:nvPr>
            <p:ph idx="1"/>
          </p:nvPr>
        </p:nvSpPr>
        <p:spPr>
          <a:xfrm>
            <a:off x="203410" y="1085850"/>
            <a:ext cx="8915400" cy="37147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Identifying which set of sub categories new observations belong too based on sets of data whose category membership is known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Explanatory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Variables: Individual observations are analyzed into quantifiable properties </a:t>
            </a:r>
          </a:p>
          <a:p>
            <a:pPr marL="0" indent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Categories, ordinal, integer, or real value.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Example: Digital Camera Color Array Filtering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Bayer Filter is put over the cameras </a:t>
            </a:r>
          </a:p>
          <a:p>
            <a:pPr marL="411480" lvl="1" indent="0">
              <a:buNone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phosphate layer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Interpolation: Processor guesses colors of</a:t>
            </a:r>
          </a:p>
          <a:p>
            <a:pPr marL="457200" lvl="1" indent="0">
              <a:buNone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each pixel based on nearby information</a:t>
            </a:r>
          </a:p>
        </p:txBody>
      </p:sp>
    </p:spTree>
    <p:extLst>
      <p:ext uri="{BB962C8B-B14F-4D97-AF65-F5344CB8AC3E}">
        <p14:creationId xmlns:p14="http://schemas.microsoft.com/office/powerpoint/2010/main" val="422999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3644" y="62759"/>
            <a:ext cx="7983556" cy="75639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Feature Extraction	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52400" y="742950"/>
            <a:ext cx="4343400" cy="4267200"/>
          </a:xfrm>
        </p:spPr>
        <p:txBody>
          <a:bodyPr/>
          <a:lstStyle/>
          <a:p>
            <a:pPr marL="533400" indent="-342900"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Involves simplifying the amount of resources required to describe a large set of data accurately</a:t>
            </a:r>
          </a:p>
          <a:p>
            <a:pPr marL="533400" indent="-342900"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Reduces processing by eliminating redundant and unnecessary data</a:t>
            </a:r>
          </a:p>
          <a:p>
            <a:pPr marL="533400" indent="-342900"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It is expected that feature sets will extract relevant information from input data to perform the desired task 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4614231" y="765443"/>
            <a:ext cx="4495800" cy="4343400"/>
          </a:xfrm>
        </p:spPr>
        <p:txBody>
          <a:bodyPr>
            <a:normAutofit lnSpcReduction="10000"/>
          </a:bodyPr>
          <a:lstStyle/>
          <a:p>
            <a:pPr marL="190500" indent="0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Uses in image processing</a:t>
            </a:r>
          </a:p>
          <a:p>
            <a:pPr marL="533400" indent="-342900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Edge Detection</a:t>
            </a:r>
          </a:p>
          <a:p>
            <a:pPr marL="876300" lvl="1" indent="-285750"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Points where image brightness changes sharply</a:t>
            </a:r>
          </a:p>
          <a:p>
            <a:pPr marL="533400" indent="-342900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Curvature edge direction</a:t>
            </a:r>
          </a:p>
          <a:p>
            <a:pPr marL="876300" lvl="1" indent="-285750"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Cross-correlation of image between time lag</a:t>
            </a:r>
          </a:p>
          <a:p>
            <a:pPr marL="533400" indent="-342900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Motion Detection</a:t>
            </a:r>
          </a:p>
          <a:p>
            <a:pPr marL="876300" lvl="1" indent="-285750"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Change of position relative to surroundings</a:t>
            </a:r>
          </a:p>
          <a:p>
            <a:pPr marL="533400" indent="-342900">
              <a:buFont typeface="Wingdings" pitchFamily="2" charset="2"/>
              <a:buChar char="Ø"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Thresholding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876300" lvl="1" indent="-285750"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Forms greyscale images</a:t>
            </a:r>
          </a:p>
          <a:p>
            <a:pPr marL="533400" indent="-342900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Hough Transform</a:t>
            </a:r>
          </a:p>
          <a:p>
            <a:pPr marL="876300" lvl="1" indent="-285750"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Detects lines to estimate text</a:t>
            </a:r>
          </a:p>
        </p:txBody>
      </p:sp>
    </p:spTree>
    <p:extLst>
      <p:ext uri="{BB962C8B-B14F-4D97-AF65-F5344CB8AC3E}">
        <p14:creationId xmlns:p14="http://schemas.microsoft.com/office/powerpoint/2010/main" val="7319640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6072" y="133350"/>
            <a:ext cx="8229600" cy="83374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Graphical Projection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Content Placeholder 4"/>
          <p:cNvSpPr>
            <a:spLocks noGrp="1"/>
          </p:cNvSpPr>
          <p:nvPr>
            <p:ph idx="1"/>
          </p:nvPr>
        </p:nvSpPr>
        <p:spPr>
          <a:xfrm>
            <a:off x="152400" y="895350"/>
            <a:ext cx="8839200" cy="424815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Process of projecting a three dimensional object onto a planar surface with mathematical computation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Converts complex 3D objects into a 2D equivalent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Computations involve Fourier Transforms 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Hermite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Functions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951604"/>
            <a:ext cx="3177416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951604"/>
            <a:ext cx="2841308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646972"/>
            <a:ext cx="2427288" cy="73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428" y="4291238"/>
            <a:ext cx="2088832" cy="190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604937"/>
            <a:ext cx="4491037" cy="50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67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" y="57150"/>
            <a:ext cx="8229600" cy="83374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Pattern Recognition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Content Placeholder 4"/>
          <p:cNvSpPr>
            <a:spLocks noGrp="1"/>
          </p:cNvSpPr>
          <p:nvPr>
            <p:ph idx="1"/>
          </p:nvPr>
        </p:nvSpPr>
        <p:spPr>
          <a:xfrm>
            <a:off x="152400" y="895350"/>
            <a:ext cx="8686800" cy="401955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Which features distinguish objects from others?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Algorithms classify objects or clusters of an image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Applications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Face Recognition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Fingerprint Identification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Document Image Analysis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3D Object Recognition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Robot Navigation</a:t>
            </a:r>
          </a:p>
        </p:txBody>
      </p:sp>
      <p:pic>
        <p:nvPicPr>
          <p:cNvPr id="2050" name="Picture 2" descr="http://www.solanofamily.org/wp-content/uploads/2011/09/digital-fingerprint-scan-300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079548"/>
            <a:ext cx="38862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36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2266950"/>
            <a:ext cx="4953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Questions?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59937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Words>831</Words>
  <Application>Microsoft Office PowerPoint</Application>
  <PresentationFormat>On-screen Show (16:9)</PresentationFormat>
  <Paragraphs>173</Paragraphs>
  <Slides>31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Urban</vt:lpstr>
      <vt:lpstr>Digital Image Processing </vt:lpstr>
      <vt:lpstr>Background </vt:lpstr>
      <vt:lpstr>Applications</vt:lpstr>
      <vt:lpstr>Segmentation</vt:lpstr>
      <vt:lpstr>Segmentation (continued)</vt:lpstr>
      <vt:lpstr>Edge Detection</vt:lpstr>
      <vt:lpstr>Edge Detection (continued) </vt:lpstr>
      <vt:lpstr>Edge Detection (continued)</vt:lpstr>
      <vt:lpstr>Detection Methods - Prewitt vs. Sobel</vt:lpstr>
      <vt:lpstr>Example </vt:lpstr>
      <vt:lpstr>Example - Prewitt vs Sobel</vt:lpstr>
      <vt:lpstr>Anisotropic diffusion</vt:lpstr>
      <vt:lpstr>Diffused vs. Original Image</vt:lpstr>
      <vt:lpstr>Pixelation and Antialiasing</vt:lpstr>
      <vt:lpstr>Antialiasing</vt:lpstr>
      <vt:lpstr>Pixel Interpolation</vt:lpstr>
      <vt:lpstr>  Pixelization</vt:lpstr>
      <vt:lpstr>Computer Vision</vt:lpstr>
      <vt:lpstr>Methods of Vision Systems</vt:lpstr>
      <vt:lpstr>Methods of Vision Systems</vt:lpstr>
      <vt:lpstr>Object Identification</vt:lpstr>
      <vt:lpstr>Fault Detection</vt:lpstr>
      <vt:lpstr>Object Tracking</vt:lpstr>
      <vt:lpstr>Optical Flow</vt:lpstr>
      <vt:lpstr>Egomotion</vt:lpstr>
      <vt:lpstr>Digital Image Processing Tasks</vt:lpstr>
      <vt:lpstr>Statistical Classification</vt:lpstr>
      <vt:lpstr>Feature Extraction </vt:lpstr>
      <vt:lpstr>Graphical Projection</vt:lpstr>
      <vt:lpstr>Pattern Recognition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Image Processing </dc:title>
  <dc:creator>he chul</dc:creator>
  <cp:lastModifiedBy>he chul</cp:lastModifiedBy>
  <cp:revision>14</cp:revision>
  <dcterms:modified xsi:type="dcterms:W3CDTF">2013-11-04T13:24:48Z</dcterms:modified>
</cp:coreProperties>
</file>