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77" r:id="rId4"/>
    <p:sldId id="259" r:id="rId5"/>
    <p:sldId id="269" r:id="rId6"/>
    <p:sldId id="270" r:id="rId7"/>
    <p:sldId id="260" r:id="rId8"/>
    <p:sldId id="261" r:id="rId9"/>
    <p:sldId id="271" r:id="rId10"/>
    <p:sldId id="272" r:id="rId11"/>
    <p:sldId id="275" r:id="rId12"/>
    <p:sldId id="263" r:id="rId13"/>
    <p:sldId id="276" r:id="rId14"/>
    <p:sldId id="273" r:id="rId15"/>
    <p:sldId id="274" r:id="rId16"/>
    <p:sldId id="265" r:id="rId17"/>
    <p:sldId id="266" r:id="rId18"/>
    <p:sldId id="268" r:id="rId1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76" autoAdjust="0"/>
    <p:restoredTop sz="94608" autoAdjust="0"/>
  </p:normalViewPr>
  <p:slideViewPr>
    <p:cSldViewPr>
      <p:cViewPr varScale="1">
        <p:scale>
          <a:sx n="67" d="100"/>
          <a:sy n="67" d="100"/>
        </p:scale>
        <p:origin x="-40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0" y="2544763"/>
            <a:ext cx="9144000" cy="3255962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6"/>
          <p:cNvSpPr/>
          <p:nvPr/>
        </p:nvSpPr>
        <p:spPr>
          <a:xfrm>
            <a:off x="0" y="2667000"/>
            <a:ext cx="9144000" cy="2740025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7"/>
          <p:cNvSpPr/>
          <p:nvPr/>
        </p:nvSpPr>
        <p:spPr>
          <a:xfrm>
            <a:off x="0" y="5478463"/>
            <a:ext cx="9144000" cy="236537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TextBox 10"/>
          <p:cNvSpPr txBox="1"/>
          <p:nvPr/>
        </p:nvSpPr>
        <p:spPr>
          <a:xfrm>
            <a:off x="3148013" y="4260850"/>
            <a:ext cx="1219200" cy="585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spc="150" dirty="0">
                <a:solidFill>
                  <a:schemeClr val="accent1"/>
                </a:solidFill>
                <a:latin typeface="+mn-lt"/>
                <a:cs typeface="+mn-cs"/>
                <a:sym typeface="Wingdings"/>
              </a:rPr>
              <a:t></a:t>
            </a:r>
            <a:endParaRPr lang="en-US" sz="3200" spc="150" dirty="0">
              <a:solidFill>
                <a:schemeClr val="accent1"/>
              </a:solidFill>
              <a:latin typeface="+mn-lt"/>
              <a:cs typeface="+mn-cs"/>
            </a:endParaRPr>
          </a:p>
        </p:txBody>
      </p:sp>
      <p:sp>
        <p:nvSpPr>
          <p:cNvPr id="8" name="TextBox 14"/>
          <p:cNvSpPr txBox="1"/>
          <p:nvPr/>
        </p:nvSpPr>
        <p:spPr>
          <a:xfrm>
            <a:off x="4819650" y="4260850"/>
            <a:ext cx="1219200" cy="585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spc="150" dirty="0">
                <a:solidFill>
                  <a:schemeClr val="accent1"/>
                </a:solidFill>
                <a:latin typeface="+mn-lt"/>
                <a:cs typeface="+mn-cs"/>
                <a:sym typeface="Wingdings"/>
              </a:rPr>
              <a:t></a:t>
            </a:r>
            <a:endParaRPr lang="en-US" sz="3200" spc="150" dirty="0">
              <a:solidFill>
                <a:schemeClr val="accent1"/>
              </a:solidFill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599" y="2819400"/>
            <a:ext cx="8686800" cy="1470025"/>
          </a:xfrm>
        </p:spPr>
        <p:txBody>
          <a:bodyPr anchor="b">
            <a:noAutofit/>
          </a:bodyPr>
          <a:lstStyle>
            <a:lvl1pPr>
              <a:defRPr sz="7200" b="0" cap="none" spc="0">
                <a:ln w="13970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499" y="4800600"/>
            <a:ext cx="8001000" cy="5334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77B367-BA68-402B-94BE-5DB44FCF7418}" type="datetimeFigureOut">
              <a:rPr lang="en-US"/>
              <a:pPr>
                <a:defRPr/>
              </a:pPr>
              <a:t>10/6/2013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91200" y="6356350"/>
            <a:ext cx="2895600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62400" y="4392613"/>
            <a:ext cx="1219200" cy="365125"/>
          </a:xfrm>
        </p:spPr>
        <p:txBody>
          <a:bodyPr/>
          <a:lstStyle>
            <a:lvl1pPr algn="ctr">
              <a:defRPr sz="2400" smtClean="0">
                <a:latin typeface="+mj-lt"/>
              </a:defRPr>
            </a:lvl1pPr>
          </a:lstStyle>
          <a:p>
            <a:pPr>
              <a:defRPr/>
            </a:pPr>
            <a:fld id="{122A96E6-3E8D-4A7F-AE99-D26DC46E45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C64AA4-D670-48EA-B5B6-76FDA9B250C5}" type="datetimeFigureOut">
              <a:rPr lang="en-US"/>
              <a:pPr>
                <a:defRPr/>
              </a:pPr>
              <a:t>10/6/2013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0E1C66-FF2F-4AB4-9375-EAC2327F14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2544763"/>
            <a:ext cx="9144000" cy="3255962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7"/>
          <p:cNvSpPr/>
          <p:nvPr/>
        </p:nvSpPr>
        <p:spPr>
          <a:xfrm>
            <a:off x="0" y="2667000"/>
            <a:ext cx="9144000" cy="2740025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8"/>
          <p:cNvSpPr/>
          <p:nvPr/>
        </p:nvSpPr>
        <p:spPr>
          <a:xfrm>
            <a:off x="0" y="5478463"/>
            <a:ext cx="9144000" cy="236537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TextBox 10"/>
          <p:cNvSpPr txBox="1"/>
          <p:nvPr/>
        </p:nvSpPr>
        <p:spPr>
          <a:xfrm>
            <a:off x="4819650" y="4260850"/>
            <a:ext cx="1219200" cy="585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spc="150" dirty="0">
                <a:solidFill>
                  <a:srgbClr val="FFFFFF"/>
                </a:solidFill>
                <a:latin typeface="+mn-lt"/>
                <a:cs typeface="+mn-cs"/>
                <a:sym typeface="Wingdings"/>
              </a:rPr>
              <a:t></a:t>
            </a:r>
            <a:endParaRPr lang="en-US" sz="3200" spc="150" dirty="0">
              <a:solidFill>
                <a:srgbClr val="FFFFFF"/>
              </a:solidFill>
              <a:latin typeface="+mn-lt"/>
              <a:cs typeface="+mn-cs"/>
            </a:endParaRPr>
          </a:p>
        </p:txBody>
      </p:sp>
      <p:sp>
        <p:nvSpPr>
          <p:cNvPr id="8" name="TextBox 11"/>
          <p:cNvSpPr txBox="1"/>
          <p:nvPr/>
        </p:nvSpPr>
        <p:spPr>
          <a:xfrm>
            <a:off x="3148013" y="4260850"/>
            <a:ext cx="1219200" cy="585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spc="150" dirty="0">
                <a:solidFill>
                  <a:srgbClr val="FFFFFF"/>
                </a:solidFill>
                <a:latin typeface="+mn-lt"/>
                <a:cs typeface="+mn-cs"/>
                <a:sym typeface="Wingdings"/>
              </a:rPr>
              <a:t></a:t>
            </a:r>
            <a:endParaRPr lang="en-US" sz="3200" spc="150" dirty="0">
              <a:solidFill>
                <a:srgbClr val="FFFFFF"/>
              </a:solidFill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599" y="2819400"/>
            <a:ext cx="8686800" cy="1463040"/>
          </a:xfrm>
        </p:spPr>
        <p:txBody>
          <a:bodyPr anchor="b" anchorCtr="0">
            <a:noAutofit/>
          </a:bodyPr>
          <a:lstStyle>
            <a:lvl1pPr algn="ctr">
              <a:defRPr sz="72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499" y="4800600"/>
            <a:ext cx="8001000" cy="548640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03933A-9DFE-4877-B8BF-7E9B30E7420C}" type="datetimeFigureOut">
              <a:rPr lang="en-US"/>
              <a:pPr>
                <a:defRPr/>
              </a:pPr>
              <a:t>10/6/2013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91200" y="635635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59225" y="4389438"/>
            <a:ext cx="1216025" cy="365125"/>
          </a:xfrm>
        </p:spPr>
        <p:txBody>
          <a:bodyPr/>
          <a:lstStyle>
            <a:lvl1pPr algn="ctr">
              <a:defRPr sz="24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AC2EA565-D8DD-4BD4-B454-12FD630534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1707C6-D74D-4092-BEEB-E3ED84F7161A}" type="datetimeFigureOut">
              <a:rPr lang="en-US"/>
              <a:pPr>
                <a:defRPr/>
              </a:pPr>
              <a:t>10/6/2013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40E7DC-05A1-4692-AFF1-9FD6F18C81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FC2EEC-D29F-4E3B-96E6-C9CC07BCF542}" type="datetimeFigureOut">
              <a:rPr lang="en-US"/>
              <a:pPr>
                <a:defRPr/>
              </a:pPr>
              <a:t>10/6/2013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93F385-8D68-4FCE-ACDA-8453E324B9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911164-A377-48B2-AD5E-29484BFAAD80}" type="datetimeFigureOut">
              <a:rPr lang="en-US"/>
              <a:pPr>
                <a:defRPr/>
              </a:pPr>
              <a:t>10/6/2013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34D5C8-670C-4C8E-A84E-D39EF3A390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5DD552-D293-410C-A2C7-B66569F585A3}" type="datetimeFigureOut">
              <a:rPr lang="en-US"/>
              <a:pPr>
                <a:defRPr/>
              </a:pPr>
              <a:t>10/6/2013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BC083-E49C-4DD3-8E50-E934437F39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6172200" y="161925"/>
            <a:ext cx="2971800" cy="115252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6145213" y="133350"/>
            <a:ext cx="762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10"/>
          <p:cNvSpPr/>
          <p:nvPr/>
        </p:nvSpPr>
        <p:spPr>
          <a:xfrm>
            <a:off x="6145213" y="133350"/>
            <a:ext cx="762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5638800" cy="946150"/>
          </a:xfrm>
        </p:spPr>
        <p:txBody>
          <a:bodyPr>
            <a:noAutofit/>
          </a:bodyPr>
          <a:lstStyle>
            <a:lvl1pPr algn="l"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912" y="1719072"/>
            <a:ext cx="8247888" cy="45354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48400" y="274320"/>
            <a:ext cx="2743200" cy="944880"/>
          </a:xfrm>
        </p:spPr>
        <p:txBody>
          <a:bodyPr anchor="ctr">
            <a:normAutofit/>
          </a:bodyPr>
          <a:lstStyle>
            <a:lvl1pPr marL="0" indent="0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2985B1-6FD5-4F0F-9072-AFEDBCFAC2CF}" type="datetimeFigureOut">
              <a:rPr lang="en-US"/>
              <a:pPr>
                <a:defRPr/>
              </a:pPr>
              <a:t>10/6/2013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A869C1-56F4-4B1A-986E-A9B91873B8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6172200" y="161925"/>
            <a:ext cx="2971800" cy="115252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8"/>
          <p:cNvSpPr/>
          <p:nvPr/>
        </p:nvSpPr>
        <p:spPr>
          <a:xfrm>
            <a:off x="6145213" y="133350"/>
            <a:ext cx="762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10"/>
          <p:cNvSpPr/>
          <p:nvPr/>
        </p:nvSpPr>
        <p:spPr>
          <a:xfrm>
            <a:off x="6145213" y="133350"/>
            <a:ext cx="762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6880" y="1717040"/>
            <a:ext cx="8249920" cy="4531360"/>
          </a:xfrm>
          <a:solidFill>
            <a:schemeClr val="bg2">
              <a:lumMod val="60000"/>
              <a:lumOff val="40000"/>
            </a:schemeClr>
          </a:solidFill>
          <a:effectLst>
            <a:outerShdw blurRad="76200" dist="38100" dir="3600000" algn="ctr" rotWithShape="0">
              <a:srgbClr val="000000">
                <a:alpha val="50000"/>
              </a:srgbClr>
            </a:outerShdw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5638800" cy="1005840"/>
          </a:xfrm>
        </p:spPr>
        <p:txBody>
          <a:bodyPr>
            <a:noAutofit/>
          </a:bodyPr>
          <a:lstStyle>
            <a:lvl1pPr algn="l"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48400" y="228600"/>
            <a:ext cx="2819400" cy="1005840"/>
          </a:xfrm>
        </p:spPr>
        <p:txBody>
          <a:bodyPr anchor="ctr">
            <a:normAutofit/>
          </a:bodyPr>
          <a:lstStyle>
            <a:lvl1pPr marL="0" indent="0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877409-2532-45C6-9049-2CE2A038705F}" type="datetimeFigureOut">
              <a:rPr lang="en-US"/>
              <a:pPr>
                <a:defRPr/>
              </a:pPr>
              <a:t>10/6/2013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7E8D9-C27F-4674-8847-4C99D2FAEC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FCD20D-E8E6-4150-9AAA-B104530D655C}" type="datetimeFigureOut">
              <a:rPr lang="en-US"/>
              <a:pPr>
                <a:defRPr/>
              </a:pPr>
              <a:t>10/6/2013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BEBFC3-9C35-4F8A-9AE2-E11FCF2D71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 rot="5400000">
            <a:off x="4591050" y="2409825"/>
            <a:ext cx="6858000" cy="2038350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7"/>
          <p:cNvSpPr/>
          <p:nvPr/>
        </p:nvSpPr>
        <p:spPr>
          <a:xfrm rot="5400000">
            <a:off x="4668044" y="2570956"/>
            <a:ext cx="6858000" cy="1716088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8"/>
          <p:cNvSpPr/>
          <p:nvPr/>
        </p:nvSpPr>
        <p:spPr>
          <a:xfrm rot="5400000">
            <a:off x="3681413" y="3354387"/>
            <a:ext cx="6858000" cy="149225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15200" y="274638"/>
            <a:ext cx="1447800" cy="5851525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199" y="274638"/>
            <a:ext cx="6353175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6B6A10-993F-4552-9A71-B04A1C3B761E}" type="datetimeFigureOut">
              <a:rPr lang="en-US"/>
              <a:pPr>
                <a:defRPr/>
              </a:pPr>
              <a:t>10/6/2013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96000" y="6356350"/>
            <a:ext cx="762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2F3C78-1E76-4037-A215-9120C5DD6A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00013"/>
            <a:ext cx="9144000" cy="1454150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168275"/>
            <a:ext cx="9144000" cy="1154113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82563"/>
            <a:ext cx="8229600" cy="1111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3A92168-A5FD-4779-8731-FB5F05594E9F}" type="datetimeFigureOut">
              <a:rPr lang="en-US"/>
              <a:pPr>
                <a:defRPr/>
              </a:pPr>
              <a:t>10/6/2013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1F17183-8540-4E3E-B1EB-F5AFFC0426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1368425"/>
            <a:ext cx="9144000" cy="149225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39" r:id="rId2"/>
    <p:sldLayoutId id="2147483745" r:id="rId3"/>
    <p:sldLayoutId id="2147483740" r:id="rId4"/>
    <p:sldLayoutId id="2147483741" r:id="rId5"/>
    <p:sldLayoutId id="2147483742" r:id="rId6"/>
    <p:sldLayoutId id="2147483746" r:id="rId7"/>
    <p:sldLayoutId id="2147483747" r:id="rId8"/>
    <p:sldLayoutId id="2147483748" r:id="rId9"/>
    <p:sldLayoutId id="2147483743" r:id="rId10"/>
    <p:sldLayoutId id="21474837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5400" kern="1200">
          <a:ln w="13970" cmpd="sng">
            <a:solidFill>
              <a:srgbClr val="FFFFFF"/>
            </a:solidFill>
            <a:prstDash val="solid"/>
          </a:ln>
          <a:solidFill>
            <a:srgbClr val="FFFFFF"/>
          </a:solidFill>
          <a:effectLst>
            <a:outerShdw blurRad="63500" dir="3600000" algn="tl" rotWithShape="0">
              <a:srgbClr val="000000">
                <a:alpha val="70000"/>
              </a:srgbClr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5400">
          <a:solidFill>
            <a:srgbClr val="FFFFFF"/>
          </a:solidFill>
          <a:latin typeface="Bodoni MT Condensed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5400">
          <a:solidFill>
            <a:srgbClr val="FFFFFF"/>
          </a:solidFill>
          <a:latin typeface="Bodoni MT Condensed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5400">
          <a:solidFill>
            <a:srgbClr val="FFFFFF"/>
          </a:solidFill>
          <a:latin typeface="Bodoni MT Condensed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5400">
          <a:solidFill>
            <a:srgbClr val="FFFFFF"/>
          </a:solidFill>
          <a:latin typeface="Bodoni MT Condense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5400">
          <a:solidFill>
            <a:srgbClr val="FFFFFF"/>
          </a:solidFill>
          <a:latin typeface="Bodoni MT Condense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5400">
          <a:solidFill>
            <a:srgbClr val="FFFFFF"/>
          </a:solidFill>
          <a:latin typeface="Bodoni MT Condense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5400">
          <a:solidFill>
            <a:srgbClr val="FFFFFF"/>
          </a:solidFill>
          <a:latin typeface="Bodoni MT Condense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5400">
          <a:solidFill>
            <a:srgbClr val="FFFFFF"/>
          </a:solidFill>
          <a:latin typeface="Bodoni MT Condensed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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Courier New" pitchFamily="49" charset="0"/>
        <a:buChar char="o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948774"/>
        </a:buClr>
        <a:buFont typeface="Arial" charset="0"/>
        <a:buChar char="•"/>
        <a:defRPr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7EB8E7"/>
        </a:buClr>
        <a:buFont typeface="Arial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E3B651"/>
        </a:buClr>
        <a:buFont typeface="Arial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06680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500" dirty="0" smtClean="0">
                <a:latin typeface="Times New Roman" pitchFamily="18" charset="0"/>
                <a:cs typeface="Times New Roman" pitchFamily="18" charset="0"/>
              </a:rPr>
              <a:t>ECE 480 – Hot Strip Centerline Tracking</a:t>
            </a:r>
            <a:endParaRPr lang="en-US" sz="3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304800" y="1676400"/>
            <a:ext cx="3048000" cy="4830763"/>
          </a:xfrm>
        </p:spPr>
        <p:txBody>
          <a:bodyPr rtlCol="0">
            <a:normAutofit fontScale="85000" lnSpcReduction="20000"/>
          </a:bodyPr>
          <a:lstStyle/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Team 4</a:t>
            </a:r>
          </a:p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Bryan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Blancke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Mark Heller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Jeremy Martin</a:t>
            </a:r>
          </a:p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Daniel Kim</a:t>
            </a:r>
          </a:p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Facilitator: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Dr.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Aviyente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Sponsor: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ArcelorMittal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657600" y="1600200"/>
            <a:ext cx="5029200" cy="4525963"/>
          </a:xfrm>
        </p:spPr>
        <p:txBody>
          <a:bodyPr rtlCol="0">
            <a:normAutofit fontScale="85000" lnSpcReduction="20000"/>
          </a:bodyPr>
          <a:lstStyle/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en-US" dirty="0" smtClean="0"/>
          </a:p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en-US" dirty="0" smtClean="0"/>
          </a:p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en-US" dirty="0" smtClean="0"/>
          </a:p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en-US" dirty="0" smtClean="0"/>
          </a:p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en-US" dirty="0" smtClean="0"/>
          </a:p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en-US" dirty="0" smtClean="0"/>
          </a:p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en-US" dirty="0" smtClean="0"/>
          </a:p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dirty="0" smtClean="0"/>
              <a:t>	       </a:t>
            </a:r>
            <a:r>
              <a:rPr lang="en-US" sz="2100" dirty="0" smtClean="0"/>
              <a:t>Source: SMS</a:t>
            </a:r>
          </a:p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en-US" dirty="0"/>
          </a:p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en-US" dirty="0" smtClean="0"/>
          </a:p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en-US" dirty="0"/>
          </a:p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dirty="0" smtClean="0"/>
              <a:t> 	        	</a:t>
            </a:r>
            <a:endParaRPr lang="en-US" sz="1300" dirty="0"/>
          </a:p>
        </p:txBody>
      </p:sp>
      <p:pic>
        <p:nvPicPr>
          <p:cNvPr id="13316" name="Picture 4" descr="C:\Users\he chul\Desktop\steel stri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9000" y="1676400"/>
            <a:ext cx="51816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4" descr="http://www.rose-hulman.edu/careerservices/GradSchoolFairs/images/MichiganStat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67000" y="4419600"/>
            <a:ext cx="226377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Picture 2" descr="http://www.arcelormittal.com/ostrava/images/logo_print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38800" y="4800600"/>
            <a:ext cx="2628900" cy="161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82880"/>
            <a:ext cx="8229600" cy="1111664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Outline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38" name="Content Placeholder 4"/>
          <p:cNvSpPr>
            <a:spLocks noGrp="1"/>
          </p:cNvSpPr>
          <p:nvPr>
            <p:ph idx="1"/>
          </p:nvPr>
        </p:nvSpPr>
        <p:spPr>
          <a:xfrm>
            <a:off x="304800" y="1600200"/>
            <a:ext cx="8382000" cy="495300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sz="3000" smtClean="0">
                <a:latin typeface="Times New Roman" pitchFamily="18" charset="0"/>
                <a:cs typeface="Times New Roman" pitchFamily="18" charset="0"/>
              </a:rPr>
              <a:t>Problem Statement</a:t>
            </a:r>
          </a:p>
          <a:p>
            <a:pPr>
              <a:buFont typeface="Wingdings" pitchFamily="2" charset="2"/>
              <a:buChar char="Ø"/>
            </a:pPr>
            <a:r>
              <a:rPr lang="en-US" sz="3000" smtClean="0">
                <a:latin typeface="Times New Roman" pitchFamily="18" charset="0"/>
                <a:cs typeface="Times New Roman" pitchFamily="18" charset="0"/>
              </a:rPr>
              <a:t>Background</a:t>
            </a:r>
          </a:p>
          <a:p>
            <a:pPr>
              <a:buFont typeface="Wingdings" pitchFamily="2" charset="2"/>
              <a:buChar char="Ø"/>
            </a:pPr>
            <a:r>
              <a:rPr lang="en-US" sz="3000" smtClean="0">
                <a:latin typeface="Times New Roman" pitchFamily="18" charset="0"/>
                <a:cs typeface="Times New Roman" pitchFamily="18" charset="0"/>
              </a:rPr>
              <a:t>Design Specification</a:t>
            </a:r>
          </a:p>
          <a:p>
            <a:pPr>
              <a:buFont typeface="Wingdings" pitchFamily="2" charset="2"/>
              <a:buChar char="Ø"/>
            </a:pPr>
            <a:r>
              <a:rPr lang="en-US" sz="3000" smtClean="0">
                <a:latin typeface="Times New Roman" pitchFamily="18" charset="0"/>
                <a:cs typeface="Times New Roman" pitchFamily="18" charset="0"/>
              </a:rPr>
              <a:t>Conceptual Design</a:t>
            </a:r>
          </a:p>
          <a:p>
            <a:pPr>
              <a:buFont typeface="Wingdings" pitchFamily="2" charset="2"/>
              <a:buChar char="Ø"/>
            </a:pPr>
            <a:r>
              <a:rPr lang="en-US" sz="3000" smtClean="0">
                <a:latin typeface="Times New Roman" pitchFamily="18" charset="0"/>
                <a:cs typeface="Times New Roman" pitchFamily="18" charset="0"/>
              </a:rPr>
              <a:t>Final Design</a:t>
            </a:r>
          </a:p>
          <a:p>
            <a:pPr>
              <a:buFont typeface="Wingdings" pitchFamily="2" charset="2"/>
              <a:buChar char="Ø"/>
            </a:pPr>
            <a:r>
              <a:rPr lang="en-US" sz="3000" smtClean="0">
                <a:latin typeface="Times New Roman" pitchFamily="18" charset="0"/>
                <a:cs typeface="Times New Roman" pitchFamily="18" charset="0"/>
              </a:rPr>
              <a:t>Team Roles</a:t>
            </a:r>
          </a:p>
          <a:p>
            <a:pPr>
              <a:buFont typeface="Wingdings" pitchFamily="2" charset="2"/>
              <a:buChar char="Ø"/>
            </a:pPr>
            <a:r>
              <a:rPr lang="en-US" sz="3000" smtClean="0">
                <a:latin typeface="Times New Roman" pitchFamily="18" charset="0"/>
                <a:cs typeface="Times New Roman" pitchFamily="18" charset="0"/>
              </a:rPr>
              <a:t>Budget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/>
          </p:cNvSpPr>
          <p:nvPr>
            <p:ph type="title"/>
          </p:nvPr>
        </p:nvSpPr>
        <p:spPr bwMode="auto"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n>
                  <a:noFill/>
                </a:ln>
                <a:effectLst/>
              </a:rPr>
              <a:t>Problem Statement</a:t>
            </a:r>
          </a:p>
        </p:txBody>
      </p:sp>
      <p:sp>
        <p:nvSpPr>
          <p:cNvPr id="3789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Centerline Tracking in the Hot Strip mill</a:t>
            </a:r>
          </a:p>
          <a:p>
            <a:pPr lvl="1">
              <a:buFont typeface="Wingdings" pitchFamily="2" charset="2"/>
              <a:buChar char="Ø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What is the hot strip mill?</a:t>
            </a:r>
          </a:p>
          <a:p>
            <a:pPr lvl="1">
              <a:buFont typeface="Wingdings" pitchFamily="2" charset="2"/>
              <a:buChar char="Ø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Why track centerline?</a:t>
            </a:r>
          </a:p>
          <a:p>
            <a:pPr lvl="1">
              <a:buFont typeface="Wingdings" pitchFamily="2" charset="2"/>
              <a:buChar char="Ø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What is cambering?</a:t>
            </a:r>
          </a:p>
          <a:p>
            <a:pPr lvl="1">
              <a:buFont typeface="Wingdings" pitchFamily="2" charset="2"/>
              <a:buChar char="Ø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What issues can this cause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457200" lvl="1" indent="0">
              <a:buNone/>
            </a:pPr>
            <a:endParaRPr lang="en-US" sz="26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Ø"/>
            </a:pPr>
            <a:endParaRPr lang="en-US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Background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" y="1600200"/>
            <a:ext cx="8382000" cy="5105400"/>
          </a:xfrm>
        </p:spPr>
        <p:txBody>
          <a:bodyPr rtlCol="0">
            <a:normAutofit fontScale="47500" lnSpcReduction="20000"/>
          </a:bodyPr>
          <a:lstStyle/>
          <a:p>
            <a:pPr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5500" b="1" dirty="0" smtClean="0">
                <a:latin typeface="Times New Roman" pitchFamily="18" charset="0"/>
                <a:cs typeface="Times New Roman" pitchFamily="18" charset="0"/>
              </a:rPr>
              <a:t>Material Slab</a:t>
            </a:r>
          </a:p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5500" dirty="0" smtClean="0">
                <a:latin typeface="Times New Roman" pitchFamily="18" charset="0"/>
                <a:cs typeface="Times New Roman" pitchFamily="18" charset="0"/>
              </a:rPr>
              <a:t>Thickness: 8-10 inches, 9.9 inches average.</a:t>
            </a:r>
            <a:br>
              <a:rPr lang="en-US" sz="55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5500" dirty="0" smtClean="0">
                <a:latin typeface="Times New Roman" pitchFamily="18" charset="0"/>
                <a:cs typeface="Times New Roman" pitchFamily="18" charset="0"/>
              </a:rPr>
              <a:t>Width: 26-72 inches</a:t>
            </a:r>
            <a:br>
              <a:rPr lang="en-US" sz="55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5500" dirty="0" smtClean="0">
                <a:latin typeface="Times New Roman" pitchFamily="18" charset="0"/>
                <a:cs typeface="Times New Roman" pitchFamily="18" charset="0"/>
              </a:rPr>
              <a:t>Length: 110-383 inches</a:t>
            </a:r>
          </a:p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5500" dirty="0" smtClean="0">
                <a:latin typeface="Times New Roman" pitchFamily="18" charset="0"/>
                <a:cs typeface="Times New Roman" pitchFamily="18" charset="0"/>
              </a:rPr>
              <a:t>Weight: 10-40tons</a:t>
            </a:r>
          </a:p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5500" dirty="0" smtClean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5500" b="1" dirty="0" smtClean="0">
                <a:latin typeface="Times New Roman" pitchFamily="18" charset="0"/>
                <a:cs typeface="Times New Roman" pitchFamily="18" charset="0"/>
              </a:rPr>
              <a:t>Product: Hot Coil</a:t>
            </a:r>
          </a:p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5500" dirty="0" smtClean="0">
                <a:latin typeface="Times New Roman" pitchFamily="18" charset="0"/>
                <a:cs typeface="Times New Roman" pitchFamily="18" charset="0"/>
              </a:rPr>
              <a:t>Thickness:  0.06-0.5 inches</a:t>
            </a:r>
            <a:br>
              <a:rPr lang="en-US" sz="55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5500" dirty="0" smtClean="0">
                <a:latin typeface="Times New Roman" pitchFamily="18" charset="0"/>
                <a:cs typeface="Times New Roman" pitchFamily="18" charset="0"/>
              </a:rPr>
              <a:t>Width: 25-75 inches</a:t>
            </a:r>
            <a:br>
              <a:rPr lang="en-US" sz="55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5500" dirty="0" smtClean="0">
                <a:latin typeface="Times New Roman" pitchFamily="18" charset="0"/>
                <a:cs typeface="Times New Roman" pitchFamily="18" charset="0"/>
              </a:rPr>
              <a:t>Inside Diameter: 30 inches</a:t>
            </a:r>
          </a:p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5500" dirty="0" smtClean="0">
                <a:latin typeface="Times New Roman" pitchFamily="18" charset="0"/>
                <a:cs typeface="Times New Roman" pitchFamily="18" charset="0"/>
              </a:rPr>
              <a:t>Outside Diameter: 80 inches</a:t>
            </a:r>
          </a:p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4800" dirty="0" smtClean="0"/>
          </a:p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2800" dirty="0"/>
              <a:t/>
            </a:r>
            <a:br>
              <a:rPr lang="en-US" sz="2800" dirty="0"/>
            </a:br>
            <a:endParaRPr lang="en-US" sz="2800" dirty="0" smtClean="0"/>
          </a:p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0"/>
            <a:ext cx="8229600" cy="96012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Background</a:t>
            </a:r>
            <a:endParaRPr lang="en-US" dirty="0"/>
          </a:p>
        </p:txBody>
      </p:sp>
      <p:pic>
        <p:nvPicPr>
          <p:cNvPr id="15362" name="Picture 4" descr="BurnsHarbor_Process1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11572"/>
          <a:stretch>
            <a:fillRect/>
          </a:stretch>
        </p:blipFill>
        <p:spPr>
          <a:xfrm>
            <a:off x="838200" y="1600200"/>
            <a:ext cx="7620000" cy="49339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2" descr="C:\Users\Mark\Desktop\Modified Finishing mill imag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7488" y="304800"/>
            <a:ext cx="8926512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4" name="TextBox 8"/>
          <p:cNvSpPr txBox="1">
            <a:spLocks noChangeArrowheads="1"/>
          </p:cNvSpPr>
          <p:nvPr/>
        </p:nvSpPr>
        <p:spPr bwMode="auto">
          <a:xfrm>
            <a:off x="1371600" y="5791200"/>
            <a:ext cx="632460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>
                <a:latin typeface="Franklin Gothic Book" pitchFamily="34" charset="0"/>
              </a:rPr>
              <a:t>Courtesy of ArcelorMittal</a:t>
            </a:r>
          </a:p>
          <a:p>
            <a:endParaRPr lang="en-US">
              <a:latin typeface="Franklin Gothic Boo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AutoShape 2" descr="https://mail-attachment.googleusercontent.com/attachment/u/0/?ui=2&amp;ik=428aae3e4c&amp;view=att&amp;th=140efd8c828d0f4e&amp;attid=0.1&amp;disp=inline&amp;safe=1&amp;zw&amp;saduie=AG9B_P99jgYXPfHtov8Ounbul4hr&amp;sadet=1380595794873&amp;sads=9b9_MCfpnHPCueqnEUOFxQo9j9o&amp;sadssc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>
              <a:latin typeface="Franklin Gothic Book" pitchFamily="34" charset="0"/>
            </a:endParaRPr>
          </a:p>
        </p:txBody>
      </p:sp>
      <p:pic>
        <p:nvPicPr>
          <p:cNvPr id="1945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2575" y="160338"/>
            <a:ext cx="8534400" cy="515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TextBox 4"/>
          <p:cNvSpPr txBox="1">
            <a:spLocks noChangeArrowheads="1"/>
          </p:cNvSpPr>
          <p:nvPr/>
        </p:nvSpPr>
        <p:spPr bwMode="auto">
          <a:xfrm>
            <a:off x="1219200" y="5608638"/>
            <a:ext cx="6934200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000">
                <a:latin typeface="Franklin Gothic Book" pitchFamily="34" charset="0"/>
              </a:rPr>
              <a:t>Finishing Mill Courtesy of ArcelorMittal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0"/>
            <a:ext cx="8229600" cy="1111664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Design Specification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8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Wingdings" pitchFamily="2" charset="2"/>
              <a:buChar char="Ø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High 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Resistance to Heat (2300</a:t>
            </a:r>
            <a:r>
              <a:rPr lang="en-US" sz="2600" baseline="30000" dirty="0" smtClean="0">
                <a:latin typeface="Times New Roman" pitchFamily="18" charset="0"/>
                <a:cs typeface="Times New Roman" pitchFamily="18" charset="0"/>
              </a:rPr>
              <a:t>◦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F)</a:t>
            </a:r>
          </a:p>
          <a:p>
            <a:pPr lvl="1">
              <a:buFont typeface="Wingdings" pitchFamily="2" charset="2"/>
              <a:buChar char="Ø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High Resistance to Debris (scale)</a:t>
            </a:r>
          </a:p>
          <a:p>
            <a:pPr lvl="1">
              <a:buFont typeface="Wingdings" pitchFamily="2" charset="2"/>
              <a:buChar char="Ø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Waterproof</a:t>
            </a:r>
            <a:endParaRPr lang="en-US" dirty="0" smtClean="0"/>
          </a:p>
          <a:p>
            <a:pPr lvl="1">
              <a:buFont typeface="Wingdings" pitchFamily="2" charset="2"/>
              <a:buChar char="Ø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Data processing at 50 Hz</a:t>
            </a:r>
          </a:p>
          <a:p>
            <a:pPr lvl="1">
              <a:buFont typeface="Wingdings" pitchFamily="2" charset="2"/>
              <a:buChar char="Ø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540p resolution</a:t>
            </a:r>
          </a:p>
          <a:p>
            <a:pPr lvl="1">
              <a:buFont typeface="Wingdings" pitchFamily="2" charset="2"/>
              <a:buChar char="Ø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Image capture from an 8 meter distance</a:t>
            </a:r>
            <a:endParaRPr lang="en-US" sz="2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0"/>
            <a:ext cx="8229600" cy="1111664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 Conceptual Design 1</a:t>
            </a:r>
            <a:endParaRPr lang="en-US" dirty="0"/>
          </a:p>
        </p:txBody>
      </p:sp>
      <p:sp>
        <p:nvSpPr>
          <p:cNvPr id="21506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5029200"/>
          </a:xfrm>
        </p:spPr>
        <p:txBody>
          <a:bodyPr/>
          <a:lstStyle/>
          <a:p>
            <a:r>
              <a:rPr lang="en-US" smtClean="0"/>
              <a:t>Centerline Tracking Production Monitor</a:t>
            </a:r>
          </a:p>
          <a:p>
            <a:r>
              <a:rPr lang="en-US" smtClean="0"/>
              <a:t>A camera mounted 6-8 meters above the stand.</a:t>
            </a:r>
          </a:p>
          <a:p>
            <a:r>
              <a:rPr lang="en-US" smtClean="0"/>
              <a:t>Records the metal strip and captures the image of the</a:t>
            </a:r>
            <a:br>
              <a:rPr lang="en-US" smtClean="0"/>
            </a:br>
            <a:r>
              <a:rPr lang="en-US" smtClean="0"/>
              <a:t>camber.</a:t>
            </a:r>
          </a:p>
          <a:p>
            <a:r>
              <a:rPr lang="en-US" smtClean="0"/>
              <a:t>Cost: $130,000.00</a:t>
            </a:r>
          </a:p>
          <a:p>
            <a:pPr>
              <a:buFont typeface="Wingdings" pitchFamily="2" charset="2"/>
              <a:buNone/>
            </a:pPr>
            <a:r>
              <a:rPr lang="en-US" smtClean="0"/>
              <a:t>European Company: EMG Automation</a:t>
            </a:r>
          </a:p>
          <a:p>
            <a:pPr>
              <a:buFont typeface="Wingdings" pitchFamily="2" charset="2"/>
              <a:buNone/>
            </a:pPr>
            <a:endParaRPr lang="en-US" smtClean="0"/>
          </a:p>
          <a:p>
            <a:pPr>
              <a:buFont typeface="Wingdings" pitchFamily="2" charset="2"/>
              <a:buNone/>
            </a:pPr>
            <a:endParaRPr lang="en-US" smtClean="0"/>
          </a:p>
        </p:txBody>
      </p:sp>
      <p:pic>
        <p:nvPicPr>
          <p:cNvPr id="21507" name="Picture 2" descr="C:\Users\Mark\Desktop\HotCam2_293c59105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43600" y="2895600"/>
            <a:ext cx="2309813" cy="3579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81000" y="4500563"/>
          <a:ext cx="51054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2700"/>
                <a:gridCol w="25527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Strengths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Weaknesses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Ideal solution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Expensive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</a:t>
                      </a:r>
                      <a:r>
                        <a:rPr lang="en-US" baseline="0" dirty="0" smtClean="0"/>
                        <a:t> innovation</a:t>
                      </a:r>
                      <a:endParaRPr lang="en-US" dirty="0" smtClean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0"/>
            <a:ext cx="8229600" cy="1111664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Conceptual Design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52578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Fiber Optic Laser Sensor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Multiple lasers detecting each edge of steel strip</a:t>
            </a:r>
            <a:endParaRPr lang="en-US" dirty="0"/>
          </a:p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As strip moves, different sensors trip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Gives a visual representation of the strip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Data is approximate, not very</a:t>
            </a:r>
          </a:p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dirty="0"/>
              <a:t> </a:t>
            </a:r>
            <a:r>
              <a:rPr lang="en-US" dirty="0" smtClean="0"/>
              <a:t>    accurate</a:t>
            </a:r>
          </a:p>
          <a:p>
            <a:pPr fontAlgn="auto">
              <a:spcAft>
                <a:spcPts val="0"/>
              </a:spcAft>
              <a:defRPr/>
            </a:pPr>
            <a:endParaRPr lang="en-US" dirty="0" smtClean="0"/>
          </a:p>
        </p:txBody>
      </p:sp>
      <p:pic>
        <p:nvPicPr>
          <p:cNvPr id="22531" name="Picture 2" descr="E3X-NA Series Fiber Optic Sensor : Bar Graph Amplifier for Fiber-Optic Sensors"/>
          <p:cNvPicPr>
            <a:picLocks noChangeAspect="1" noChangeArrowheads="1"/>
          </p:cNvPicPr>
          <p:nvPr/>
        </p:nvPicPr>
        <p:blipFill>
          <a:blip r:embed="rId2"/>
          <a:srcRect t="-2174" b="-2174"/>
          <a:stretch>
            <a:fillRect/>
          </a:stretch>
        </p:blipFill>
        <p:spPr bwMode="auto">
          <a:xfrm>
            <a:off x="5562600" y="3276600"/>
            <a:ext cx="3448050" cy="334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2145663"/>
              </p:ext>
            </p:extLst>
          </p:nvPr>
        </p:nvGraphicFramePr>
        <p:xfrm>
          <a:off x="304800" y="4495800"/>
          <a:ext cx="5105400" cy="1783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2700"/>
                <a:gridCol w="25527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Strengths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Weaknesses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Low resolution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High risk</a:t>
                      </a:r>
                    </a:p>
                    <a:p>
                      <a:r>
                        <a:rPr lang="en-US" sz="1000" dirty="0" smtClean="0"/>
                        <a:t>Requires</a:t>
                      </a:r>
                      <a:r>
                        <a:rPr lang="en-US" sz="1000" baseline="0" dirty="0" smtClean="0"/>
                        <a:t> mechanical adjustments</a:t>
                      </a:r>
                    </a:p>
                    <a:p>
                      <a:r>
                        <a:rPr lang="en-US" sz="1000" baseline="0" dirty="0" smtClean="0"/>
                        <a:t>Might not detect through steam</a:t>
                      </a:r>
                      <a:endParaRPr lang="en-US" sz="10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0"/>
            <a:ext cx="8229600" cy="1111664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Conceptual Design 3</a:t>
            </a:r>
            <a:endParaRPr lang="en-US" dirty="0"/>
          </a:p>
        </p:txBody>
      </p:sp>
      <p:sp>
        <p:nvSpPr>
          <p:cNvPr id="2355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Low-power Micro-cameras</a:t>
            </a:r>
          </a:p>
        </p:txBody>
      </p:sp>
      <p:sp>
        <p:nvSpPr>
          <p:cNvPr id="23555" name="Content Placeholder 4"/>
          <p:cNvSpPr>
            <a:spLocks noGrp="1"/>
          </p:cNvSpPr>
          <p:nvPr>
            <p:ph sz="half" idx="2"/>
          </p:nvPr>
        </p:nvSpPr>
        <p:spPr>
          <a:xfrm>
            <a:off x="457200" y="2209800"/>
            <a:ext cx="5181600" cy="3951288"/>
          </a:xfrm>
        </p:spPr>
        <p:txBody>
          <a:bodyPr/>
          <a:lstStyle/>
          <a:p>
            <a:r>
              <a:rPr lang="en-US" smtClean="0"/>
              <a:t>Initially a consideration due to the ease of integration with a microcontroller</a:t>
            </a:r>
          </a:p>
          <a:p>
            <a:r>
              <a:rPr lang="en-US" smtClean="0"/>
              <a:t>Lower capture speeds, less accurate data</a:t>
            </a:r>
          </a:p>
          <a:p>
            <a:r>
              <a:rPr lang="en-US" smtClean="0"/>
              <a:t>Instead, we used a more powerful microcontroller in order to utilize a regular 1080p 30fps camera</a:t>
            </a:r>
          </a:p>
        </p:txBody>
      </p:sp>
      <p:pic>
        <p:nvPicPr>
          <p:cNvPr id="2355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0" y="1600200"/>
            <a:ext cx="24384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53200" y="3657600"/>
            <a:ext cx="2159000" cy="215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304800" y="5486400"/>
          <a:ext cx="51054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2700"/>
                <a:gridCol w="25527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Strengths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Weaknesses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Fast processing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Low</a:t>
                      </a:r>
                      <a:r>
                        <a:rPr lang="en-US" baseline="0" dirty="0" smtClean="0"/>
                        <a:t> resolution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Low heat tolerance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0"/>
            <a:ext cx="8229600" cy="1111664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Final Design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78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4953000"/>
          </a:xfrm>
        </p:spPr>
        <p:txBody>
          <a:bodyPr/>
          <a:lstStyle/>
          <a:p>
            <a:r>
              <a:rPr lang="en-US" smtClean="0"/>
              <a:t>Camera attached via USB to a Beaglebone Black Microcontroller</a:t>
            </a:r>
          </a:p>
          <a:p>
            <a:r>
              <a:rPr lang="en-US" smtClean="0"/>
              <a:t>Captures images of position of strip</a:t>
            </a:r>
          </a:p>
          <a:p>
            <a:r>
              <a:rPr lang="en-US" smtClean="0"/>
              <a:t>Use OpenCV to detect and compare strip edges</a:t>
            </a:r>
          </a:p>
          <a:p>
            <a:r>
              <a:rPr lang="en-US" smtClean="0"/>
              <a:t>Output images and position data to a display screen</a:t>
            </a:r>
          </a:p>
        </p:txBody>
      </p:sp>
      <p:pic>
        <p:nvPicPr>
          <p:cNvPr id="24579" name="Picture 2" descr="https://www.logicsupply.com/blog/wp-content/uploads/2013/05/beaglebone-black-board-logicsupply_pic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88038" y="4572000"/>
            <a:ext cx="3238500" cy="215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4" descr="http://pisces.bbystatic.com/image2/BestBuy_US/images/products/4612/4612476_500x500_sa.jpg;canvasHeight=500;canvasWidth=50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2800" y="4660900"/>
            <a:ext cx="19812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0"/>
            <a:ext cx="8229600" cy="1111664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Block Diagram</a:t>
            </a:r>
            <a:endParaRPr lang="en-US" dirty="0"/>
          </a:p>
        </p:txBody>
      </p:sp>
      <p:pic>
        <p:nvPicPr>
          <p:cNvPr id="25602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287463" y="1600200"/>
            <a:ext cx="6569075" cy="4525963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0"/>
            <a:ext cx="8229600" cy="1111664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Raspberry Pi vs. </a:t>
            </a:r>
            <a:r>
              <a:rPr lang="en-US" dirty="0" err="1" smtClean="0"/>
              <a:t>Beaglebone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623906085"/>
              </p:ext>
            </p:extLst>
          </p:nvPr>
        </p:nvGraphicFramePr>
        <p:xfrm>
          <a:off x="609600" y="2286000"/>
          <a:ext cx="7543800" cy="1569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71900"/>
                <a:gridCol w="3771900"/>
              </a:tblGrid>
              <a:tr h="457200">
                <a:tc>
                  <a:txBody>
                    <a:bodyPr/>
                    <a:lstStyle/>
                    <a:p>
                      <a:r>
                        <a:rPr lang="en-US" dirty="0" smtClean="0"/>
                        <a:t>Raspberry Pi</a:t>
                      </a:r>
                      <a:endParaRPr lang="en-US" dirty="0"/>
                    </a:p>
                  </a:txBody>
                  <a:tcPr marL="44873" marR="44873"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Beaglebone</a:t>
                      </a:r>
                      <a:endParaRPr lang="en-US" dirty="0"/>
                    </a:p>
                  </a:txBody>
                  <a:tcPr marL="44873" marR="44873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More resources available</a:t>
                      </a:r>
                      <a:endParaRPr lang="en-US" dirty="0"/>
                    </a:p>
                  </a:txBody>
                  <a:tcPr marL="44873" marR="44873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Easier set up</a:t>
                      </a:r>
                      <a:endParaRPr lang="en-US" dirty="0"/>
                    </a:p>
                  </a:txBody>
                  <a:tcPr marL="44873" marR="44873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1080p display capability</a:t>
                      </a:r>
                      <a:endParaRPr lang="en-US" dirty="0"/>
                    </a:p>
                  </a:txBody>
                  <a:tcPr marL="44873" marR="44873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Faster clock speed</a:t>
                      </a:r>
                      <a:endParaRPr lang="en-US" dirty="0"/>
                    </a:p>
                  </a:txBody>
                  <a:tcPr marL="44873" marR="44873"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44873" marR="44873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More available connections</a:t>
                      </a:r>
                      <a:endParaRPr lang="en-US" dirty="0"/>
                    </a:p>
                  </a:txBody>
                  <a:tcPr marL="44873" marR="44873"/>
                </a:tc>
              </a:tr>
            </a:tbl>
          </a:graphicData>
        </a:graphic>
      </p:graphicFrame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2133600" y="4419600"/>
            <a:ext cx="4343400" cy="2011363"/>
          </a:xfrm>
        </p:spPr>
        <p:txBody>
          <a:bodyPr rtlCol="0">
            <a:normAutofit/>
          </a:bodyPr>
          <a:lstStyle/>
          <a:p>
            <a:pPr marL="0" indent="0" algn="ctr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dirty="0" smtClean="0"/>
              <a:t>But why not </a:t>
            </a:r>
            <a:r>
              <a:rPr lang="en-US" dirty="0" err="1" smtClean="0"/>
              <a:t>Arduino</a:t>
            </a:r>
            <a:r>
              <a:rPr lang="en-US" dirty="0" smtClean="0"/>
              <a:t>?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1200" dirty="0" smtClean="0"/>
              <a:t>Image processing requires heavy processing power which </a:t>
            </a:r>
            <a:r>
              <a:rPr lang="en-US" sz="1200" dirty="0" err="1" smtClean="0"/>
              <a:t>Arduino</a:t>
            </a:r>
            <a:r>
              <a:rPr lang="en-US" sz="1200" dirty="0" smtClean="0"/>
              <a:t> cannot provide within the scope of this project.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0"/>
            <a:ext cx="8229600" cy="1111664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Issues</a:t>
            </a:r>
            <a:endParaRPr lang="en-US" dirty="0"/>
          </a:p>
        </p:txBody>
      </p:sp>
      <p:sp>
        <p:nvSpPr>
          <p:cNvPr id="27650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With the given budget, taking images and processing them at 50 fps is unfeasible. </a:t>
            </a:r>
            <a:endParaRPr lang="en-US" dirty="0" smtClean="0"/>
          </a:p>
          <a:p>
            <a:r>
              <a:rPr lang="en-US" dirty="0" smtClean="0"/>
              <a:t>Current </a:t>
            </a:r>
            <a:r>
              <a:rPr lang="en-US" dirty="0" smtClean="0"/>
              <a:t>cameras generally have a maximum of 30 fps</a:t>
            </a:r>
            <a:r>
              <a:rPr lang="en-US" dirty="0" smtClean="0"/>
              <a:t>.</a:t>
            </a:r>
          </a:p>
          <a:p>
            <a:r>
              <a:rPr lang="en-US" smtClean="0"/>
              <a:t>The microcontroller </a:t>
            </a:r>
            <a:r>
              <a:rPr lang="en-US" dirty="0" smtClean="0"/>
              <a:t>might not be able to process the information as fast as the pictures are being captured.</a:t>
            </a:r>
            <a:endParaRPr lang="en-US" dirty="0" smtClean="0"/>
          </a:p>
          <a:p>
            <a:r>
              <a:rPr lang="en-US" dirty="0" smtClean="0"/>
              <a:t>We </a:t>
            </a:r>
            <a:r>
              <a:rPr lang="en-US" dirty="0" smtClean="0"/>
              <a:t>may </a:t>
            </a:r>
            <a:r>
              <a:rPr lang="en-US" dirty="0" smtClean="0"/>
              <a:t>have to sample the data at lower frequencies in order for our controller to be able to process the data. </a:t>
            </a:r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0"/>
            <a:ext cx="8229600" cy="1111664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Budget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305800" cy="48006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err="1" smtClean="0"/>
              <a:t>Beaglebone</a:t>
            </a:r>
            <a:r>
              <a:rPr lang="en-US" dirty="0" smtClean="0"/>
              <a:t> Black - $45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Logitech C920 Camera - $75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HDMI cable - $7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Ethernet cable - $7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5V 2.5A power supply - $10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 err="1" smtClean="0"/>
              <a:t>Beaglebone</a:t>
            </a:r>
            <a:r>
              <a:rPr lang="en-US" dirty="0" smtClean="0"/>
              <a:t> casing - $20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Demonstration bench materials - $</a:t>
            </a:r>
            <a:r>
              <a:rPr lang="en-US" dirty="0" smtClean="0"/>
              <a:t>50</a:t>
            </a:r>
            <a:endParaRPr lang="en-US" dirty="0" smtClean="0"/>
          </a:p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dirty="0" smtClean="0"/>
              <a:t>Total - $214</a:t>
            </a:r>
          </a:p>
          <a:p>
            <a:pPr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Project Management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 rtlCol="0">
            <a:normAutofit fontScale="92500" lnSpcReduction="20000"/>
          </a:bodyPr>
          <a:lstStyle/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b="1" u="sng" dirty="0">
                <a:latin typeface="Times New Roman" pitchFamily="18" charset="0"/>
                <a:cs typeface="Times New Roman" pitchFamily="18" charset="0"/>
              </a:rPr>
              <a:t>Team Roles</a:t>
            </a:r>
            <a:endParaRPr lang="en-US" b="1" u="sng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Bryan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Blancke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latin typeface="Times New Roman" pitchFamily="18" charset="0"/>
                <a:cs typeface="Times New Roman" pitchFamily="18" charset="0"/>
              </a:rPr>
              <a:t>Non-Technical: Team Management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latin typeface="Times New Roman" pitchFamily="18" charset="0"/>
                <a:cs typeface="Times New Roman" pitchFamily="18" charset="0"/>
              </a:rPr>
              <a:t>Technical: Demonstration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Bench</a:t>
            </a:r>
          </a:p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b="1" dirty="0">
                <a:latin typeface="Times New Roman" pitchFamily="18" charset="0"/>
                <a:cs typeface="Times New Roman" pitchFamily="18" charset="0"/>
              </a:rPr>
              <a:t>Mark Heller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latin typeface="Times New Roman" pitchFamily="18" charset="0"/>
                <a:cs typeface="Times New Roman" pitchFamily="18" charset="0"/>
              </a:rPr>
              <a:t>Non-Technical: Document Preparation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latin typeface="Times New Roman" pitchFamily="18" charset="0"/>
                <a:cs typeface="Times New Roman" pitchFamily="18" charset="0"/>
              </a:rPr>
              <a:t>Technical: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Functionality Testing</a:t>
            </a:r>
          </a:p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b="1" dirty="0">
                <a:latin typeface="Times New Roman" pitchFamily="18" charset="0"/>
                <a:cs typeface="Times New Roman" pitchFamily="18" charset="0"/>
              </a:rPr>
              <a:t>Jeremy Martin</a:t>
            </a: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Non-Technical: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Web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Designer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latin typeface="Times New Roman" pitchFamily="18" charset="0"/>
                <a:cs typeface="Times New Roman" pitchFamily="18" charset="0"/>
              </a:rPr>
              <a:t>Technical: Software Integration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b="1" dirty="0">
                <a:latin typeface="Times New Roman" pitchFamily="18" charset="0"/>
                <a:cs typeface="Times New Roman" pitchFamily="18" charset="0"/>
              </a:rPr>
              <a:t>Daniel Kim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latin typeface="Times New Roman" pitchFamily="18" charset="0"/>
                <a:cs typeface="Times New Roman" pitchFamily="18" charset="0"/>
              </a:rPr>
              <a:t>Non-Technical: Presentation Preparation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latin typeface="Times New Roman" pitchFamily="18" charset="0"/>
                <a:cs typeface="Times New Roman" pitchFamily="18" charset="0"/>
              </a:rPr>
              <a:t>Technical: Hardware Specialist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0"/>
            <a:ext cx="8229600" cy="1111664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Questions?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2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" pitchFamily="2" charset="2"/>
              <a:buNone/>
            </a:pPr>
            <a:endParaRPr lang="en-US" smtClean="0"/>
          </a:p>
        </p:txBody>
      </p:sp>
      <p:pic>
        <p:nvPicPr>
          <p:cNvPr id="30723" name="Picture 2" descr="C:\Users\he chul\Desktop\last pic'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8513" y="2038350"/>
            <a:ext cx="7467600" cy="346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catur">
  <a:themeElements>
    <a:clrScheme name="Decatur">
      <a:dk1>
        <a:sysClr val="windowText" lastClr="000000"/>
      </a:dk1>
      <a:lt1>
        <a:sysClr val="window" lastClr="FFFFFF"/>
      </a:lt1>
      <a:dk2>
        <a:srgbClr val="55554A"/>
      </a:dk2>
      <a:lt2>
        <a:srgbClr val="D7DAE1"/>
      </a:lt2>
      <a:accent1>
        <a:srgbClr val="F4680B"/>
      </a:accent1>
      <a:accent2>
        <a:srgbClr val="ABB19F"/>
      </a:accent2>
      <a:accent3>
        <a:srgbClr val="948774"/>
      </a:accent3>
      <a:accent4>
        <a:srgbClr val="7EB8E7"/>
      </a:accent4>
      <a:accent5>
        <a:srgbClr val="E3B651"/>
      </a:accent5>
      <a:accent6>
        <a:srgbClr val="96756C"/>
      </a:accent6>
      <a:hlink>
        <a:srgbClr val="66AACD"/>
      </a:hlink>
      <a:folHlink>
        <a:srgbClr val="809DB3"/>
      </a:folHlink>
    </a:clrScheme>
    <a:fontScheme name="Decatur">
      <a:majorFont>
        <a:latin typeface="Bodoni MT Condensed"/>
        <a:ea typeface=""/>
        <a:cs typeface=""/>
        <a:font script="Grek" typeface="Times New Roman"/>
        <a:font script="Cyrl" typeface="Times New Roman"/>
        <a:font script="Jpan" typeface="HG明朝E"/>
        <a:font script="Hang" typeface="HY목각파임B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catur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  <a:satMod val="110000"/>
              </a:schemeClr>
            </a:gs>
            <a:gs pos="47500">
              <a:schemeClr val="phClr">
                <a:tint val="53000"/>
                <a:satMod val="120000"/>
              </a:schemeClr>
            </a:gs>
            <a:gs pos="58500">
              <a:schemeClr val="phClr">
                <a:tint val="53000"/>
                <a:satMod val="120000"/>
              </a:schemeClr>
            </a:gs>
            <a:gs pos="100000">
              <a:schemeClr val="phClr">
                <a:tint val="90000"/>
                <a:satMod val="110000"/>
              </a:schemeClr>
            </a:gs>
          </a:gsLst>
          <a:lin ang="3600000" scaled="1"/>
        </a:gradFill>
        <a:gradFill rotWithShape="1">
          <a:gsLst>
            <a:gs pos="0">
              <a:schemeClr val="phClr">
                <a:shade val="54000"/>
                <a:satMod val="105000"/>
              </a:schemeClr>
            </a:gs>
            <a:gs pos="47500">
              <a:schemeClr val="phClr">
                <a:shade val="88000"/>
                <a:satMod val="105000"/>
              </a:schemeClr>
            </a:gs>
            <a:gs pos="58500">
              <a:schemeClr val="phClr">
                <a:shade val="88000"/>
                <a:satMod val="105000"/>
              </a:schemeClr>
            </a:gs>
            <a:gs pos="100000">
              <a:schemeClr val="phClr">
                <a:shade val="54000"/>
                <a:satMod val="105000"/>
              </a:schemeClr>
            </a:gs>
          </a:gsLst>
          <a:lin ang="36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82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3600000" algn="r" rotWithShape="0">
              <a:srgbClr val="000000">
                <a:alpha val="30000"/>
              </a:srgbClr>
            </a:outerShdw>
          </a:effectLst>
        </a:effectStyle>
        <a:effectStyle>
          <a:effectLst>
            <a:outerShdw blurRad="63500" dist="25400" dir="3600000" algn="r" rotWithShape="0">
              <a:srgbClr val="000000">
                <a:alpha val="36000"/>
              </a:srgbClr>
            </a:outerShdw>
          </a:effectLst>
          <a:scene3d>
            <a:camera prst="orthographicFront">
              <a:rot lat="0" lon="0" rev="0"/>
            </a:camera>
            <a:lightRig rig="harsh" dir="tl">
              <a:rot lat="0" lon="0" rev="9000000"/>
            </a:lightRig>
          </a:scene3d>
          <a:sp3d prstMaterial="flat">
            <a:bevelT w="38100" h="50800" prst="softRound"/>
          </a:sp3d>
        </a:effectStyle>
        <a:effectStyle>
          <a:effectLst>
            <a:outerShdw blurRad="76200" dist="38100" dir="3600000" algn="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harsh" dir="tl">
              <a:rot lat="0" lon="0" rev="9000000"/>
            </a:lightRig>
          </a:scene3d>
          <a:sp3d contourW="44450" prstMaterial="flat">
            <a:bevelT w="38100" h="50800" prst="softRound"/>
            <a:contourClr>
              <a:schemeClr val="phClr">
                <a:tint val="5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52000"/>
                <a:satMod val="105000"/>
              </a:schemeClr>
            </a:gs>
            <a:gs pos="47500">
              <a:schemeClr val="phClr">
                <a:tint val="90000"/>
                <a:shade val="89000"/>
                <a:satMod val="105000"/>
              </a:schemeClr>
            </a:gs>
            <a:gs pos="58500">
              <a:schemeClr val="phClr">
                <a:tint val="85000"/>
                <a:shade val="89000"/>
                <a:satMod val="105000"/>
              </a:schemeClr>
            </a:gs>
            <a:gs pos="100000">
              <a:schemeClr val="phClr">
                <a:tint val="100000"/>
                <a:shade val="52000"/>
                <a:satMod val="105000"/>
              </a:schemeClr>
            </a:gs>
          </a:gsLst>
          <a:lin ang="36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5000"/>
                <a:satMod val="120000"/>
              </a:schemeClr>
            </a:duotone>
          </a:blip>
          <a:tile tx="0" ty="0" sx="52000" sy="52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ecatur">
    <a:dk1>
      <a:sysClr val="windowText" lastClr="000000"/>
    </a:dk1>
    <a:lt1>
      <a:sysClr val="window" lastClr="FFFFFF"/>
    </a:lt1>
    <a:dk2>
      <a:srgbClr val="55554A"/>
    </a:dk2>
    <a:lt2>
      <a:srgbClr val="D7DAE1"/>
    </a:lt2>
    <a:accent1>
      <a:srgbClr val="F4680B"/>
    </a:accent1>
    <a:accent2>
      <a:srgbClr val="ABB19F"/>
    </a:accent2>
    <a:accent3>
      <a:srgbClr val="948774"/>
    </a:accent3>
    <a:accent4>
      <a:srgbClr val="7EB8E7"/>
    </a:accent4>
    <a:accent5>
      <a:srgbClr val="E3B651"/>
    </a:accent5>
    <a:accent6>
      <a:srgbClr val="96756C"/>
    </a:accent6>
    <a:hlink>
      <a:srgbClr val="66AACD"/>
    </a:hlink>
    <a:folHlink>
      <a:srgbClr val="809DB3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TC101790490[[fn=Decatur]]</Template>
  <TotalTime>356</TotalTime>
  <Words>448</Words>
  <Application>Microsoft Office PowerPoint</Application>
  <PresentationFormat>On-screen Show (4:3)</PresentationFormat>
  <Paragraphs>128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Decatur</vt:lpstr>
      <vt:lpstr>ECE 480 – Hot Strip Centerline Tracking</vt:lpstr>
      <vt:lpstr>Outline</vt:lpstr>
      <vt:lpstr>Problem Statement</vt:lpstr>
      <vt:lpstr>Background</vt:lpstr>
      <vt:lpstr>Background</vt:lpstr>
      <vt:lpstr>PowerPoint Presentation</vt:lpstr>
      <vt:lpstr>PowerPoint Presentation</vt:lpstr>
      <vt:lpstr>Design Specification</vt:lpstr>
      <vt:lpstr> Conceptual Design 1</vt:lpstr>
      <vt:lpstr>Conceptual Design 2</vt:lpstr>
      <vt:lpstr>Conceptual Design 3</vt:lpstr>
      <vt:lpstr>Final Design</vt:lpstr>
      <vt:lpstr>Block Diagram</vt:lpstr>
      <vt:lpstr>Raspberry Pi vs. Beaglebone</vt:lpstr>
      <vt:lpstr>Issues</vt:lpstr>
      <vt:lpstr>Budget</vt:lpstr>
      <vt:lpstr>Project Management</vt:lpstr>
      <vt:lpstr>Questions?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 chul</dc:creator>
  <cp:lastModifiedBy>Bryan Prudent Blancke</cp:lastModifiedBy>
  <cp:revision>77</cp:revision>
  <dcterms:created xsi:type="dcterms:W3CDTF">2013-10-01T01:57:04Z</dcterms:created>
  <dcterms:modified xsi:type="dcterms:W3CDTF">2013-10-07T02:12:51Z</dcterms:modified>
</cp:coreProperties>
</file>