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4"/>
  </p:notesMasterIdLst>
  <p:handoutMasterIdLst>
    <p:handoutMasterId r:id="rId15"/>
  </p:handoutMasterIdLst>
  <p:sldIdLst>
    <p:sldId id="271" r:id="rId2"/>
    <p:sldId id="256" r:id="rId3"/>
    <p:sldId id="258" r:id="rId4"/>
    <p:sldId id="259" r:id="rId5"/>
    <p:sldId id="269" r:id="rId6"/>
    <p:sldId id="268" r:id="rId7"/>
    <p:sldId id="260" r:id="rId8"/>
    <p:sldId id="261" r:id="rId9"/>
    <p:sldId id="264" r:id="rId10"/>
    <p:sldId id="265" r:id="rId11"/>
    <p:sldId id="267" r:id="rId12"/>
    <p:sldId id="270" r:id="rId13"/>
  </p:sldIdLst>
  <p:sldSz cx="9144000" cy="6858000" type="letter"/>
  <p:notesSz cx="6858000" cy="91471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49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13" Type="http://schemas.openxmlformats.org/officeDocument/2006/relationships/image" Target="../media/image13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12" Type="http://schemas.openxmlformats.org/officeDocument/2006/relationships/image" Target="../media/image12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6" Type="http://schemas.openxmlformats.org/officeDocument/2006/relationships/image" Target="../media/image6.wmf"/><Relationship Id="rId11" Type="http://schemas.openxmlformats.org/officeDocument/2006/relationships/image" Target="../media/image11.wmf"/><Relationship Id="rId5" Type="http://schemas.openxmlformats.org/officeDocument/2006/relationships/image" Target="../media/image5.wmf"/><Relationship Id="rId10" Type="http://schemas.openxmlformats.org/officeDocument/2006/relationships/image" Target="../media/image10.wmf"/><Relationship Id="rId4" Type="http://schemas.openxmlformats.org/officeDocument/2006/relationships/image" Target="../media/image4.wmf"/><Relationship Id="rId9" Type="http://schemas.openxmlformats.org/officeDocument/2006/relationships/image" Target="../media/image9.wmf"/><Relationship Id="rId14" Type="http://schemas.openxmlformats.org/officeDocument/2006/relationships/image" Target="../media/image1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6400800" y="8753475"/>
            <a:ext cx="38735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488" tIns="44450" rIns="90488" bIns="44450"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>
              <a:defRPr/>
            </a:pPr>
            <a:fld id="{7D37DE8B-9D33-4CAE-A217-6BFCC0C807EC}" type="slidenum">
              <a:rPr lang="en-US" altLang="en-US" sz="1400" smtClean="0"/>
              <a:pPr algn="r">
                <a:defRPr/>
              </a:pPr>
              <a:t>‹#›</a:t>
            </a:fld>
            <a:endParaRPr lang="en-US" altLang="en-US" sz="140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4988"/>
            <a:ext cx="5029200" cy="41163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5" name="Rectangle 3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7712" cy="34178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uk-UA" altLang="en-US" smtClean="0">
              <a:latin typeface="Times New Roman" panose="02020603050405020304" pitchFamily="18" charset="0"/>
            </a:endParaRPr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4613" y="8688388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8514" tIns="44257" rIns="88514" bIns="44257"/>
          <a:lstStyle>
            <a:lvl1pPr defTabSz="9350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350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350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350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3503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3503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4708F7C4-CB38-411F-B63E-1C2DC0934D15}" type="slidenum"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pPr eaLnBrk="1" hangingPunct="1"/>
              <a:t>6</a:t>
            </a:fld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5760" cy="535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0" y="3147"/>
              <a:ext cx="5760" cy="1173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grpSp>
        <p:nvGrpSpPr>
          <p:cNvPr id="7" name="Group 10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8" name="AutoShape 11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9" name="AutoShape 12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" name="AutoShape 13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 rot="5400000" flipH="1">
              <a:off x="83" y="3786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2" name="AutoShape 15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3" name="AutoShape 16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4" name="AutoShape 17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  <p:sp>
        <p:nvSpPr>
          <p:cNvPr id="16" name="AutoShape 19"/>
          <p:cNvSpPr>
            <a:spLocks noChangeArrowheads="1"/>
          </p:cNvSpPr>
          <p:nvPr/>
        </p:nvSpPr>
        <p:spPr bwMode="auto">
          <a:xfrm flipH="1">
            <a:off x="547688" y="2717800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433388" y="26971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8" name="Rectangle 21"/>
          <p:cNvSpPr>
            <a:spLocks noChangeArrowheads="1"/>
          </p:cNvSpPr>
          <p:nvPr/>
        </p:nvSpPr>
        <p:spPr bwMode="auto">
          <a:xfrm>
            <a:off x="463550" y="2700338"/>
            <a:ext cx="161925" cy="415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9236075" y="2697163"/>
            <a:ext cx="304800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20" name="Rectangle 23"/>
          <p:cNvSpPr>
            <a:spLocks noChangeArrowheads="1"/>
          </p:cNvSpPr>
          <p:nvPr/>
        </p:nvSpPr>
        <p:spPr bwMode="auto">
          <a:xfrm>
            <a:off x="484188" y="2760663"/>
            <a:ext cx="8751887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grpSp>
        <p:nvGrpSpPr>
          <p:cNvPr id="21" name="Group 24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22" name="AutoShape 25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3" name="AutoShape 26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4" name="AutoShape 27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5" name="AutoShape 28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6" name="AutoShape 29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7" name="AutoShape 30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Freeform 32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22 h 264"/>
                <a:gd name="T2" fmla="*/ 1 w 457"/>
                <a:gd name="T3" fmla="*/ 0 h 264"/>
                <a:gd name="T4" fmla="*/ 0 w 457"/>
                <a:gd name="T5" fmla="*/ 225 h 264"/>
                <a:gd name="T6" fmla="*/ 457 w 457"/>
                <a:gd name="T7" fmla="*/ 222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1" name="Rectangle 5"/>
          <p:cNvSpPr>
            <a:spLocks noGrp="1" noChangeArrowheads="1"/>
          </p:cNvSpPr>
          <p:nvPr>
            <p:ph type="ctrTitle"/>
          </p:nvPr>
        </p:nvSpPr>
        <p:spPr>
          <a:xfrm>
            <a:off x="1295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30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1295400" y="6248400"/>
            <a:ext cx="19050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733800" y="6248400"/>
            <a:ext cx="2895600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162800" y="6248400"/>
            <a:ext cx="1905000" cy="457200"/>
          </a:xfrm>
        </p:spPr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0019867-2C0D-4092-B4C3-740EDC5C06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155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389A22-C721-4636-A298-66DB467843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6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51E36-A86E-4AE1-92A9-2E3C45227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198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92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20447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B56154-267A-4042-A74C-4167F0B75C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2436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35A27B-E5CC-4C6B-B586-F415BA2AF2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9245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121C15-5090-446D-99BC-519A61CF5B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9477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C8030E-FA90-46B8-BABF-2B92D7ED9A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588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367F19-C0C1-4D97-B046-E33A973A9E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8848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DFB39-10D8-41D6-9731-8752551CB9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571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2DCB88-36DB-4652-870F-FA2EF3AC1D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121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00" y="419100"/>
            <a:ext cx="1943100" cy="5740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419100"/>
            <a:ext cx="5676900" cy="5740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05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205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5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1939B-C318-44AE-BFEA-B9DEFC07C8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2888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050"/>
          <p:cNvSpPr>
            <a:spLocks noGrp="1" noChangeArrowheads="1"/>
          </p:cNvSpPr>
          <p:nvPr>
            <p:ph type="title"/>
          </p:nvPr>
        </p:nvSpPr>
        <p:spPr bwMode="auto">
          <a:xfrm>
            <a:off x="1219200" y="4191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8435" name="Rectangle 205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0" y="20447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8436" name="Rectangle 205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255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7" name="Rectangle 205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6395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>
                <a:latin typeface="Arial Narrow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8" name="Rectangle 205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29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 smtClean="0">
                <a:latin typeface="Arial Narrow" panose="020B0606020202030204" pitchFamily="34" charset="0"/>
              </a:defRPr>
            </a:lvl1pPr>
          </a:lstStyle>
          <a:p>
            <a:pPr>
              <a:defRPr/>
            </a:pPr>
            <a:fld id="{EE0D4190-A9EF-4BD9-B33A-45B95AC2BD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1" name="Group 2055"/>
          <p:cNvGrpSpPr>
            <a:grpSpLocks/>
          </p:cNvGrpSpPr>
          <p:nvPr/>
        </p:nvGrpSpPr>
        <p:grpSpPr bwMode="auto">
          <a:xfrm>
            <a:off x="152400" y="314325"/>
            <a:ext cx="847725" cy="6543675"/>
            <a:chOff x="96" y="198"/>
            <a:chExt cx="534" cy="4122"/>
          </a:xfrm>
        </p:grpSpPr>
        <p:sp>
          <p:nvSpPr>
            <p:cNvPr id="1047" name="AutoShape 2056"/>
            <p:cNvSpPr>
              <a:spLocks noChangeArrowheads="1"/>
            </p:cNvSpPr>
            <p:nvPr/>
          </p:nvSpPr>
          <p:spPr bwMode="auto">
            <a:xfrm rot="5400000" flipH="1">
              <a:off x="82" y="1995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8" name="AutoShape 2057"/>
            <p:cNvSpPr>
              <a:spLocks noChangeArrowheads="1"/>
            </p:cNvSpPr>
            <p:nvPr/>
          </p:nvSpPr>
          <p:spPr bwMode="auto">
            <a:xfrm rot="5400000" flipH="1">
              <a:off x="82" y="258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9" name="AutoShape 2058"/>
            <p:cNvSpPr>
              <a:spLocks noChangeArrowheads="1"/>
            </p:cNvSpPr>
            <p:nvPr/>
          </p:nvSpPr>
          <p:spPr bwMode="auto">
            <a:xfrm rot="5400000" flipH="1">
              <a:off x="81" y="318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0" name="AutoShape 2059"/>
            <p:cNvSpPr>
              <a:spLocks noChangeArrowheads="1"/>
            </p:cNvSpPr>
            <p:nvPr/>
          </p:nvSpPr>
          <p:spPr bwMode="auto">
            <a:xfrm rot="5400000" flipH="1">
              <a:off x="83" y="3786"/>
              <a:ext cx="558" cy="533"/>
            </a:xfrm>
            <a:prstGeom prst="parallelogram">
              <a:avLst>
                <a:gd name="adj" fmla="val 55437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1" name="AutoShape 2060"/>
            <p:cNvSpPr>
              <a:spLocks noChangeArrowheads="1"/>
            </p:cNvSpPr>
            <p:nvPr/>
          </p:nvSpPr>
          <p:spPr bwMode="auto">
            <a:xfrm rot="5400000" flipH="1">
              <a:off x="82" y="21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2" name="AutoShape 2061"/>
            <p:cNvSpPr>
              <a:spLocks noChangeArrowheads="1"/>
            </p:cNvSpPr>
            <p:nvPr/>
          </p:nvSpPr>
          <p:spPr bwMode="auto">
            <a:xfrm rot="5400000" flipH="1">
              <a:off x="81" y="803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53" name="AutoShape 2062"/>
            <p:cNvSpPr>
              <a:spLocks noChangeArrowheads="1"/>
            </p:cNvSpPr>
            <p:nvPr/>
          </p:nvSpPr>
          <p:spPr bwMode="auto">
            <a:xfrm rot="5400000" flipH="1">
              <a:off x="81" y="139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</p:grpSp>
      <p:sp>
        <p:nvSpPr>
          <p:cNvPr id="18447" name="Rectangle 2063"/>
          <p:cNvSpPr>
            <a:spLocks noChangeArrowheads="1"/>
          </p:cNvSpPr>
          <p:nvPr/>
        </p:nvSpPr>
        <p:spPr bwMode="auto">
          <a:xfrm>
            <a:off x="441325" y="0"/>
            <a:ext cx="276225" cy="68580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  <p:sp>
        <p:nvSpPr>
          <p:cNvPr id="18448" name="AutoShape 2064"/>
          <p:cNvSpPr>
            <a:spLocks noChangeArrowheads="1"/>
          </p:cNvSpPr>
          <p:nvPr/>
        </p:nvSpPr>
        <p:spPr bwMode="auto">
          <a:xfrm flipH="1">
            <a:off x="547688" y="1703388"/>
            <a:ext cx="8596312" cy="254000"/>
          </a:xfrm>
          <a:prstGeom prst="homePlate">
            <a:avLst>
              <a:gd name="adj" fmla="val 58913"/>
            </a:avLst>
          </a:prstGeom>
          <a:gradFill rotWithShape="0">
            <a:gsLst>
              <a:gs pos="0">
                <a:schemeClr val="bg2"/>
              </a:gs>
              <a:gs pos="50000">
                <a:schemeClr val="folHlink"/>
              </a:gs>
              <a:gs pos="100000">
                <a:schemeClr val="bg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latin typeface="Times New Roman" charset="0"/>
            </a:endParaRPr>
          </a:p>
        </p:txBody>
      </p:sp>
      <p:sp>
        <p:nvSpPr>
          <p:cNvPr id="18449" name="Oval 2065"/>
          <p:cNvSpPr>
            <a:spLocks noChangeArrowheads="1"/>
          </p:cNvSpPr>
          <p:nvPr/>
        </p:nvSpPr>
        <p:spPr bwMode="auto">
          <a:xfrm>
            <a:off x="460375" y="1706563"/>
            <a:ext cx="295275" cy="274637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5" name="Rectangle 2066"/>
          <p:cNvSpPr>
            <a:spLocks noChangeArrowheads="1"/>
          </p:cNvSpPr>
          <p:nvPr/>
        </p:nvSpPr>
        <p:spPr bwMode="auto">
          <a:xfrm>
            <a:off x="463550" y="1912938"/>
            <a:ext cx="19050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8451" name="Oval 2067"/>
          <p:cNvSpPr>
            <a:spLocks noChangeArrowheads="1"/>
          </p:cNvSpPr>
          <p:nvPr/>
        </p:nvSpPr>
        <p:spPr bwMode="auto">
          <a:xfrm>
            <a:off x="9209088" y="1676400"/>
            <a:ext cx="304800" cy="274638"/>
          </a:xfrm>
          <a:prstGeom prst="ellipse">
            <a:avLst/>
          </a:prstGeom>
          <a:gradFill rotWithShape="0">
            <a:gsLst>
              <a:gs pos="0">
                <a:srgbClr val="FEFFFF"/>
              </a:gs>
              <a:gs pos="100000">
                <a:schemeClr val="folHlink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37" name="Rectangle 2068"/>
          <p:cNvSpPr>
            <a:spLocks noChangeArrowheads="1"/>
          </p:cNvSpPr>
          <p:nvPr/>
        </p:nvSpPr>
        <p:spPr bwMode="auto">
          <a:xfrm>
            <a:off x="457200" y="1739900"/>
            <a:ext cx="8751888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grpSp>
        <p:nvGrpSpPr>
          <p:cNvPr id="1038" name="Group 2069"/>
          <p:cNvGrpSpPr>
            <a:grpSpLocks/>
          </p:cNvGrpSpPr>
          <p:nvPr/>
        </p:nvGrpSpPr>
        <p:grpSpPr bwMode="auto">
          <a:xfrm>
            <a:off x="150813" y="0"/>
            <a:ext cx="849312" cy="6858000"/>
            <a:chOff x="95" y="0"/>
            <a:chExt cx="535" cy="4320"/>
          </a:xfrm>
        </p:grpSpPr>
        <p:sp>
          <p:nvSpPr>
            <p:cNvPr id="1039" name="AutoShape 2070"/>
            <p:cNvSpPr>
              <a:spLocks noChangeArrowheads="1"/>
            </p:cNvSpPr>
            <p:nvPr/>
          </p:nvSpPr>
          <p:spPr bwMode="auto">
            <a:xfrm rot="-5400000">
              <a:off x="82" y="229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0" name="AutoShape 2071"/>
            <p:cNvSpPr>
              <a:spLocks noChangeArrowheads="1"/>
            </p:cNvSpPr>
            <p:nvPr/>
          </p:nvSpPr>
          <p:spPr bwMode="auto">
            <a:xfrm rot="-5400000">
              <a:off x="81" y="2886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1" name="AutoShape 2072"/>
            <p:cNvSpPr>
              <a:spLocks noChangeArrowheads="1"/>
            </p:cNvSpPr>
            <p:nvPr/>
          </p:nvSpPr>
          <p:spPr bwMode="auto">
            <a:xfrm rot="-5400000">
              <a:off x="81" y="3479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2" name="AutoShape 2073"/>
            <p:cNvSpPr>
              <a:spLocks noChangeArrowheads="1"/>
            </p:cNvSpPr>
            <p:nvPr/>
          </p:nvSpPr>
          <p:spPr bwMode="auto">
            <a:xfrm rot="-5400000">
              <a:off x="81" y="508"/>
              <a:ext cx="565" cy="533"/>
            </a:xfrm>
            <a:prstGeom prst="parallelogram">
              <a:avLst>
                <a:gd name="adj" fmla="val 56133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3" name="AutoShape 2074"/>
            <p:cNvSpPr>
              <a:spLocks noChangeArrowheads="1"/>
            </p:cNvSpPr>
            <p:nvPr/>
          </p:nvSpPr>
          <p:spPr bwMode="auto">
            <a:xfrm rot="-5400000">
              <a:off x="81" y="1101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4" name="AutoShape 2075"/>
            <p:cNvSpPr>
              <a:spLocks noChangeArrowheads="1"/>
            </p:cNvSpPr>
            <p:nvPr/>
          </p:nvSpPr>
          <p:spPr bwMode="auto">
            <a:xfrm rot="-5400000">
              <a:off x="81" y="1697"/>
              <a:ext cx="564" cy="533"/>
            </a:xfrm>
            <a:prstGeom prst="parallelogram">
              <a:avLst>
                <a:gd name="adj" fmla="val 56034"/>
              </a:avLst>
            </a:pr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>
                <a:defRPr/>
              </a:pPr>
              <a:endParaRPr lang="en-US" altLang="en-US" smtClean="0"/>
            </a:p>
          </p:txBody>
        </p:sp>
        <p:sp>
          <p:nvSpPr>
            <p:cNvPr id="1045" name="Freeform 2076"/>
            <p:cNvSpPr>
              <a:spLocks/>
            </p:cNvSpPr>
            <p:nvPr/>
          </p:nvSpPr>
          <p:spPr bwMode="auto">
            <a:xfrm>
              <a:off x="98" y="0"/>
              <a:ext cx="532" cy="465"/>
            </a:xfrm>
            <a:custGeom>
              <a:avLst/>
              <a:gdLst>
                <a:gd name="T0" fmla="*/ 1 w 532"/>
                <a:gd name="T1" fmla="*/ 0 h 465"/>
                <a:gd name="T2" fmla="*/ 0 w 532"/>
                <a:gd name="T3" fmla="*/ 166 h 465"/>
                <a:gd name="T4" fmla="*/ 532 w 532"/>
                <a:gd name="T5" fmla="*/ 465 h 465"/>
                <a:gd name="T6" fmla="*/ 532 w 532"/>
                <a:gd name="T7" fmla="*/ 201 h 465"/>
                <a:gd name="T8" fmla="*/ 172 w 532"/>
                <a:gd name="T9" fmla="*/ 0 h 465"/>
                <a:gd name="T10" fmla="*/ 1 w 532"/>
                <a:gd name="T11" fmla="*/ 0 h 4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32" h="465">
                  <a:moveTo>
                    <a:pt x="1" y="0"/>
                  </a:moveTo>
                  <a:lnTo>
                    <a:pt x="0" y="166"/>
                  </a:lnTo>
                  <a:lnTo>
                    <a:pt x="532" y="465"/>
                  </a:lnTo>
                  <a:lnTo>
                    <a:pt x="532" y="201"/>
                  </a:lnTo>
                  <a:lnTo>
                    <a:pt x="172" y="0"/>
                  </a:lnTo>
                  <a:lnTo>
                    <a:pt x="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6" name="Freeform 2077"/>
            <p:cNvSpPr>
              <a:spLocks/>
            </p:cNvSpPr>
            <p:nvPr/>
          </p:nvSpPr>
          <p:spPr bwMode="auto">
            <a:xfrm>
              <a:off x="95" y="4060"/>
              <a:ext cx="457" cy="260"/>
            </a:xfrm>
            <a:custGeom>
              <a:avLst/>
              <a:gdLst>
                <a:gd name="T0" fmla="*/ 457 w 457"/>
                <a:gd name="T1" fmla="*/ 222 h 264"/>
                <a:gd name="T2" fmla="*/ 1 w 457"/>
                <a:gd name="T3" fmla="*/ 0 h 264"/>
                <a:gd name="T4" fmla="*/ 0 w 457"/>
                <a:gd name="T5" fmla="*/ 225 h 264"/>
                <a:gd name="T6" fmla="*/ 457 w 457"/>
                <a:gd name="T7" fmla="*/ 222 h 26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57" h="264">
                  <a:moveTo>
                    <a:pt x="457" y="260"/>
                  </a:moveTo>
                  <a:lnTo>
                    <a:pt x="1" y="0"/>
                  </a:lnTo>
                  <a:lnTo>
                    <a:pt x="0" y="264"/>
                  </a:lnTo>
                  <a:lnTo>
                    <a:pt x="457" y="26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6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49" grpId="0" animBg="1"/>
      <p:bldP spid="18451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Impact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4.wmf"/><Relationship Id="rId18" Type="http://schemas.openxmlformats.org/officeDocument/2006/relationships/oleObject" Target="../embeddings/oleObject7.bin"/><Relationship Id="rId26" Type="http://schemas.openxmlformats.org/officeDocument/2006/relationships/oleObject" Target="../embeddings/oleObject11.bin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8.wmf"/><Relationship Id="rId7" Type="http://schemas.openxmlformats.org/officeDocument/2006/relationships/image" Target="../media/image1.wmf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6.wmf"/><Relationship Id="rId25" Type="http://schemas.openxmlformats.org/officeDocument/2006/relationships/image" Target="../media/image10.wmf"/><Relationship Id="rId33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6.bin"/><Relationship Id="rId20" Type="http://schemas.openxmlformats.org/officeDocument/2006/relationships/oleObject" Target="../embeddings/oleObject8.bin"/><Relationship Id="rId29" Type="http://schemas.openxmlformats.org/officeDocument/2006/relationships/image" Target="../media/image12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3.wmf"/><Relationship Id="rId24" Type="http://schemas.openxmlformats.org/officeDocument/2006/relationships/oleObject" Target="../embeddings/oleObject10.bin"/><Relationship Id="rId32" Type="http://schemas.openxmlformats.org/officeDocument/2006/relationships/oleObject" Target="../embeddings/oleObject14.bin"/><Relationship Id="rId5" Type="http://schemas.openxmlformats.org/officeDocument/2006/relationships/image" Target="../media/image16.jpeg"/><Relationship Id="rId15" Type="http://schemas.openxmlformats.org/officeDocument/2006/relationships/image" Target="../media/image5.wmf"/><Relationship Id="rId23" Type="http://schemas.openxmlformats.org/officeDocument/2006/relationships/image" Target="../media/image9.wmf"/><Relationship Id="rId28" Type="http://schemas.openxmlformats.org/officeDocument/2006/relationships/oleObject" Target="../embeddings/oleObject12.bin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7.wmf"/><Relationship Id="rId31" Type="http://schemas.openxmlformats.org/officeDocument/2006/relationships/image" Target="../media/image13.wmf"/><Relationship Id="rId4" Type="http://schemas.openxmlformats.org/officeDocument/2006/relationships/image" Target="../media/image15.png"/><Relationship Id="rId9" Type="http://schemas.openxmlformats.org/officeDocument/2006/relationships/image" Target="../media/image2.wmf"/><Relationship Id="rId14" Type="http://schemas.openxmlformats.org/officeDocument/2006/relationships/oleObject" Target="../embeddings/oleObject5.bin"/><Relationship Id="rId22" Type="http://schemas.openxmlformats.org/officeDocument/2006/relationships/oleObject" Target="../embeddings/oleObject9.bin"/><Relationship Id="rId27" Type="http://schemas.openxmlformats.org/officeDocument/2006/relationships/image" Target="../media/image11.wmf"/><Relationship Id="rId30" Type="http://schemas.openxmlformats.org/officeDocument/2006/relationships/oleObject" Target="../embeddings/oleObject13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Technical Communications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FontTx/>
              <a:buNone/>
              <a:defRPr/>
            </a:pPr>
            <a:r>
              <a:rPr lang="en-US" dirty="0" smtClean="0"/>
              <a:t>Written Reports-</a:t>
            </a:r>
          </a:p>
          <a:p>
            <a:pPr>
              <a:defRPr/>
            </a:pPr>
            <a:r>
              <a:rPr lang="en-US" dirty="0" smtClean="0"/>
              <a:t>Full Proposal</a:t>
            </a:r>
          </a:p>
          <a:p>
            <a:pPr>
              <a:defRPr/>
            </a:pPr>
            <a:r>
              <a:rPr lang="en-US" dirty="0" smtClean="0"/>
              <a:t>Final Project Report</a:t>
            </a:r>
          </a:p>
          <a:p>
            <a:pPr>
              <a:defRPr/>
            </a:pPr>
            <a:r>
              <a:rPr lang="en-US" dirty="0" smtClean="0"/>
              <a:t>Professional Self-Assessment</a:t>
            </a:r>
          </a:p>
          <a:p>
            <a:pPr marL="0" indent="0">
              <a:buFontTx/>
              <a:buNone/>
              <a:defRPr/>
            </a:pPr>
            <a:r>
              <a:rPr lang="en-US" dirty="0" smtClean="0"/>
              <a:t>Oral Presentations</a:t>
            </a:r>
          </a:p>
          <a:p>
            <a:pPr>
              <a:defRPr/>
            </a:pPr>
            <a:r>
              <a:rPr lang="en-US" dirty="0" smtClean="0"/>
              <a:t>Engineering Design Review</a:t>
            </a:r>
          </a:p>
          <a:p>
            <a:pPr>
              <a:defRPr/>
            </a:pPr>
            <a:r>
              <a:rPr lang="en-US" dirty="0" smtClean="0"/>
              <a:t>Proposal</a:t>
            </a:r>
          </a:p>
          <a:p>
            <a:pPr>
              <a:defRPr/>
            </a:pPr>
            <a:r>
              <a:rPr lang="en-US" dirty="0" smtClean="0"/>
              <a:t>Final presentations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Oral Presentation for Engineers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806700"/>
            <a:ext cx="7772400" cy="3352800"/>
          </a:xfrm>
        </p:spPr>
        <p:txBody>
          <a:bodyPr lIns="90488" tIns="44450" rIns="90488" bIns="44450"/>
          <a:lstStyle/>
          <a:p>
            <a:pPr>
              <a:buFontTx/>
              <a:buNone/>
              <a:defRPr/>
            </a:pPr>
            <a:r>
              <a:rPr lang="en-US" sz="3600" dirty="0" smtClean="0"/>
              <a:t>SUCCESSFUL PRESENTATION  =  </a:t>
            </a:r>
          </a:p>
          <a:p>
            <a:pPr>
              <a:buFontTx/>
              <a:buNone/>
              <a:defRPr/>
            </a:pPr>
            <a:r>
              <a:rPr lang="en-US" sz="3600" dirty="0"/>
              <a:t>	</a:t>
            </a:r>
            <a:r>
              <a:rPr lang="en-US" sz="3600" dirty="0" smtClean="0"/>
              <a:t>				Good Content </a:t>
            </a:r>
          </a:p>
          <a:p>
            <a:pPr algn="ctr">
              <a:buFontTx/>
              <a:buNone/>
              <a:defRPr/>
            </a:pPr>
            <a:r>
              <a:rPr lang="en-US" sz="3600" dirty="0" smtClean="0"/>
              <a:t>+  Visuals</a:t>
            </a:r>
          </a:p>
          <a:p>
            <a:pPr algn="ctr">
              <a:buFontTx/>
              <a:buNone/>
              <a:defRPr/>
            </a:pPr>
            <a:r>
              <a:rPr lang="en-US" sz="3600" dirty="0" smtClean="0"/>
              <a:t>+ Practice</a:t>
            </a:r>
          </a:p>
          <a:p>
            <a:pPr algn="ctr">
              <a:buFontTx/>
              <a:buNone/>
              <a:defRPr/>
            </a:pPr>
            <a:endParaRPr lang="en-US" sz="3600" dirty="0" smtClean="0"/>
          </a:p>
        </p:txBody>
      </p:sp>
      <p:cxnSp>
        <p:nvCxnSpPr>
          <p:cNvPr id="6148" name="Elbow Connector 4"/>
          <p:cNvCxnSpPr>
            <a:cxnSpLocks noChangeShapeType="1"/>
          </p:cNvCxnSpPr>
          <p:nvPr/>
        </p:nvCxnSpPr>
        <p:spPr bwMode="auto">
          <a:xfrm rot="16200000" flipH="1">
            <a:off x="6477000" y="4495800"/>
            <a:ext cx="1447800" cy="533400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5911850" y="5638800"/>
            <a:ext cx="297497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en-US">
                <a:solidFill>
                  <a:srgbClr val="FFC000"/>
                </a:solidFill>
                <a:latin typeface="Times New Roman" panose="02020603050405020304" pitchFamily="18" charset="0"/>
              </a:rPr>
              <a:t>(lot of hard work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kumimoji="0" lang="en-US" altLang="en-US">
                <a:solidFill>
                  <a:srgbClr val="FFC000"/>
                </a:solidFill>
                <a:latin typeface="Times New Roman" panose="02020603050405020304" pitchFamily="18" charset="0"/>
              </a:rPr>
              <a:t>&amp; good results)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Success Factors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86000"/>
            <a:ext cx="7772400" cy="41021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sz="2800" dirty="0" smtClean="0"/>
              <a:t>Know your audience</a:t>
            </a:r>
          </a:p>
          <a:p>
            <a:pPr>
              <a:defRPr/>
            </a:pPr>
            <a:r>
              <a:rPr lang="en-US" sz="2800" dirty="0"/>
              <a:t>You are the expert -- speak from experience</a:t>
            </a:r>
          </a:p>
          <a:p>
            <a:pPr>
              <a:defRPr/>
            </a:pPr>
            <a:r>
              <a:rPr lang="en-US" sz="2800" dirty="0" smtClean="0"/>
              <a:t>Think about the level of detail and how much will be remembered?</a:t>
            </a:r>
          </a:p>
          <a:p>
            <a:pPr>
              <a:defRPr/>
            </a:pPr>
            <a:r>
              <a:rPr lang="en-US" sz="2800" dirty="0" smtClean="0"/>
              <a:t>Think about the logical flow of the presentation: organize slides appropriately</a:t>
            </a:r>
          </a:p>
          <a:p>
            <a:pPr>
              <a:defRPr/>
            </a:pPr>
            <a:r>
              <a:rPr lang="en-US" sz="2800" dirty="0" smtClean="0"/>
              <a:t>Use good visuals, animations, </a:t>
            </a:r>
          </a:p>
          <a:p>
            <a:pPr>
              <a:defRPr/>
            </a:pPr>
            <a:r>
              <a:rPr lang="en-US" sz="2800" dirty="0" smtClean="0"/>
              <a:t>Don’t memorize - PRACTICE</a:t>
            </a:r>
          </a:p>
          <a:p>
            <a:pPr>
              <a:defRPr/>
            </a:pPr>
            <a:r>
              <a:rPr lang="en-US" sz="2800" dirty="0" smtClean="0"/>
              <a:t>Don’t read slides - PRACTICE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Preparing Content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286000"/>
            <a:ext cx="7772400" cy="39497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dirty="0" smtClean="0"/>
              <a:t>Plan what you must </a:t>
            </a:r>
            <a:r>
              <a:rPr lang="en-US" b="1" dirty="0" smtClean="0"/>
              <a:t>cover  </a:t>
            </a:r>
            <a:r>
              <a:rPr lang="en-US" dirty="0" smtClean="0"/>
              <a:t>to communicate ideas</a:t>
            </a:r>
          </a:p>
          <a:p>
            <a:pPr>
              <a:defRPr/>
            </a:pPr>
            <a:r>
              <a:rPr lang="en-US" dirty="0"/>
              <a:t>Avoid using too many slides; </a:t>
            </a:r>
          </a:p>
          <a:p>
            <a:pPr>
              <a:buFontTx/>
              <a:buNone/>
              <a:defRPr/>
            </a:pPr>
            <a:r>
              <a:rPr lang="en-US" dirty="0"/>
              <a:t>	&gt; 1 </a:t>
            </a:r>
            <a:r>
              <a:rPr lang="en-US" dirty="0" smtClean="0"/>
              <a:t>slide/1-2 </a:t>
            </a:r>
            <a:r>
              <a:rPr lang="en-US" dirty="0"/>
              <a:t>minutes.</a:t>
            </a:r>
          </a:p>
          <a:p>
            <a:pPr>
              <a:defRPr/>
            </a:pPr>
            <a:r>
              <a:rPr lang="en-US" dirty="0"/>
              <a:t>Use bullet items as </a:t>
            </a:r>
            <a:r>
              <a:rPr lang="en-US" dirty="0" smtClean="0"/>
              <a:t>prompts</a:t>
            </a:r>
          </a:p>
          <a:p>
            <a:pPr>
              <a:defRPr/>
            </a:pPr>
            <a:r>
              <a:rPr lang="en-US" dirty="0"/>
              <a:t>D</a:t>
            </a:r>
            <a:r>
              <a:rPr lang="en-US" dirty="0" smtClean="0"/>
              <a:t>on’t write full paragraphs</a:t>
            </a:r>
          </a:p>
          <a:p>
            <a:pPr>
              <a:defRPr/>
            </a:pPr>
            <a:r>
              <a:rPr lang="en-US" dirty="0" smtClean="0"/>
              <a:t>Use LARGE ENOUGH fonts</a:t>
            </a:r>
            <a:endParaRPr lang="en-US" dirty="0"/>
          </a:p>
          <a:p>
            <a:pPr marL="0" indent="0">
              <a:buFontTx/>
              <a:buNone/>
              <a:defRPr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Preparing Content</a:t>
            </a:r>
            <a:br>
              <a:rPr lang="en-US" dirty="0" smtClean="0"/>
            </a:br>
            <a:r>
              <a:rPr lang="en-US" dirty="0"/>
              <a:t>-</a:t>
            </a:r>
            <a:r>
              <a:rPr lang="en-US" sz="3200" dirty="0" smtClean="0"/>
              <a:t>Visual Tools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Use simple visuals: block diagrams and flowcharts</a:t>
            </a:r>
          </a:p>
          <a:p>
            <a:pPr>
              <a:defRPr/>
            </a:pPr>
            <a:r>
              <a:rPr lang="en-US" dirty="0"/>
              <a:t>P</a:t>
            </a:r>
            <a:r>
              <a:rPr lang="en-US" dirty="0" smtClean="0"/>
              <a:t>roper </a:t>
            </a:r>
            <a:r>
              <a:rPr lang="en-US" dirty="0"/>
              <a:t>use of slide template, photos, text, charts, graphs, animations and </a:t>
            </a:r>
            <a:r>
              <a:rPr lang="en-US" dirty="0" smtClean="0"/>
              <a:t>movies</a:t>
            </a:r>
          </a:p>
          <a:p>
            <a:pPr>
              <a:defRPr/>
            </a:pPr>
            <a:r>
              <a:rPr lang="en-US" dirty="0" smtClean="0"/>
              <a:t>Clarity – don’t clutter slides with too much information</a:t>
            </a:r>
          </a:p>
          <a:p>
            <a:pPr>
              <a:defRPr/>
            </a:pPr>
            <a:r>
              <a:rPr lang="en-US" dirty="0" smtClean="0"/>
              <a:t>Label your axes in plots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0">
          <a:gsLst>
            <a:gs pos="0">
              <a:srgbClr val="529A76"/>
            </a:gs>
            <a:gs pos="50000">
              <a:srgbClr val="79DDAB"/>
            </a:gs>
            <a:gs pos="100000">
              <a:srgbClr val="91FFCC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http://cabs.msu.edu/toolkit/images/wordmark/gif/MSU-Wordmark-Green-120-pxls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300" y="6338888"/>
            <a:ext cx="1152525" cy="25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11" descr="PP banner wordmark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025"/>
          <a:stretch>
            <a:fillRect/>
          </a:stretch>
        </p:blipFill>
        <p:spPr bwMode="auto">
          <a:xfrm>
            <a:off x="0" y="0"/>
            <a:ext cx="91440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itle 1"/>
          <p:cNvSpPr>
            <a:spLocks noGrp="1"/>
          </p:cNvSpPr>
          <p:nvPr>
            <p:ph type="title"/>
          </p:nvPr>
        </p:nvSpPr>
        <p:spPr>
          <a:xfrm>
            <a:off x="0" y="-7938"/>
            <a:ext cx="9144000" cy="909638"/>
          </a:xfrm>
          <a:extLst>
            <a:ext uri="{909E8E84-426E-40DD-AFC4-6F175D3DCCD1}">
              <a14:hiddenFill xmlns:a14="http://schemas.microsoft.com/office/drawing/2010/main">
                <a:solidFill>
                  <a:srgbClr val="18453B"/>
                </a:solidFill>
              </a14:hiddenFill>
            </a:ext>
          </a:extLst>
        </p:spPr>
        <p:txBody>
          <a:bodyPr/>
          <a:lstStyle/>
          <a:p>
            <a:pPr>
              <a:defRPr/>
            </a:pPr>
            <a:r>
              <a:rPr lang="en-US" altLang="en-US" smtClean="0"/>
              <a:t>Lamb Waves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41300" y="2501900"/>
            <a:ext cx="8293100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8453B"/>
                </a:solidFill>
                <a:latin typeface="+mn-lt"/>
              </a:rPr>
              <a:t>Define displacement components</a:t>
            </a:r>
          </a:p>
        </p:txBody>
      </p:sp>
      <p:graphicFrame>
        <p:nvGraphicFramePr>
          <p:cNvPr id="10246" name="Object 4"/>
          <p:cNvGraphicFramePr>
            <a:graphicFrameLocks noChangeAspect="1"/>
          </p:cNvGraphicFramePr>
          <p:nvPr/>
        </p:nvGraphicFramePr>
        <p:xfrm>
          <a:off x="1036638" y="2870200"/>
          <a:ext cx="1117600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5" name="Equation" r:id="rId6" imgW="850531" imgH="418918" progId="Equation.3">
                  <p:embed/>
                </p:oleObj>
              </mc:Choice>
              <mc:Fallback>
                <p:oleObj name="Equation" r:id="rId6" imgW="850531" imgH="418918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6638" y="2870200"/>
                        <a:ext cx="1117600" cy="55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7" name="Object 5"/>
          <p:cNvGraphicFramePr>
            <a:graphicFrameLocks noChangeAspect="1"/>
          </p:cNvGraphicFramePr>
          <p:nvPr/>
        </p:nvGraphicFramePr>
        <p:xfrm>
          <a:off x="993775" y="3403600"/>
          <a:ext cx="121285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6" name="Equation" r:id="rId8" imgW="850531" imgH="418918" progId="Equation.3">
                  <p:embed/>
                </p:oleObj>
              </mc:Choice>
              <mc:Fallback>
                <p:oleObj name="Equation" r:id="rId8" imgW="850531" imgH="418918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3775" y="3403600"/>
                        <a:ext cx="1212850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8" name="Object 6"/>
          <p:cNvGraphicFramePr>
            <a:graphicFrameLocks noChangeAspect="1"/>
          </p:cNvGraphicFramePr>
          <p:nvPr/>
        </p:nvGraphicFramePr>
        <p:xfrm>
          <a:off x="2771775" y="2932113"/>
          <a:ext cx="844550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7" name="Equation" r:id="rId10" imgW="571252" imgH="393529" progId="Equation.3">
                  <p:embed/>
                </p:oleObj>
              </mc:Choice>
              <mc:Fallback>
                <p:oleObj name="Equation" r:id="rId10" imgW="571252" imgH="393529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2932113"/>
                        <a:ext cx="844550" cy="582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500063" y="3946525"/>
            <a:ext cx="2516187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rgbClr val="18453B"/>
                </a:solidFill>
                <a:latin typeface="+mn-lt"/>
              </a:rPr>
              <a:t>Shear stresses</a:t>
            </a:r>
          </a:p>
        </p:txBody>
      </p:sp>
      <p:graphicFrame>
        <p:nvGraphicFramePr>
          <p:cNvPr id="10250" name="Object 7"/>
          <p:cNvGraphicFramePr>
            <a:graphicFrameLocks noChangeAspect="1"/>
          </p:cNvGraphicFramePr>
          <p:nvPr/>
        </p:nvGraphicFramePr>
        <p:xfrm>
          <a:off x="2278063" y="3732213"/>
          <a:ext cx="281146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8" name="Equation" r:id="rId12" imgW="1803400" imgH="444500" progId="Equation.3">
                  <p:embed/>
                </p:oleObj>
              </mc:Choice>
              <mc:Fallback>
                <p:oleObj name="Equation" r:id="rId12" imgW="1803400" imgH="4445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8063" y="3732213"/>
                        <a:ext cx="2811462" cy="692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1" name="Object 8"/>
          <p:cNvGraphicFramePr>
            <a:graphicFrameLocks noChangeAspect="1"/>
          </p:cNvGraphicFramePr>
          <p:nvPr/>
        </p:nvGraphicFramePr>
        <p:xfrm>
          <a:off x="5316538" y="3856038"/>
          <a:ext cx="285591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9" name="Equation" r:id="rId14" imgW="2311400" imgH="444500" progId="Equation.3">
                  <p:embed/>
                </p:oleObj>
              </mc:Choice>
              <mc:Fallback>
                <p:oleObj name="Equation" r:id="rId14" imgW="2311400" imgH="444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6538" y="3856038"/>
                        <a:ext cx="285591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317500" y="4533900"/>
            <a:ext cx="81407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18453B"/>
                </a:solidFill>
                <a:latin typeface="+mn-lt"/>
              </a:rPr>
              <a:t>Consider harmonic wave propagation in the direction  </a:t>
            </a:r>
            <a:r>
              <a:rPr lang="en-US" sz="1800" i="1" dirty="0">
                <a:solidFill>
                  <a:srgbClr val="18453B"/>
                </a:solidFill>
                <a:latin typeface="+mn-lt"/>
              </a:rPr>
              <a:t>x</a:t>
            </a:r>
          </a:p>
        </p:txBody>
      </p:sp>
      <p:graphicFrame>
        <p:nvGraphicFramePr>
          <p:cNvPr id="10253" name="Object 9"/>
          <p:cNvGraphicFramePr>
            <a:graphicFrameLocks noChangeAspect="1"/>
          </p:cNvGraphicFramePr>
          <p:nvPr/>
        </p:nvGraphicFramePr>
        <p:xfrm>
          <a:off x="5686425" y="4533900"/>
          <a:ext cx="795338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0" name="Equation" r:id="rId16" imgW="444307" imgH="203112" progId="Equation.3">
                  <p:embed/>
                </p:oleObj>
              </mc:Choice>
              <mc:Fallback>
                <p:oleObj name="Equation" r:id="rId16" imgW="444307" imgH="203112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6425" y="4533900"/>
                        <a:ext cx="795338" cy="363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4" name="Object 10"/>
          <p:cNvGraphicFramePr>
            <a:graphicFrameLocks noChangeAspect="1"/>
          </p:cNvGraphicFramePr>
          <p:nvPr/>
        </p:nvGraphicFramePr>
        <p:xfrm>
          <a:off x="817563" y="4967288"/>
          <a:ext cx="1728787" cy="1131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Equation" r:id="rId18" imgW="1397000" imgH="914400" progId="Equation.3">
                  <p:embed/>
                </p:oleObj>
              </mc:Choice>
              <mc:Fallback>
                <p:oleObj name="Equation" r:id="rId18" imgW="1397000" imgH="9144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563" y="4967288"/>
                        <a:ext cx="1728787" cy="1131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5" name="Object 11"/>
          <p:cNvGraphicFramePr>
            <a:graphicFrameLocks noChangeAspect="1"/>
          </p:cNvGraphicFramePr>
          <p:nvPr/>
        </p:nvGraphicFramePr>
        <p:xfrm>
          <a:off x="7137400" y="4800600"/>
          <a:ext cx="1244600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2" name="Equation" r:id="rId20" imgW="927100" imgH="914400" progId="Equation.3">
                  <p:embed/>
                </p:oleObj>
              </mc:Choice>
              <mc:Fallback>
                <p:oleObj name="Equation" r:id="rId20" imgW="927100" imgH="9144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4800600"/>
                        <a:ext cx="1244600" cy="127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6" name="Object 12"/>
          <p:cNvGraphicFramePr>
            <a:graphicFrameLocks noChangeAspect="1"/>
          </p:cNvGraphicFramePr>
          <p:nvPr/>
        </p:nvGraphicFramePr>
        <p:xfrm>
          <a:off x="3657600" y="4881563"/>
          <a:ext cx="2773363" cy="134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3" name="Equation" r:id="rId22" imgW="2108200" imgH="889000" progId="Equation.3">
                  <p:embed/>
                </p:oleObj>
              </mc:Choice>
              <mc:Fallback>
                <p:oleObj name="Equation" r:id="rId22" imgW="2108200" imgH="8890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4881563"/>
                        <a:ext cx="2773363" cy="1341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32"/>
          <p:cNvSpPr/>
          <p:nvPr/>
        </p:nvSpPr>
        <p:spPr>
          <a:xfrm>
            <a:off x="4995863" y="3392488"/>
            <a:ext cx="4030662" cy="3397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600" i="1" dirty="0">
                <a:solidFill>
                  <a:srgbClr val="18453B"/>
                </a:solidFill>
                <a:latin typeface="+mn-lt"/>
              </a:rPr>
              <a:t>Results come from elasticity theory</a:t>
            </a:r>
          </a:p>
        </p:txBody>
      </p:sp>
      <p:graphicFrame>
        <p:nvGraphicFramePr>
          <p:cNvPr id="10258" name="Object 14"/>
          <p:cNvGraphicFramePr>
            <a:graphicFrameLocks noChangeAspect="1"/>
          </p:cNvGraphicFramePr>
          <p:nvPr/>
        </p:nvGraphicFramePr>
        <p:xfrm>
          <a:off x="5049838" y="2857500"/>
          <a:ext cx="2136775" cy="487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Equation" r:id="rId24" imgW="1612900" imgH="368300" progId="Equation.3">
                  <p:embed/>
                </p:oleObj>
              </mc:Choice>
              <mc:Fallback>
                <p:oleObj name="Equation" r:id="rId24" imgW="1612900" imgH="3683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9838" y="2857500"/>
                        <a:ext cx="2136775" cy="487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59" name="Object 15"/>
          <p:cNvGraphicFramePr>
            <a:graphicFrameLocks noChangeAspect="1"/>
          </p:cNvGraphicFramePr>
          <p:nvPr/>
        </p:nvGraphicFramePr>
        <p:xfrm>
          <a:off x="3790950" y="2940050"/>
          <a:ext cx="754063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5" name="Equation" r:id="rId26" imgW="583947" imgH="444307" progId="Equation.3">
                  <p:embed/>
                </p:oleObj>
              </mc:Choice>
              <mc:Fallback>
                <p:oleObj name="Equation" r:id="rId26" imgW="583947" imgH="444307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90950" y="2940050"/>
                        <a:ext cx="754063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0" name="Object 1"/>
          <p:cNvGraphicFramePr>
            <a:graphicFrameLocks noChangeAspect="1"/>
          </p:cNvGraphicFramePr>
          <p:nvPr/>
        </p:nvGraphicFramePr>
        <p:xfrm>
          <a:off x="1992313" y="1411288"/>
          <a:ext cx="157638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6" name="Equation" r:id="rId28" imgW="1422400" imgH="965200" progId="Equation.3">
                  <p:embed/>
                </p:oleObj>
              </mc:Choice>
              <mc:Fallback>
                <p:oleObj name="Equation" r:id="rId28" imgW="1422400" imgH="965200" progId="Equation.3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2313" y="1411288"/>
                        <a:ext cx="1576387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1" name="Object 2"/>
          <p:cNvGraphicFramePr>
            <a:graphicFrameLocks noChangeAspect="1"/>
          </p:cNvGraphicFramePr>
          <p:nvPr/>
        </p:nvGraphicFramePr>
        <p:xfrm>
          <a:off x="4476750" y="1450975"/>
          <a:ext cx="1038225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7" name="Equation" r:id="rId30" imgW="901309" imgH="1231366" progId="Equation.3">
                  <p:embed/>
                </p:oleObj>
              </mc:Choice>
              <mc:Fallback>
                <p:oleObj name="Equation" r:id="rId30" imgW="901309" imgH="1231366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6750" y="1450975"/>
                        <a:ext cx="1038225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/>
          <p:cNvSpPr/>
          <p:nvPr/>
        </p:nvSpPr>
        <p:spPr>
          <a:xfrm>
            <a:off x="241300" y="1103313"/>
            <a:ext cx="8293100" cy="369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800" dirty="0">
                <a:solidFill>
                  <a:srgbClr val="18453B"/>
                </a:solidFill>
                <a:latin typeface="+mn-lt"/>
              </a:rPr>
              <a:t>Lamb wave equations in terms of the two potentials</a:t>
            </a:r>
          </a:p>
        </p:txBody>
      </p:sp>
      <p:graphicFrame>
        <p:nvGraphicFramePr>
          <p:cNvPr id="10263" name="Object 3"/>
          <p:cNvGraphicFramePr>
            <a:graphicFrameLocks noChangeAspect="1"/>
          </p:cNvGraphicFramePr>
          <p:nvPr/>
        </p:nvGraphicFramePr>
        <p:xfrm>
          <a:off x="6242050" y="1862138"/>
          <a:ext cx="1325563" cy="639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8" name="Equation" r:id="rId32" imgW="1104900" imgH="533400" progId="Equation.3">
                  <p:embed/>
                </p:oleObj>
              </mc:Choice>
              <mc:Fallback>
                <p:oleObj name="Equation" r:id="rId32" imgW="1104900" imgH="533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2050" y="1862138"/>
                        <a:ext cx="1325563" cy="639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64" name="Rectangle 35"/>
          <p:cNvSpPr>
            <a:spLocks noChangeArrowheads="1"/>
          </p:cNvSpPr>
          <p:nvPr/>
        </p:nvSpPr>
        <p:spPr bwMode="auto">
          <a:xfrm>
            <a:off x="6481763" y="1411288"/>
            <a:ext cx="16652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Char char="•"/>
              <a:defRPr kumimoji="1" sz="2800">
                <a:solidFill>
                  <a:schemeClr val="tx1"/>
                </a:solidFill>
                <a:latin typeface="Impact" panose="020B080603090205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Impact" panose="020B0806030902050204" pitchFamily="34" charset="0"/>
              </a:defRPr>
            </a:lvl3pPr>
            <a:lvl4pPr marL="16002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4pPr>
            <a:lvl5pPr marL="2057400" indent="-22860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000">
                <a:solidFill>
                  <a:schemeClr val="tx1"/>
                </a:solidFill>
                <a:latin typeface="Impact" panose="020B080603090205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kumimoji="0" lang="en-US" altLang="en-US" sz="1400" i="1">
                <a:solidFill>
                  <a:srgbClr val="18453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properties</a:t>
            </a:r>
            <a:endParaRPr kumimoji="0" lang="en-US" altLang="en-US" sz="14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Preparing Content </a:t>
            </a:r>
            <a:br>
              <a:rPr lang="en-US" dirty="0" smtClean="0"/>
            </a:br>
            <a:r>
              <a:rPr lang="en-US" sz="3600" dirty="0" smtClean="0"/>
              <a:t>– Support slides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514600"/>
            <a:ext cx="7772400" cy="37973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dirty="0" smtClean="0"/>
              <a:t>Anticipate questions</a:t>
            </a:r>
          </a:p>
          <a:p>
            <a:pPr>
              <a:defRPr/>
            </a:pPr>
            <a:r>
              <a:rPr lang="en-US" dirty="0" smtClean="0"/>
              <a:t>Have some extra material “in reserve”</a:t>
            </a:r>
          </a:p>
          <a:p>
            <a:pPr>
              <a:defRPr/>
            </a:pPr>
            <a:r>
              <a:rPr lang="en-US" dirty="0" smtClean="0"/>
              <a:t>Handouts may have more detail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Delivery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362200"/>
            <a:ext cx="7772400" cy="37973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dirty="0" smtClean="0"/>
              <a:t>Speak up, make eye contact</a:t>
            </a:r>
          </a:p>
          <a:p>
            <a:pPr>
              <a:defRPr/>
            </a:pPr>
            <a:r>
              <a:rPr lang="en-US" dirty="0" smtClean="0"/>
              <a:t>Do you believe what you’re saying?</a:t>
            </a:r>
          </a:p>
          <a:p>
            <a:pPr>
              <a:defRPr/>
            </a:pPr>
            <a:r>
              <a:rPr lang="en-US" dirty="0" smtClean="0"/>
              <a:t>Keep control: hecklers and distractions</a:t>
            </a:r>
          </a:p>
          <a:p>
            <a:pPr>
              <a:defRPr/>
            </a:pPr>
            <a:r>
              <a:rPr lang="en-US" dirty="0" smtClean="0"/>
              <a:t>Ask questions – and wait…</a:t>
            </a:r>
          </a:p>
          <a:p>
            <a:pPr>
              <a:defRPr/>
            </a:pPr>
            <a:r>
              <a:rPr lang="en-US" dirty="0" smtClean="0"/>
              <a:t>Look at people but beware of the magnet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Controlling Nerves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2514600"/>
            <a:ext cx="7772400" cy="36449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dirty="0" smtClean="0"/>
              <a:t>Who knows you’re nervous?</a:t>
            </a:r>
          </a:p>
          <a:p>
            <a:pPr>
              <a:defRPr/>
            </a:pPr>
            <a:r>
              <a:rPr lang="en-US" dirty="0" smtClean="0"/>
              <a:t>Holding your papers/notes</a:t>
            </a:r>
          </a:p>
          <a:p>
            <a:pPr>
              <a:defRPr/>
            </a:pPr>
            <a:r>
              <a:rPr lang="en-US" dirty="0" smtClean="0"/>
              <a:t>Use illustrations with which you are familiar</a:t>
            </a:r>
          </a:p>
          <a:p>
            <a:pPr>
              <a:defRPr/>
            </a:pPr>
            <a:r>
              <a:rPr lang="en-US" dirty="0" smtClean="0"/>
              <a:t>Practice, practice, practice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Remember Your Audience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2438400"/>
            <a:ext cx="7772400" cy="3873500"/>
          </a:xfrm>
        </p:spPr>
        <p:txBody>
          <a:bodyPr lIns="90488" tIns="44450" rIns="90488" bIns="44450"/>
          <a:lstStyle/>
          <a:p>
            <a:pPr>
              <a:defRPr/>
            </a:pPr>
            <a:r>
              <a:rPr lang="en-US" dirty="0" smtClean="0"/>
              <a:t>Look at them</a:t>
            </a:r>
          </a:p>
          <a:p>
            <a:pPr>
              <a:defRPr/>
            </a:pPr>
            <a:r>
              <a:rPr lang="en-US" dirty="0" smtClean="0"/>
              <a:t>Respect  them</a:t>
            </a:r>
          </a:p>
          <a:p>
            <a:pPr>
              <a:defRPr/>
            </a:pPr>
            <a:r>
              <a:rPr lang="en-US" dirty="0" smtClean="0"/>
              <a:t>Excite them</a:t>
            </a:r>
          </a:p>
          <a:p>
            <a:pPr>
              <a:defRPr/>
            </a:pPr>
            <a:r>
              <a:rPr lang="en-US" dirty="0" smtClean="0"/>
              <a:t>Listen to them</a:t>
            </a:r>
          </a:p>
          <a:p>
            <a:pPr>
              <a:defRPr/>
            </a:pPr>
            <a:r>
              <a:rPr lang="en-US" dirty="0" smtClean="0"/>
              <a:t>Thank them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pPr>
              <a:defRPr/>
            </a:pPr>
            <a:r>
              <a:rPr lang="en-US" dirty="0" smtClean="0"/>
              <a:t>Assignment -- Prep for Oral Presentation of Proposal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438400"/>
            <a:ext cx="7772400" cy="4114800"/>
          </a:xfrm>
        </p:spPr>
        <p:txBody>
          <a:bodyPr lIns="90488" tIns="44450" rIns="90488" bIns="44450"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Prepare the PowerPoint material for the oral presentation of your proposal.  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Each team will have 20 minutes.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Practice with teammates  -- don’t just “discuss” it -- </a:t>
            </a:r>
            <a:r>
              <a:rPr lang="en-US" sz="2800" b="1" i="1" dirty="0" smtClean="0"/>
              <a:t>practice it!</a:t>
            </a:r>
            <a:r>
              <a:rPr lang="en-US" sz="2800" dirty="0" smtClean="0"/>
              <a:t>   Give each other suggestions!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Everyone must talk an equal time (as practical). </a:t>
            </a:r>
          </a:p>
          <a:p>
            <a:pPr>
              <a:lnSpc>
                <a:spcPct val="90000"/>
              </a:lnSpc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Dry run for facilitator.  Seek his/her critique.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Template for </a:t>
            </a:r>
            <a:br>
              <a:rPr lang="en-US" dirty="0" smtClean="0"/>
            </a:br>
            <a:r>
              <a:rPr lang="en-US" dirty="0" smtClean="0"/>
              <a:t>Proposal 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Title – Team# Team Members, Facilitator, Sponsor</a:t>
            </a:r>
          </a:p>
          <a:p>
            <a:pPr>
              <a:defRPr/>
            </a:pPr>
            <a:r>
              <a:rPr lang="en-US" sz="2400" dirty="0" smtClean="0"/>
              <a:t>Outline</a:t>
            </a:r>
          </a:p>
          <a:p>
            <a:pPr lvl="1">
              <a:defRPr/>
            </a:pPr>
            <a:r>
              <a:rPr lang="en-US" sz="2000" dirty="0" smtClean="0"/>
              <a:t>Introduction – Problem Statement</a:t>
            </a:r>
          </a:p>
          <a:p>
            <a:pPr lvl="1">
              <a:defRPr/>
            </a:pPr>
            <a:r>
              <a:rPr lang="en-US" sz="2000" dirty="0" smtClean="0"/>
              <a:t>Objectives</a:t>
            </a:r>
          </a:p>
          <a:p>
            <a:pPr lvl="1">
              <a:defRPr/>
            </a:pPr>
            <a:r>
              <a:rPr lang="en-US" sz="2000" dirty="0" smtClean="0"/>
              <a:t>Prior work by others </a:t>
            </a:r>
          </a:p>
          <a:p>
            <a:pPr lvl="1">
              <a:defRPr/>
            </a:pPr>
            <a:r>
              <a:rPr lang="en-US" sz="2000" dirty="0" smtClean="0"/>
              <a:t>Your Technical Approach – Block diagram</a:t>
            </a:r>
          </a:p>
          <a:p>
            <a:pPr lvl="1">
              <a:defRPr/>
            </a:pPr>
            <a:r>
              <a:rPr lang="en-US" sz="2000" dirty="0" smtClean="0"/>
              <a:t>Implementation Details</a:t>
            </a:r>
          </a:p>
          <a:p>
            <a:pPr lvl="1">
              <a:defRPr/>
            </a:pPr>
            <a:r>
              <a:rPr lang="en-US" sz="2000" dirty="0" smtClean="0"/>
              <a:t>Results</a:t>
            </a:r>
          </a:p>
          <a:p>
            <a:pPr lvl="1">
              <a:defRPr/>
            </a:pPr>
            <a:r>
              <a:rPr lang="en-US" sz="2000" dirty="0" smtClean="0"/>
              <a:t>Conclusions</a:t>
            </a:r>
          </a:p>
          <a:p>
            <a:pPr lvl="1">
              <a:defRPr/>
            </a:pPr>
            <a:r>
              <a:rPr lang="en-US" sz="2000" dirty="0" smtClean="0"/>
              <a:t>Issues, Limitations</a:t>
            </a:r>
          </a:p>
          <a:p>
            <a:pPr lvl="1">
              <a:defRPr/>
            </a:pPr>
            <a:r>
              <a:rPr lang="en-US" sz="2000" dirty="0" smtClean="0"/>
              <a:t>Suggestions for future work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igh voltage">
  <a:themeElements>
    <a:clrScheme name="high voltage 1">
      <a:dk1>
        <a:srgbClr val="001932"/>
      </a:dk1>
      <a:lt1>
        <a:srgbClr val="FFFFFF"/>
      </a:lt1>
      <a:dk2>
        <a:srgbClr val="2181B7"/>
      </a:dk2>
      <a:lt2>
        <a:srgbClr val="CCFFFF"/>
      </a:lt2>
      <a:accent1>
        <a:srgbClr val="99FFCC"/>
      </a:accent1>
      <a:accent2>
        <a:srgbClr val="01B0FF"/>
      </a:accent2>
      <a:accent3>
        <a:srgbClr val="ABC1D8"/>
      </a:accent3>
      <a:accent4>
        <a:srgbClr val="DADADA"/>
      </a:accent4>
      <a:accent5>
        <a:srgbClr val="CAFFE2"/>
      </a:accent5>
      <a:accent6>
        <a:srgbClr val="019FE7"/>
      </a:accent6>
      <a:hlink>
        <a:srgbClr val="6666FF"/>
      </a:hlink>
      <a:folHlink>
        <a:srgbClr val="1C6D9A"/>
      </a:folHlink>
    </a:clrScheme>
    <a:fontScheme name="high voltage">
      <a:majorFont>
        <a:latin typeface="Impact"/>
        <a:ea typeface=""/>
        <a:cs typeface=""/>
      </a:majorFont>
      <a:minorFont>
        <a:latin typeface="Impac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high voltage 1">
        <a:dk1>
          <a:srgbClr val="001932"/>
        </a:dk1>
        <a:lt1>
          <a:srgbClr val="FFFFFF"/>
        </a:lt1>
        <a:dk2>
          <a:srgbClr val="2181B7"/>
        </a:dk2>
        <a:lt2>
          <a:srgbClr val="CCFFFF"/>
        </a:lt2>
        <a:accent1>
          <a:srgbClr val="99FFCC"/>
        </a:accent1>
        <a:accent2>
          <a:srgbClr val="01B0FF"/>
        </a:accent2>
        <a:accent3>
          <a:srgbClr val="ABC1D8"/>
        </a:accent3>
        <a:accent4>
          <a:srgbClr val="DADADA"/>
        </a:accent4>
        <a:accent5>
          <a:srgbClr val="CAFFE2"/>
        </a:accent5>
        <a:accent6>
          <a:srgbClr val="019FE7"/>
        </a:accent6>
        <a:hlink>
          <a:srgbClr val="6666FF"/>
        </a:hlink>
        <a:folHlink>
          <a:srgbClr val="1C6D9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2">
        <a:dk1>
          <a:srgbClr val="000000"/>
        </a:dk1>
        <a:lt1>
          <a:srgbClr val="FFFFFF"/>
        </a:lt1>
        <a:dk2>
          <a:srgbClr val="000066"/>
        </a:dk2>
        <a:lt2>
          <a:srgbClr val="969696"/>
        </a:lt2>
        <a:accent1>
          <a:srgbClr val="666699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B9B9E7"/>
        </a:accent6>
        <a:hlink>
          <a:srgbClr val="CC00CC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4">
        <a:dk1>
          <a:srgbClr val="000000"/>
        </a:dk1>
        <a:lt1>
          <a:srgbClr val="FFFFCC"/>
        </a:lt1>
        <a:dk2>
          <a:srgbClr val="FF6600"/>
        </a:dk2>
        <a:lt2>
          <a:srgbClr val="333300"/>
        </a:lt2>
        <a:accent1>
          <a:srgbClr val="800000"/>
        </a:accent1>
        <a:accent2>
          <a:srgbClr val="CC6600"/>
        </a:accent2>
        <a:accent3>
          <a:srgbClr val="FFFFE2"/>
        </a:accent3>
        <a:accent4>
          <a:srgbClr val="000000"/>
        </a:accent4>
        <a:accent5>
          <a:srgbClr val="C0AAAA"/>
        </a:accent5>
        <a:accent6>
          <a:srgbClr val="B95C00"/>
        </a:accent6>
        <a:hlink>
          <a:srgbClr val="8080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5">
        <a:dk1>
          <a:srgbClr val="1C3956"/>
        </a:dk1>
        <a:lt1>
          <a:srgbClr val="FFFFFF"/>
        </a:lt1>
        <a:dk2>
          <a:srgbClr val="003366"/>
        </a:dk2>
        <a:lt2>
          <a:srgbClr val="DDDDDD"/>
        </a:lt2>
        <a:accent1>
          <a:srgbClr val="3D7CBB"/>
        </a:accent1>
        <a:accent2>
          <a:srgbClr val="00152A"/>
        </a:accent2>
        <a:accent3>
          <a:srgbClr val="AAADB8"/>
        </a:accent3>
        <a:accent4>
          <a:srgbClr val="DADADA"/>
        </a:accent4>
        <a:accent5>
          <a:srgbClr val="AFBFDA"/>
        </a:accent5>
        <a:accent6>
          <a:srgbClr val="001225"/>
        </a:accent6>
        <a:hlink>
          <a:srgbClr val="33CCCC"/>
        </a:hlink>
        <a:folHlink>
          <a:srgbClr val="96B9D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igh voltage 6">
        <a:dk1>
          <a:srgbClr val="000000"/>
        </a:dk1>
        <a:lt1>
          <a:srgbClr val="FFFFFF"/>
        </a:lt1>
        <a:dk2>
          <a:srgbClr val="440044"/>
        </a:dk2>
        <a:lt2>
          <a:srgbClr val="491D49"/>
        </a:lt2>
        <a:accent1>
          <a:srgbClr val="9D9DBD"/>
        </a:accent1>
        <a:accent2>
          <a:srgbClr val="14213C"/>
        </a:accent2>
        <a:accent3>
          <a:srgbClr val="FFFFFF"/>
        </a:accent3>
        <a:accent4>
          <a:srgbClr val="000000"/>
        </a:accent4>
        <a:accent5>
          <a:srgbClr val="CCCCDB"/>
        </a:accent5>
        <a:accent6>
          <a:srgbClr val="111D35"/>
        </a:accent6>
        <a:hlink>
          <a:srgbClr val="666699"/>
        </a:hlink>
        <a:folHlink>
          <a:srgbClr val="DBDBF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7">
        <a:dk1>
          <a:srgbClr val="000000"/>
        </a:dk1>
        <a:lt1>
          <a:srgbClr val="FFFFFF"/>
        </a:lt1>
        <a:dk2>
          <a:srgbClr val="000000"/>
        </a:dk2>
        <a:lt2>
          <a:srgbClr val="001A00"/>
        </a:lt2>
        <a:accent1>
          <a:srgbClr val="339966"/>
        </a:accent1>
        <a:accent2>
          <a:srgbClr val="003300"/>
        </a:accent2>
        <a:accent3>
          <a:srgbClr val="FFFFFF"/>
        </a:accent3>
        <a:accent4>
          <a:srgbClr val="000000"/>
        </a:accent4>
        <a:accent5>
          <a:srgbClr val="ADCAB8"/>
        </a:accent5>
        <a:accent6>
          <a:srgbClr val="002D00"/>
        </a:accent6>
        <a:hlink>
          <a:srgbClr val="FF9933"/>
        </a:hlink>
        <a:folHlink>
          <a:srgbClr val="AFE9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igh voltage 8">
        <a:dk1>
          <a:srgbClr val="000000"/>
        </a:dk1>
        <a:lt1>
          <a:srgbClr val="FFFFFF"/>
        </a:lt1>
        <a:dk2>
          <a:srgbClr val="000000"/>
        </a:dk2>
        <a:lt2>
          <a:srgbClr val="FFCC00"/>
        </a:lt2>
        <a:accent1>
          <a:srgbClr val="FF9900"/>
        </a:accent1>
        <a:accent2>
          <a:srgbClr val="D60093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C20085"/>
        </a:accent6>
        <a:hlink>
          <a:srgbClr val="9966FF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Designs\high voltage.pot</Template>
  <TotalTime>4806</TotalTime>
  <Pages>12</Pages>
  <Words>369</Words>
  <Application>Microsoft Office PowerPoint</Application>
  <PresentationFormat>Letter Paper (8.5x11 in)</PresentationFormat>
  <Paragraphs>83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Times New Roman</vt:lpstr>
      <vt:lpstr>Arial</vt:lpstr>
      <vt:lpstr>Impact</vt:lpstr>
      <vt:lpstr>Arial Narrow</vt:lpstr>
      <vt:lpstr>high voltage</vt:lpstr>
      <vt:lpstr>Microsoft Equation 3.0</vt:lpstr>
      <vt:lpstr>Technical Communications</vt:lpstr>
      <vt:lpstr>Oral Presentation for Engineers</vt:lpstr>
      <vt:lpstr>Success Factors</vt:lpstr>
      <vt:lpstr>Preparing Content</vt:lpstr>
      <vt:lpstr>Preparing Content -Visual Tools</vt:lpstr>
      <vt:lpstr>Lamb Waves</vt:lpstr>
      <vt:lpstr>Preparing Content  – Support slides</vt:lpstr>
      <vt:lpstr>Delivery</vt:lpstr>
      <vt:lpstr>Controlling Nerves</vt:lpstr>
      <vt:lpstr>Remember Your Audience</vt:lpstr>
      <vt:lpstr>Assignment -- Prep for Oral Presentation of Proposal</vt:lpstr>
      <vt:lpstr>Template for  Proposal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Doing It LIVE</dc:title>
  <dc:creator>Dr Goodman</dc:creator>
  <cp:lastModifiedBy>Bo Li</cp:lastModifiedBy>
  <cp:revision>50</cp:revision>
  <cp:lastPrinted>1998-02-25T06:24:12Z</cp:lastPrinted>
  <dcterms:created xsi:type="dcterms:W3CDTF">1996-09-23T20:40:06Z</dcterms:created>
  <dcterms:modified xsi:type="dcterms:W3CDTF">2017-09-29T19:06:59Z</dcterms:modified>
</cp:coreProperties>
</file>