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handoutMasterIdLst>
    <p:handoutMasterId r:id="rId63"/>
  </p:handoutMasterIdLst>
  <p:sldIdLst>
    <p:sldId id="256" r:id="rId2"/>
    <p:sldId id="319" r:id="rId3"/>
    <p:sldId id="320" r:id="rId4"/>
    <p:sldId id="322" r:id="rId5"/>
    <p:sldId id="326" r:id="rId6"/>
    <p:sldId id="327" r:id="rId7"/>
    <p:sldId id="328" r:id="rId8"/>
    <p:sldId id="329" r:id="rId9"/>
    <p:sldId id="263" r:id="rId10"/>
    <p:sldId id="257" r:id="rId11"/>
    <p:sldId id="270" r:id="rId12"/>
    <p:sldId id="271" r:id="rId13"/>
    <p:sldId id="272" r:id="rId14"/>
    <p:sldId id="264" r:id="rId15"/>
    <p:sldId id="274" r:id="rId16"/>
    <p:sldId id="275" r:id="rId17"/>
    <p:sldId id="276" r:id="rId18"/>
    <p:sldId id="265" r:id="rId19"/>
    <p:sldId id="278" r:id="rId20"/>
    <p:sldId id="279" r:id="rId21"/>
    <p:sldId id="280" r:id="rId22"/>
    <p:sldId id="281" r:id="rId23"/>
    <p:sldId id="330" r:id="rId24"/>
    <p:sldId id="266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67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268" r:id="rId51"/>
    <p:sldId id="308" r:id="rId52"/>
    <p:sldId id="309" r:id="rId53"/>
    <p:sldId id="310" r:id="rId54"/>
    <p:sldId id="311" r:id="rId55"/>
    <p:sldId id="312" r:id="rId56"/>
    <p:sldId id="331" r:id="rId57"/>
    <p:sldId id="313" r:id="rId58"/>
    <p:sldId id="314" r:id="rId59"/>
    <p:sldId id="315" r:id="rId60"/>
    <p:sldId id="316" r:id="rId61"/>
    <p:sldId id="318" r:id="rId62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CC3300"/>
    <a:srgbClr val="000099"/>
    <a:srgbClr val="F4FC5E"/>
    <a:srgbClr val="2F3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49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F4009946-4E25-4FB1-ADB0-D77AD6CA2F4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en-US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55727741-BEE3-4BA5-BBAB-037A1207837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 altLang="en-US"/>
          </a:p>
        </p:txBody>
      </p:sp>
      <p:sp>
        <p:nvSpPr>
          <p:cNvPr id="87044" name="Rectangle 4">
            <a:extLst>
              <a:ext uri="{FF2B5EF4-FFF2-40B4-BE49-F238E27FC236}">
                <a16:creationId xmlns:a16="http://schemas.microsoft.com/office/drawing/2014/main" id="{4D311EAB-F795-4110-8E16-38253DBEA2D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27363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en-US"/>
          </a:p>
        </p:txBody>
      </p:sp>
      <p:sp>
        <p:nvSpPr>
          <p:cNvPr id="87045" name="Rectangle 5">
            <a:extLst>
              <a:ext uri="{FF2B5EF4-FFF2-40B4-BE49-F238E27FC236}">
                <a16:creationId xmlns:a16="http://schemas.microsoft.com/office/drawing/2014/main" id="{4798CF2B-3965-40AA-9839-6B4D5532D02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820150"/>
            <a:ext cx="3027362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DC4D5CCA-6558-44DA-9E43-CBF2C8459E0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>
            <a:extLst>
              <a:ext uri="{FF2B5EF4-FFF2-40B4-BE49-F238E27FC236}">
                <a16:creationId xmlns:a16="http://schemas.microsoft.com/office/drawing/2014/main" id="{9063FE8E-C7D2-4A4C-A6D5-61CFA6D4FBA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2291" name="Rectangle 3">
              <a:extLst>
                <a:ext uri="{FF2B5EF4-FFF2-40B4-BE49-F238E27FC236}">
                  <a16:creationId xmlns:a16="http://schemas.microsoft.com/office/drawing/2014/main" id="{D77EAB06-FE58-4BE9-B224-9FD60F86EC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2" name="Rectangle 4">
              <a:extLst>
                <a:ext uri="{FF2B5EF4-FFF2-40B4-BE49-F238E27FC236}">
                  <a16:creationId xmlns:a16="http://schemas.microsoft.com/office/drawing/2014/main" id="{A26B66D7-3118-4AB1-A4DF-287EA80C9A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93" name="Rectangle 5">
            <a:extLst>
              <a:ext uri="{FF2B5EF4-FFF2-40B4-BE49-F238E27FC236}">
                <a16:creationId xmlns:a16="http://schemas.microsoft.com/office/drawing/2014/main" id="{F47B0DDC-8927-418C-950A-20A15840A8C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95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4AA1A089-4156-4A2A-864A-676A13F4E6A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EF74ED99-E069-41E5-917E-43D4A0C23C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E00153AF-4466-4244-A4FD-52E51E7F44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2297" name="Rectangle 9">
            <a:extLst>
              <a:ext uri="{FF2B5EF4-FFF2-40B4-BE49-F238E27FC236}">
                <a16:creationId xmlns:a16="http://schemas.microsoft.com/office/drawing/2014/main" id="{6055BF16-7853-42C3-8260-6ACFB6EDC7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162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0B69EEA-0359-4321-BF02-7DCBD9757912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2298" name="Group 10">
            <a:extLst>
              <a:ext uri="{FF2B5EF4-FFF2-40B4-BE49-F238E27FC236}">
                <a16:creationId xmlns:a16="http://schemas.microsoft.com/office/drawing/2014/main" id="{C5CCECB8-7B02-4CA6-8E9A-C601F3F828A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12299" name="AutoShape 11">
              <a:extLst>
                <a:ext uri="{FF2B5EF4-FFF2-40B4-BE49-F238E27FC236}">
                  <a16:creationId xmlns:a16="http://schemas.microsoft.com/office/drawing/2014/main" id="{2D53EAD5-3045-49D1-8733-4E22793C63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0" name="AutoShape 12">
              <a:extLst>
                <a:ext uri="{FF2B5EF4-FFF2-40B4-BE49-F238E27FC236}">
                  <a16:creationId xmlns:a16="http://schemas.microsoft.com/office/drawing/2014/main" id="{38865352-0E6A-4D8B-A132-D546E292F1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1" name="AutoShape 13">
              <a:extLst>
                <a:ext uri="{FF2B5EF4-FFF2-40B4-BE49-F238E27FC236}">
                  <a16:creationId xmlns:a16="http://schemas.microsoft.com/office/drawing/2014/main" id="{5CC709BC-D8CA-4354-96DE-C51FFA0F0C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2" name="AutoShape 14">
              <a:extLst>
                <a:ext uri="{FF2B5EF4-FFF2-40B4-BE49-F238E27FC236}">
                  <a16:creationId xmlns:a16="http://schemas.microsoft.com/office/drawing/2014/main" id="{A26F05D3-CDFC-46C7-8A4C-5BFB17847CF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3" name="AutoShape 15">
              <a:extLst>
                <a:ext uri="{FF2B5EF4-FFF2-40B4-BE49-F238E27FC236}">
                  <a16:creationId xmlns:a16="http://schemas.microsoft.com/office/drawing/2014/main" id="{4CE9B0E3-A37C-45B0-9C52-749459FC02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4" name="AutoShape 16">
              <a:extLst>
                <a:ext uri="{FF2B5EF4-FFF2-40B4-BE49-F238E27FC236}">
                  <a16:creationId xmlns:a16="http://schemas.microsoft.com/office/drawing/2014/main" id="{652D407A-84F4-46A6-8E34-E13507919D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5" name="AutoShape 17">
              <a:extLst>
                <a:ext uri="{FF2B5EF4-FFF2-40B4-BE49-F238E27FC236}">
                  <a16:creationId xmlns:a16="http://schemas.microsoft.com/office/drawing/2014/main" id="{9FECAABD-F5E1-424E-8840-33BCA29759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306" name="Rectangle 18">
            <a:extLst>
              <a:ext uri="{FF2B5EF4-FFF2-40B4-BE49-F238E27FC236}">
                <a16:creationId xmlns:a16="http://schemas.microsoft.com/office/drawing/2014/main" id="{8BAB3C11-04D7-4FF4-A9DB-1C4831CC2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7" name="AutoShape 19">
            <a:extLst>
              <a:ext uri="{FF2B5EF4-FFF2-40B4-BE49-F238E27FC236}">
                <a16:creationId xmlns:a16="http://schemas.microsoft.com/office/drawing/2014/main" id="{2DF5AEF2-E910-4514-8FA3-5533D78BEC3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8" name="Oval 20">
            <a:extLst>
              <a:ext uri="{FF2B5EF4-FFF2-40B4-BE49-F238E27FC236}">
                <a16:creationId xmlns:a16="http://schemas.microsoft.com/office/drawing/2014/main" id="{CE031199-EEB8-4108-9796-12CE66A26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9" name="Rectangle 21">
            <a:extLst>
              <a:ext uri="{FF2B5EF4-FFF2-40B4-BE49-F238E27FC236}">
                <a16:creationId xmlns:a16="http://schemas.microsoft.com/office/drawing/2014/main" id="{FCA5CFB2-082C-4DB8-84BF-94FE81105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10" name="Oval 22">
            <a:extLst>
              <a:ext uri="{FF2B5EF4-FFF2-40B4-BE49-F238E27FC236}">
                <a16:creationId xmlns:a16="http://schemas.microsoft.com/office/drawing/2014/main" id="{2E5741F8-F869-474A-A7DF-085D36FAEE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11" name="Rectangle 23">
            <a:extLst>
              <a:ext uri="{FF2B5EF4-FFF2-40B4-BE49-F238E27FC236}">
                <a16:creationId xmlns:a16="http://schemas.microsoft.com/office/drawing/2014/main" id="{319A5264-E762-4D78-BE30-284DF5883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312" name="Group 24">
            <a:extLst>
              <a:ext uri="{FF2B5EF4-FFF2-40B4-BE49-F238E27FC236}">
                <a16:creationId xmlns:a16="http://schemas.microsoft.com/office/drawing/2014/main" id="{F618DDB9-341A-4A74-AC10-B82988C97A5D}"/>
              </a:ext>
            </a:extLst>
          </p:cNvPr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12313" name="AutoShape 25">
              <a:extLst>
                <a:ext uri="{FF2B5EF4-FFF2-40B4-BE49-F238E27FC236}">
                  <a16:creationId xmlns:a16="http://schemas.microsoft.com/office/drawing/2014/main" id="{3D5056E5-C21E-45ED-8791-45BB5DC796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4" name="AutoShape 26">
              <a:extLst>
                <a:ext uri="{FF2B5EF4-FFF2-40B4-BE49-F238E27FC236}">
                  <a16:creationId xmlns:a16="http://schemas.microsoft.com/office/drawing/2014/main" id="{8BA93958-01D0-4FDD-A3C2-9F3B3CE7B1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5" name="AutoShape 27">
              <a:extLst>
                <a:ext uri="{FF2B5EF4-FFF2-40B4-BE49-F238E27FC236}">
                  <a16:creationId xmlns:a16="http://schemas.microsoft.com/office/drawing/2014/main" id="{5DCB5FBC-CC5F-433E-876B-D72A813350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6" name="AutoShape 28">
              <a:extLst>
                <a:ext uri="{FF2B5EF4-FFF2-40B4-BE49-F238E27FC236}">
                  <a16:creationId xmlns:a16="http://schemas.microsoft.com/office/drawing/2014/main" id="{DB4B9695-8BE1-4ED3-BC53-8CFE24777F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7" name="AutoShape 29">
              <a:extLst>
                <a:ext uri="{FF2B5EF4-FFF2-40B4-BE49-F238E27FC236}">
                  <a16:creationId xmlns:a16="http://schemas.microsoft.com/office/drawing/2014/main" id="{7EEF117C-5176-4037-9C9E-5A14F5506C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8" name="AutoShape 30">
              <a:extLst>
                <a:ext uri="{FF2B5EF4-FFF2-40B4-BE49-F238E27FC236}">
                  <a16:creationId xmlns:a16="http://schemas.microsoft.com/office/drawing/2014/main" id="{D30B8D51-B6D7-436B-B01D-02825356FC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9" name="Freeform 31">
              <a:extLst>
                <a:ext uri="{FF2B5EF4-FFF2-40B4-BE49-F238E27FC236}">
                  <a16:creationId xmlns:a16="http://schemas.microsoft.com/office/drawing/2014/main" id="{C65ED5AF-A2E0-4275-BBF9-B39313230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>
                <a:gd name="T0" fmla="*/ 1 w 532"/>
                <a:gd name="T1" fmla="*/ 0 h 465"/>
                <a:gd name="T2" fmla="*/ 0 w 532"/>
                <a:gd name="T3" fmla="*/ 166 h 465"/>
                <a:gd name="T4" fmla="*/ 532 w 532"/>
                <a:gd name="T5" fmla="*/ 465 h 465"/>
                <a:gd name="T6" fmla="*/ 532 w 532"/>
                <a:gd name="T7" fmla="*/ 201 h 465"/>
                <a:gd name="T8" fmla="*/ 172 w 532"/>
                <a:gd name="T9" fmla="*/ 0 h 465"/>
                <a:gd name="T10" fmla="*/ 1 w 532"/>
                <a:gd name="T11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0" name="Freeform 32">
              <a:extLst>
                <a:ext uri="{FF2B5EF4-FFF2-40B4-BE49-F238E27FC236}">
                  <a16:creationId xmlns:a16="http://schemas.microsoft.com/office/drawing/2014/main" id="{13AEDB15-95B8-4552-9079-DBB0DD6B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>
                <a:gd name="T0" fmla="*/ 457 w 457"/>
                <a:gd name="T1" fmla="*/ 260 h 264"/>
                <a:gd name="T2" fmla="*/ 1 w 457"/>
                <a:gd name="T3" fmla="*/ 0 h 264"/>
                <a:gd name="T4" fmla="*/ 0 w 457"/>
                <a:gd name="T5" fmla="*/ 264 h 264"/>
                <a:gd name="T6" fmla="*/ 457 w 457"/>
                <a:gd name="T7" fmla="*/ 26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CBB02-0EBB-42C3-86E7-5E0EC322B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BBE2C-16DF-4F0B-85E3-4D963986F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0C4D5-5BD6-4041-83E0-964CEEE74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C8136-9A99-409F-B957-09428AA52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414B7-4777-4EFA-BA3D-5D544F22D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3D8EE-E816-46C9-A9AE-1CF9E40B8C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053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D9A9-EF24-4C45-8D36-153C7FEDB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0D7CA-13A3-4217-8877-00C2D7147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0035C-B51D-4FBD-9F6D-C03A0441E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32DFC-A0B2-4E56-BA19-1044CE8EB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9F503-6DF2-4F27-99E6-077680A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37145C-D7AB-4F88-BA54-B63A25FCCC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7712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0B417-62C8-4A63-BF60-F0CB1EB81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BA947-B836-443C-95D3-C033D00EBF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5D525-C5C5-465E-A42B-B5F45FEAB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230B02-E855-487A-9FAA-2AED4C834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C8F9F-7463-4670-B235-9824DF3DF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5E5B06-EA67-4CAF-B747-A6F89C785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521BAE-F5C6-408E-AC76-9D7D62BFC3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718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EE397-F05C-4D1D-BDEB-091C3C171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69376-DD9E-40CA-8714-31C797FB8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32711E-0276-4AE1-A85F-03FA274E9B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7DD63-5BBB-4E8A-8458-3A3AD333D1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4BBF9A-7299-462F-B1F6-2691E7188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6BDDDF-BA9A-4836-8779-57838FA68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09D536-2774-49D4-9392-2CAF3ED1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872D33-434E-4FBD-BC92-59EBC4091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ED461-0899-44CB-83DA-99141B992E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0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D5146-B535-4CC6-A416-829427D2D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373EF9-F70B-4B11-861D-2ACBCE533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D4702-23BE-4355-9860-628E2E22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2C365-7FBA-4A89-A0B6-2FD18606D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9321DA-6F8A-4769-B90F-BBD99A4E5F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82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3BC871-AA69-4454-AB56-20B252B30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A85A4A-61B4-420D-B4B7-B73721F9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8753C-1C74-4A27-A616-ACE1954FE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E537B-0E96-4FFC-BAE9-EFB6570430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468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9FD35-D24F-43CB-A42F-78DD8A413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3269D-B65F-4B4B-89EC-C3D65FDF5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7AC21-CFAE-4F38-BEE1-59CF1E6AA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1827D-02AC-4EFE-8E52-ABBD1DE40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17E885-7695-4369-81EC-FD7984B62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8F771-F10B-4458-BDDD-CC1A3E6EB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B4F51-A7DF-4237-A65D-D280BCA6AA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999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1ADF9-A24D-4DAE-92C3-6F03A2401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5A5FFF-A696-4BC9-8993-3ED225C0E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FFBA8-CC1C-4AEC-90B0-79D7F066A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A869C5-FA45-457A-9836-8730672F6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8F2FC7-9167-49E0-B42D-783C2CF09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F845F-3A19-4A33-8DC3-2E03AA703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1B12AD-50DE-4AF1-BD92-8189F61AF4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2803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E1E2E-DF46-4E1E-9135-E18DDF023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9ECD88-1EF3-40D4-AFF0-9C1367093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234DC-3794-480F-B133-198FA3C6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49282-C831-4B54-B653-228C0DDB3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024AA-A76F-431F-A0C8-AF5D4AB4A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9FEDC-8576-4217-AC9B-9DAA110956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4309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190831-B6C6-4185-86D4-9DD1845F61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48500" y="419100"/>
            <a:ext cx="1943100" cy="5740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30184F-0364-4A32-A3D9-BD201EEE7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419100"/>
            <a:ext cx="5676900" cy="5740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5286A-CEF9-44C4-B082-573E2BB1D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30752-4663-4126-BF59-34B45A689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CE0D6-515B-4621-A104-004996CB8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1FA6B8-0786-4E92-95B2-CD38B127CB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1828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5C3D0BA-3AF5-4296-A8BD-97E5BC51A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191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2FBF5EC-6078-4711-ABB7-4563C41C6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0447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B2797BC3-560B-4ACE-9ECB-BDC1CBB73DB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Arial Narrow" panose="020B0606020202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07DEA91F-C746-4D67-83C4-C1E68FC959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Arial Narrow" panose="020B0606020202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F2D46084-7960-4147-9578-AF3CE2BB314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Arial Narrow" panose="020B0606020202030204" pitchFamily="34" charset="0"/>
              </a:defRPr>
            </a:lvl1pPr>
          </a:lstStyle>
          <a:p>
            <a:fld id="{55E921EA-923C-4808-BA8B-EDDB5EAA4C5F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1271" name="Group 7">
            <a:extLst>
              <a:ext uri="{FF2B5EF4-FFF2-40B4-BE49-F238E27FC236}">
                <a16:creationId xmlns:a16="http://schemas.microsoft.com/office/drawing/2014/main" id="{A5622824-A100-4356-BD15-DB54CEDEC80F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11272" name="AutoShape 8">
              <a:extLst>
                <a:ext uri="{FF2B5EF4-FFF2-40B4-BE49-F238E27FC236}">
                  <a16:creationId xmlns:a16="http://schemas.microsoft.com/office/drawing/2014/main" id="{F7FB2257-B6CC-4B78-826F-9522F3B16A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3" name="AutoShape 9">
              <a:extLst>
                <a:ext uri="{FF2B5EF4-FFF2-40B4-BE49-F238E27FC236}">
                  <a16:creationId xmlns:a16="http://schemas.microsoft.com/office/drawing/2014/main" id="{0B1FA5FA-248B-4C30-8FAF-A271A8C257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4" name="AutoShape 10">
              <a:extLst>
                <a:ext uri="{FF2B5EF4-FFF2-40B4-BE49-F238E27FC236}">
                  <a16:creationId xmlns:a16="http://schemas.microsoft.com/office/drawing/2014/main" id="{1A7DA921-DF60-4407-9309-52CF570F3D6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5" name="AutoShape 11">
              <a:extLst>
                <a:ext uri="{FF2B5EF4-FFF2-40B4-BE49-F238E27FC236}">
                  <a16:creationId xmlns:a16="http://schemas.microsoft.com/office/drawing/2014/main" id="{95FA46ED-AA71-44C8-99B4-D3FE5BC4EE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6" name="AutoShape 12">
              <a:extLst>
                <a:ext uri="{FF2B5EF4-FFF2-40B4-BE49-F238E27FC236}">
                  <a16:creationId xmlns:a16="http://schemas.microsoft.com/office/drawing/2014/main" id="{4F12797C-4170-4DEE-B237-83AB35F388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7" name="AutoShape 13">
              <a:extLst>
                <a:ext uri="{FF2B5EF4-FFF2-40B4-BE49-F238E27FC236}">
                  <a16:creationId xmlns:a16="http://schemas.microsoft.com/office/drawing/2014/main" id="{AFE95FA5-45A9-43E7-BB0E-4455FA6E69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8" name="AutoShape 14">
              <a:extLst>
                <a:ext uri="{FF2B5EF4-FFF2-40B4-BE49-F238E27FC236}">
                  <a16:creationId xmlns:a16="http://schemas.microsoft.com/office/drawing/2014/main" id="{AA6DA022-A1C7-4B57-B685-49ED26A82D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79" name="Rectangle 15">
            <a:extLst>
              <a:ext uri="{FF2B5EF4-FFF2-40B4-BE49-F238E27FC236}">
                <a16:creationId xmlns:a16="http://schemas.microsoft.com/office/drawing/2014/main" id="{FCF3B8B7-2E5F-4250-BA0C-3C7724C4F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AutoShape 16">
            <a:extLst>
              <a:ext uri="{FF2B5EF4-FFF2-40B4-BE49-F238E27FC236}">
                <a16:creationId xmlns:a16="http://schemas.microsoft.com/office/drawing/2014/main" id="{764BA0BF-4ECD-417E-9C6E-CFBBBD9E357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7688" y="170338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1" name="Oval 17">
            <a:extLst>
              <a:ext uri="{FF2B5EF4-FFF2-40B4-BE49-F238E27FC236}">
                <a16:creationId xmlns:a16="http://schemas.microsoft.com/office/drawing/2014/main" id="{C6FFFD83-8852-4B93-B961-312910ABB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17065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2" name="Rectangle 18">
            <a:extLst>
              <a:ext uri="{FF2B5EF4-FFF2-40B4-BE49-F238E27FC236}">
                <a16:creationId xmlns:a16="http://schemas.microsoft.com/office/drawing/2014/main" id="{E9370576-A747-488C-918C-1DC9177BA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3" name="Oval 19">
            <a:extLst>
              <a:ext uri="{FF2B5EF4-FFF2-40B4-BE49-F238E27FC236}">
                <a16:creationId xmlns:a16="http://schemas.microsoft.com/office/drawing/2014/main" id="{95347940-6813-40CF-B9A3-94C43D6CF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1676400"/>
            <a:ext cx="304800" cy="274638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4" name="Rectangle 20">
            <a:extLst>
              <a:ext uri="{FF2B5EF4-FFF2-40B4-BE49-F238E27FC236}">
                <a16:creationId xmlns:a16="http://schemas.microsoft.com/office/drawing/2014/main" id="{4D5491BA-D85B-4A10-BD2D-6CF1572CF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39900"/>
            <a:ext cx="8751888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285" name="Group 21">
            <a:extLst>
              <a:ext uri="{FF2B5EF4-FFF2-40B4-BE49-F238E27FC236}">
                <a16:creationId xmlns:a16="http://schemas.microsoft.com/office/drawing/2014/main" id="{69272AD2-2D99-47A5-9BE2-6FACBE320F3B}"/>
              </a:ext>
            </a:extLst>
          </p:cNvPr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11286" name="AutoShape 22">
              <a:extLst>
                <a:ext uri="{FF2B5EF4-FFF2-40B4-BE49-F238E27FC236}">
                  <a16:creationId xmlns:a16="http://schemas.microsoft.com/office/drawing/2014/main" id="{38230EB2-30F6-4C46-80F9-CA3A2B97FD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7" name="AutoShape 23">
              <a:extLst>
                <a:ext uri="{FF2B5EF4-FFF2-40B4-BE49-F238E27FC236}">
                  <a16:creationId xmlns:a16="http://schemas.microsoft.com/office/drawing/2014/main" id="{8D27D914-01A5-4DDD-9802-7AD53C7D65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8" name="AutoShape 24">
              <a:extLst>
                <a:ext uri="{FF2B5EF4-FFF2-40B4-BE49-F238E27FC236}">
                  <a16:creationId xmlns:a16="http://schemas.microsoft.com/office/drawing/2014/main" id="{7FA54744-02C8-48D9-B4DB-26D3125416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9" name="AutoShape 25">
              <a:extLst>
                <a:ext uri="{FF2B5EF4-FFF2-40B4-BE49-F238E27FC236}">
                  <a16:creationId xmlns:a16="http://schemas.microsoft.com/office/drawing/2014/main" id="{FE087F70-820E-4499-945A-8B11D63C56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" name="AutoShape 26">
              <a:extLst>
                <a:ext uri="{FF2B5EF4-FFF2-40B4-BE49-F238E27FC236}">
                  <a16:creationId xmlns:a16="http://schemas.microsoft.com/office/drawing/2014/main" id="{7D2F3C35-C1FA-4625-91B6-A9D51366F4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" name="AutoShape 27">
              <a:extLst>
                <a:ext uri="{FF2B5EF4-FFF2-40B4-BE49-F238E27FC236}">
                  <a16:creationId xmlns:a16="http://schemas.microsoft.com/office/drawing/2014/main" id="{E9115802-B582-46C6-B568-9E59D0C6A9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2" name="Freeform 28">
              <a:extLst>
                <a:ext uri="{FF2B5EF4-FFF2-40B4-BE49-F238E27FC236}">
                  <a16:creationId xmlns:a16="http://schemas.microsoft.com/office/drawing/2014/main" id="{D04A5DB8-FBD6-452F-9B68-7CE8EF057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>
                <a:gd name="T0" fmla="*/ 1 w 532"/>
                <a:gd name="T1" fmla="*/ 0 h 465"/>
                <a:gd name="T2" fmla="*/ 0 w 532"/>
                <a:gd name="T3" fmla="*/ 166 h 465"/>
                <a:gd name="T4" fmla="*/ 532 w 532"/>
                <a:gd name="T5" fmla="*/ 465 h 465"/>
                <a:gd name="T6" fmla="*/ 532 w 532"/>
                <a:gd name="T7" fmla="*/ 201 h 465"/>
                <a:gd name="T8" fmla="*/ 172 w 532"/>
                <a:gd name="T9" fmla="*/ 0 h 465"/>
                <a:gd name="T10" fmla="*/ 1 w 532"/>
                <a:gd name="T11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3" name="Freeform 29">
              <a:extLst>
                <a:ext uri="{FF2B5EF4-FFF2-40B4-BE49-F238E27FC236}">
                  <a16:creationId xmlns:a16="http://schemas.microsoft.com/office/drawing/2014/main" id="{2FBAA1E6-B7C9-45D0-9D44-551B4133F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>
                <a:gd name="T0" fmla="*/ 457 w 457"/>
                <a:gd name="T1" fmla="*/ 260 h 264"/>
                <a:gd name="T2" fmla="*/ 1 w 457"/>
                <a:gd name="T3" fmla="*/ 0 h 264"/>
                <a:gd name="T4" fmla="*/ 0 w 457"/>
                <a:gd name="T5" fmla="*/ 264 h 264"/>
                <a:gd name="T6" fmla="*/ 457 w 457"/>
                <a:gd name="T7" fmla="*/ 26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b"/>
        <a:defRPr kumimoji="1"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954A4BD-C04F-4B7D-B051-832B886D52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A838735-EDFF-4E05-AC3B-207223390F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5400"/>
              <a:t>Introduction to </a:t>
            </a:r>
          </a:p>
          <a:p>
            <a:pPr algn="ctr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5400"/>
              <a:t>Project Management</a:t>
            </a:r>
          </a:p>
          <a:p>
            <a:pPr algn="ctr">
              <a:lnSpc>
                <a:spcPct val="90000"/>
              </a:lnSpc>
              <a:buFont typeface="Monotype Sorts" pitchFamily="2" charset="2"/>
              <a:buNone/>
            </a:pPr>
            <a:br>
              <a:rPr lang="en-US" altLang="en-US" sz="5400"/>
            </a:br>
            <a:r>
              <a:rPr lang="en-US" altLang="en-US" sz="5400"/>
              <a:t>ECE 480</a:t>
            </a:r>
          </a:p>
          <a:p>
            <a:pPr algn="ctr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 sz="4000"/>
              <a:t>Erik Goodman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E83962D8-2CA5-4BDB-9641-07DD3C2E0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F4FC5E"/>
                </a:solidFill>
              </a:rPr>
              <a:t>What is Project Management?</a:t>
            </a:r>
            <a:endParaRPr lang="en-US" altLang="en-US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07C6F5CA-B18E-4D8A-9971-5A91B5B52E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sz="3400"/>
              <a:t>a method for organizing tasks</a:t>
            </a:r>
          </a:p>
          <a:p>
            <a:pPr>
              <a:buFontTx/>
              <a:buChar char="•"/>
            </a:pPr>
            <a:r>
              <a:rPr lang="en-US" altLang="en-US" sz="3400"/>
              <a:t>a structured framework to help a group work productively</a:t>
            </a:r>
          </a:p>
          <a:p>
            <a:pPr>
              <a:buFontTx/>
              <a:buChar char="•"/>
            </a:pPr>
            <a:r>
              <a:rPr lang="en-US" altLang="en-US" sz="3400"/>
              <a:t>tools to aid in task sequencing, dependency analysis, resource allocation, scheduling, etc.</a:t>
            </a:r>
          </a:p>
          <a:p>
            <a:pPr>
              <a:buFontTx/>
              <a:buChar char="•"/>
            </a:pPr>
            <a:r>
              <a:rPr lang="en-US" altLang="en-US" sz="3400"/>
              <a:t>tools to track progress relative to plan</a:t>
            </a:r>
            <a:endParaRPr lang="en-US" altLang="en-US" sz="3600"/>
          </a:p>
          <a:p>
            <a:pPr>
              <a:buFontTx/>
              <a:buChar char="•"/>
            </a:pP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6110A10D-7EE9-44BD-9105-65BB4DA82B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Why Need Project Management?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52E34BA0-4967-4DF0-9B75-DCF30A937A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/>
              <a:t>Complex project needs coordination of:</a:t>
            </a:r>
          </a:p>
          <a:p>
            <a:pPr lvl="1"/>
            <a:r>
              <a:rPr lang="en-US" altLang="en-US"/>
              <a:t>Multiple people</a:t>
            </a:r>
          </a:p>
          <a:p>
            <a:pPr lvl="1"/>
            <a:r>
              <a:rPr lang="en-US" altLang="en-US"/>
              <a:t>Multiple resources (labs, equipment, etc.)</a:t>
            </a:r>
          </a:p>
          <a:p>
            <a:pPr lvl="1"/>
            <a:r>
              <a:rPr lang="en-US" altLang="en-US"/>
              <a:t>Multiple tasks – some must precede others</a:t>
            </a:r>
          </a:p>
          <a:p>
            <a:pPr lvl="1"/>
            <a:r>
              <a:rPr lang="en-US" altLang="en-US"/>
              <a:t>Multiple decision points – approvals</a:t>
            </a:r>
          </a:p>
          <a:p>
            <a:pPr lvl="1"/>
            <a:r>
              <a:rPr lang="en-US" altLang="en-US"/>
              <a:t>Phased expenditure of funds</a:t>
            </a:r>
          </a:p>
          <a:p>
            <a:pPr lvl="1"/>
            <a:r>
              <a:rPr lang="en-US" altLang="en-US"/>
              <a:t>Matching of people/resources to tasks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FDC0DD1E-A535-448E-A7F6-5A5E117780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Task Dependencies and the Critical Path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6252DA96-B5E3-416B-BA2B-50F94BC728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3000"/>
              <a:t>Sometimes task B cannot be started before task A is completed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3000"/>
              <a:t>Other types of constraints – calendar, lags, etc.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3000"/>
              <a:t>Critical path – any slippage slips whole project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3000"/>
              <a:t>Helpful to know what tasks are on the critical path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3000"/>
              <a:t>Useful to try to shorten the critical path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58E6FEA2-9081-4ABA-822A-E37922172A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Suggested Steps in </a:t>
            </a:r>
            <a:br>
              <a:rPr lang="en-US" altLang="en-US"/>
            </a:br>
            <a:r>
              <a:rPr lang="en-US" altLang="en-US"/>
              <a:t>Project Management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01953C4E-1A36-4C02-B173-95A075C100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Generate a formal definition of the project, with goals, constraints, assumptions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Identify project start/end dates, any mandatory milestones, including reports, signoffs, deliverables, etc.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List constraints – money, equipment availability, holidays, etc.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Identify tasks to be accomplished – high level (i.e., by categories), then details within each, using brainstorming method – green light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en-US" altLang="en-US"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2E1E71DF-FAE3-4B0B-995B-BCB77310AD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Suggested Steps, cont.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565A8EA2-3B98-49E1-BC5D-E1196FAFC8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/>
              <a:t>Refine detailed task list, dropping/ combining, adding things omitted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/>
              <a:t>Then, for each task in list: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/>
              <a:t>Estimate time (person hours, calendar period)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/>
              <a:t>Identify dependencies among tasks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/>
              <a:t>Identify resources (people, money, parts, etc.)</a:t>
            </a:r>
          </a:p>
          <a:p>
            <a:pPr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239C6F56-B5B3-41BA-8C3B-28C2CE03E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Suggested Steps, cont.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1A547C86-AE07-4FE0-ACBB-D421DB88A4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800"/>
              <a:t>Organize task groups roughly by starting date</a:t>
            </a:r>
          </a:p>
          <a:p>
            <a:pPr>
              <a:buFontTx/>
              <a:buNone/>
            </a:pPr>
            <a:r>
              <a:rPr lang="en-US" altLang="en-US" sz="2800"/>
              <a:t>List dependencies that should or MUST hold</a:t>
            </a:r>
          </a:p>
          <a:p>
            <a:pPr>
              <a:buFontTx/>
              <a:buNone/>
            </a:pPr>
            <a:r>
              <a:rPr lang="en-US" altLang="en-US" sz="2800"/>
              <a:t>Use MS Project to make a GANTT chart</a:t>
            </a:r>
          </a:p>
          <a:p>
            <a:pPr>
              <a:buFontTx/>
              <a:buChar char="•"/>
            </a:pPr>
            <a:r>
              <a:rPr lang="en-US" altLang="en-US" sz="2800"/>
              <a:t>First capture tasks and task groups, milestones</a:t>
            </a:r>
          </a:p>
          <a:p>
            <a:pPr>
              <a:buFontTx/>
              <a:buChar char="•"/>
            </a:pPr>
            <a:r>
              <a:rPr lang="en-US" altLang="en-US" sz="2800"/>
              <a:t>Identify critical path, see if it can be shortened (get more “slack”)</a:t>
            </a:r>
          </a:p>
          <a:p>
            <a:pPr>
              <a:buFontTx/>
              <a:buChar char="•"/>
            </a:pPr>
            <a:r>
              <a:rPr lang="en-US" altLang="en-US" sz="2800"/>
              <a:t>Assign person-hours and specific team member(s) to each task – identify “task leads”</a:t>
            </a:r>
          </a:p>
          <a:p>
            <a:pPr>
              <a:buFontTx/>
              <a:buNone/>
            </a:pPr>
            <a:endParaRPr lang="en-US" altLang="en-US"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26EF2D19-D8E5-462F-B231-77C45B8737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Suggested Steps, cont.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D3A4A610-D3D6-4538-958E-E95F9F0CF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/>
              <a:t>As project progresses:</a:t>
            </a:r>
          </a:p>
          <a:p>
            <a:pPr>
              <a:buFontTx/>
              <a:buChar char="•"/>
            </a:pPr>
            <a:r>
              <a:rPr lang="en-US" altLang="en-US"/>
              <a:t>Monitor, record progress on all tasks, at least weekly – use “Tracking Gantt Chart”</a:t>
            </a:r>
          </a:p>
          <a:p>
            <a:pPr>
              <a:buFontTx/>
              <a:buChar char="•"/>
            </a:pPr>
            <a:r>
              <a:rPr lang="en-US" altLang="en-US"/>
              <a:t>Pay particular attention to those on critical path</a:t>
            </a:r>
          </a:p>
          <a:p>
            <a:pPr>
              <a:buFontTx/>
              <a:buChar char="•"/>
            </a:pPr>
            <a:r>
              <a:rPr lang="en-US" altLang="en-US"/>
              <a:t>Revise plan as needed to take into account changes, adapt to meet milestones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72143BF-4326-464E-B472-735980CFF3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Project Management Using</a:t>
            </a:r>
            <a:br>
              <a:rPr lang="en-US" altLang="en-US"/>
            </a:br>
            <a:r>
              <a:rPr lang="en-US" altLang="en-US">
                <a:solidFill>
                  <a:srgbClr val="F4FC5E"/>
                </a:solidFill>
              </a:rPr>
              <a:t>Microsoft Project </a:t>
            </a:r>
            <a:endParaRPr lang="en-US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BAFD99F-1977-4D1A-8BBB-F1FA3130E3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/>
              <a:t>Allows many different ways of entering and observing information</a:t>
            </a:r>
          </a:p>
          <a:p>
            <a:pPr>
              <a:buFontTx/>
              <a:buChar char="•"/>
            </a:pPr>
            <a:r>
              <a:rPr lang="en-US" altLang="en-US"/>
              <a:t>includes many features to help identify problems with a plan</a:t>
            </a:r>
          </a:p>
          <a:p>
            <a:pPr>
              <a:buFontTx/>
              <a:buChar char="•"/>
            </a:pPr>
            <a:r>
              <a:rPr lang="en-US" altLang="en-US"/>
              <a:t>regular use can help a group refine plans to make meeting targets more realistic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095C1FA-38FC-43DC-9539-B2A5CEA027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F4FC5E"/>
                </a:solidFill>
              </a:rPr>
              <a:t>Our “Flyover” of Project 98</a:t>
            </a:r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55278B4-E60C-43C2-8671-795AC7331A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>
                <a:solidFill>
                  <a:srgbClr val="F4FC5E"/>
                </a:solidFill>
              </a:rPr>
              <a:t>Adding tasks, durations</a:t>
            </a:r>
            <a:endParaRPr lang="en-US" altLang="en-US"/>
          </a:p>
          <a:p>
            <a:pPr>
              <a:buFontTx/>
              <a:buChar char="•"/>
            </a:pPr>
            <a:r>
              <a:rPr lang="en-US" altLang="en-US"/>
              <a:t>Setting dependencies</a:t>
            </a:r>
          </a:p>
          <a:p>
            <a:pPr>
              <a:buFontTx/>
              <a:buChar char="•"/>
            </a:pPr>
            <a:r>
              <a:rPr lang="en-US" altLang="en-US"/>
              <a:t>Seeing critical path, etc.</a:t>
            </a:r>
          </a:p>
          <a:p>
            <a:pPr>
              <a:buFontTx/>
              <a:buChar char="•"/>
            </a:pPr>
            <a:r>
              <a:rPr lang="en-US" altLang="en-US"/>
              <a:t>“Rolling up” subtasks</a:t>
            </a:r>
          </a:p>
          <a:p>
            <a:pPr>
              <a:buFontTx/>
              <a:buChar char="•"/>
            </a:pPr>
            <a:r>
              <a:rPr lang="en-US" altLang="en-US"/>
              <a:t>Assigning resources</a:t>
            </a:r>
          </a:p>
          <a:p>
            <a:pPr>
              <a:buFontTx/>
              <a:buChar char="•"/>
            </a:pPr>
            <a:r>
              <a:rPr lang="en-US" altLang="en-US"/>
              <a:t>Adjusting durations, time assignments, etc.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356759AE-9145-433E-B2E9-B2AB2A98C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9303E595-74EE-4B0F-9116-7A7F9427C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7D33911A-2C4B-4592-8461-E6FE94D10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12E881B-326B-4998-A5EF-C91B91B235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F4FC5E"/>
                </a:solidFill>
              </a:rPr>
              <a:t>Our “Flyover” of Project 98</a:t>
            </a:r>
            <a:endParaRPr lang="en-US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2FEEC29-1661-49E8-BC6B-41923C9213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/>
              <a:t>Adding tasks, durations</a:t>
            </a:r>
          </a:p>
          <a:p>
            <a:pPr>
              <a:buFontTx/>
              <a:buChar char="•"/>
            </a:pPr>
            <a:r>
              <a:rPr lang="en-US" altLang="en-US">
                <a:solidFill>
                  <a:srgbClr val="F4FC5E"/>
                </a:solidFill>
              </a:rPr>
              <a:t>Setting dependencies</a:t>
            </a:r>
          </a:p>
          <a:p>
            <a:pPr>
              <a:buFontTx/>
              <a:buChar char="•"/>
            </a:pPr>
            <a:r>
              <a:rPr lang="en-US" altLang="en-US"/>
              <a:t>Seeing critical path, etc.</a:t>
            </a:r>
          </a:p>
          <a:p>
            <a:pPr>
              <a:buFontTx/>
              <a:buChar char="•"/>
            </a:pPr>
            <a:r>
              <a:rPr lang="en-US" altLang="en-US"/>
              <a:t>“Rolling up” subtasks</a:t>
            </a:r>
          </a:p>
          <a:p>
            <a:pPr>
              <a:buFontTx/>
              <a:buChar char="•"/>
            </a:pPr>
            <a:r>
              <a:rPr lang="en-US" altLang="en-US"/>
              <a:t>Assigning resources</a:t>
            </a:r>
          </a:p>
          <a:p>
            <a:pPr>
              <a:buFontTx/>
              <a:buChar char="•"/>
            </a:pPr>
            <a:r>
              <a:rPr lang="en-US" altLang="en-US"/>
              <a:t>Adjusting durations, time assignments, etc.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A6D4E910-F220-41C3-B50F-DEA211C88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2EF80F34-BE6A-4657-8B06-7461015B6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0EE4C722-2A3F-46FF-9C26-DDE5C62A8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FA2531C-E0AD-47C0-AAAE-FD9BFC162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F4FC5E"/>
                </a:solidFill>
              </a:rPr>
              <a:t>Our “Flyover” of Project 98</a:t>
            </a:r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4277B8A-E514-4A88-8EB2-4BFDEA04B2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/>
              <a:t>Adding tasks, durations</a:t>
            </a:r>
          </a:p>
          <a:p>
            <a:pPr>
              <a:buFontTx/>
              <a:buChar char="•"/>
            </a:pPr>
            <a:r>
              <a:rPr lang="en-US" altLang="en-US"/>
              <a:t>Setting dependencies</a:t>
            </a:r>
            <a:endParaRPr lang="en-US" altLang="en-US">
              <a:solidFill>
                <a:srgbClr val="F4FC5E"/>
              </a:solidFill>
            </a:endParaRPr>
          </a:p>
          <a:p>
            <a:pPr>
              <a:buFontTx/>
              <a:buChar char="•"/>
            </a:pPr>
            <a:r>
              <a:rPr lang="en-US" altLang="en-US">
                <a:solidFill>
                  <a:srgbClr val="F4FC5E"/>
                </a:solidFill>
              </a:rPr>
              <a:t>Seeing critical path, etc.</a:t>
            </a:r>
            <a:endParaRPr lang="en-US" altLang="en-US"/>
          </a:p>
          <a:p>
            <a:pPr>
              <a:buFontTx/>
              <a:buChar char="•"/>
            </a:pPr>
            <a:r>
              <a:rPr lang="en-US" altLang="en-US"/>
              <a:t>“Rolling up” subtasks</a:t>
            </a:r>
          </a:p>
          <a:p>
            <a:pPr>
              <a:buFontTx/>
              <a:buChar char="•"/>
            </a:pPr>
            <a:r>
              <a:rPr lang="en-US" altLang="en-US"/>
              <a:t>Assigning resources</a:t>
            </a:r>
          </a:p>
          <a:p>
            <a:pPr>
              <a:buFontTx/>
              <a:buChar char="•"/>
            </a:pPr>
            <a:r>
              <a:rPr lang="en-US" altLang="en-US"/>
              <a:t>Adjusting durations, time assignments, etc.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0A73D8A1-BFF7-4E46-87F3-AC7A62212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DCE2F535-2606-4BD8-9D2F-41AC0FE44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DDDAAA57-F801-4D92-A218-C18392EAA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33B24D4F-95DA-47EA-8F9E-198F22D78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7B65E20-9C3C-46A9-872F-BCBE659B14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WATCH YOUR DEPENDENCY CHOICES!!!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AFE20E5B-ED14-43A4-A1A1-2DB6420C5B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If you choose something other than the “default” finish/start constraints, you will probably LOSE your ability to track the critical path</a:t>
            </a:r>
          </a:p>
          <a:p>
            <a:r>
              <a:rPr lang="en-US" altLang="en-US" sz="2800"/>
              <a:t>So AVOID “finish by” or “start by” with particular calendar dates, or other types of constraints.  </a:t>
            </a:r>
          </a:p>
          <a:p>
            <a:r>
              <a:rPr lang="en-US" altLang="en-US" sz="2800"/>
              <a:t>Break tasks apart as needed, in order to make finish/start constraints realistic!</a:t>
            </a:r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0A882FE-44B3-4658-9510-540712C73F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F4FC5E"/>
                </a:solidFill>
              </a:rPr>
              <a:t>Our “Flyover” of Project 98</a:t>
            </a:r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CF74ADC-FCD8-4CD7-93DC-A4704AF92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/>
              <a:t>Adding tasks, durations</a:t>
            </a:r>
          </a:p>
          <a:p>
            <a:pPr>
              <a:buFontTx/>
              <a:buChar char="•"/>
            </a:pPr>
            <a:r>
              <a:rPr lang="en-US" altLang="en-US"/>
              <a:t>Setting dependencies</a:t>
            </a:r>
            <a:endParaRPr lang="en-US" altLang="en-US">
              <a:solidFill>
                <a:srgbClr val="F4FC5E"/>
              </a:solidFill>
            </a:endParaRPr>
          </a:p>
          <a:p>
            <a:pPr>
              <a:buFontTx/>
              <a:buChar char="•"/>
            </a:pPr>
            <a:r>
              <a:rPr lang="en-US" altLang="en-US"/>
              <a:t>Seeing critical path, etc.</a:t>
            </a:r>
          </a:p>
          <a:p>
            <a:pPr>
              <a:buFontTx/>
              <a:buChar char="•"/>
            </a:pPr>
            <a:r>
              <a:rPr lang="en-US" altLang="en-US">
                <a:solidFill>
                  <a:srgbClr val="F4FC5E"/>
                </a:solidFill>
              </a:rPr>
              <a:t>“Rolling up” subtasks</a:t>
            </a:r>
            <a:endParaRPr lang="en-US" altLang="en-US"/>
          </a:p>
          <a:p>
            <a:pPr>
              <a:buFontTx/>
              <a:buChar char="•"/>
            </a:pPr>
            <a:r>
              <a:rPr lang="en-US" altLang="en-US"/>
              <a:t>Assigning resources</a:t>
            </a:r>
          </a:p>
          <a:p>
            <a:pPr>
              <a:buFontTx/>
              <a:buChar char="•"/>
            </a:pPr>
            <a:r>
              <a:rPr lang="en-US" altLang="en-US"/>
              <a:t>Adjusting durations, time assignments, etc.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3F2B47D9-D881-4E95-9E9F-CB4789DC0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A9C4EE6E-543E-4F73-B03E-2B5004BE1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BC19A0D5-6076-42F9-B24C-2AF05048E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2ADE4B8A-D80D-41E6-87B8-A8BA6F288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1A4AB1FD-A4B5-4A60-A98E-1DAC6E657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7965C709-F9CD-4971-8B94-4E09750C5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B9AB5959-14BA-4E84-967E-3A491D219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D7332F8B-388A-4A07-A075-2CAEEFCEA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5254F4E6-E6E8-466B-9407-FE6D9E026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41B631DA-FED3-4D0B-8018-A7E4A744B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557FBEFB-D710-4A30-A666-78BB3AF6D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93C588D0-69C3-4F81-BE9C-4BA5AA3C2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>
            <a:extLst>
              <a:ext uri="{FF2B5EF4-FFF2-40B4-BE49-F238E27FC236}">
                <a16:creationId xmlns:a16="http://schemas.microsoft.com/office/drawing/2014/main" id="{8CE527AC-D41D-4E14-A58E-2B02ECE59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737C49B-9279-42C8-A324-9F2EA004FD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F4FC5E"/>
                </a:solidFill>
              </a:rPr>
              <a:t>Our “Flyover” of Project 98</a:t>
            </a:r>
            <a:endParaRPr lang="en-US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D10648C-430E-4C30-8117-C464AF1C4E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/>
              <a:t>Adding tasks, durations</a:t>
            </a:r>
          </a:p>
          <a:p>
            <a:pPr>
              <a:buFontTx/>
              <a:buChar char="•"/>
            </a:pPr>
            <a:r>
              <a:rPr lang="en-US" altLang="en-US"/>
              <a:t>Setting dependencies</a:t>
            </a:r>
            <a:endParaRPr lang="en-US" altLang="en-US">
              <a:solidFill>
                <a:srgbClr val="F4FC5E"/>
              </a:solidFill>
            </a:endParaRPr>
          </a:p>
          <a:p>
            <a:pPr>
              <a:buFontTx/>
              <a:buChar char="•"/>
            </a:pPr>
            <a:r>
              <a:rPr lang="en-US" altLang="en-US"/>
              <a:t>Seeing critical path, etc.</a:t>
            </a:r>
          </a:p>
          <a:p>
            <a:pPr>
              <a:buFontTx/>
              <a:buChar char="•"/>
            </a:pPr>
            <a:r>
              <a:rPr lang="en-US" altLang="en-US"/>
              <a:t>“Rolling up” subtasks</a:t>
            </a:r>
          </a:p>
          <a:p>
            <a:pPr>
              <a:buFontTx/>
              <a:buChar char="•"/>
            </a:pPr>
            <a:r>
              <a:rPr lang="en-US" altLang="en-US">
                <a:solidFill>
                  <a:srgbClr val="F4FC5E"/>
                </a:solidFill>
              </a:rPr>
              <a:t>Assigning resources</a:t>
            </a:r>
            <a:endParaRPr lang="en-US" altLang="en-US"/>
          </a:p>
          <a:p>
            <a:pPr>
              <a:buFontTx/>
              <a:buChar char="•"/>
            </a:pPr>
            <a:r>
              <a:rPr lang="en-US" altLang="en-US"/>
              <a:t>Adjusting durations, time assignments, etc.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>
            <a:extLst>
              <a:ext uri="{FF2B5EF4-FFF2-40B4-BE49-F238E27FC236}">
                <a16:creationId xmlns:a16="http://schemas.microsoft.com/office/drawing/2014/main" id="{F588B49A-7952-46EA-AB5E-80544A162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>
            <a:extLst>
              <a:ext uri="{FF2B5EF4-FFF2-40B4-BE49-F238E27FC236}">
                <a16:creationId xmlns:a16="http://schemas.microsoft.com/office/drawing/2014/main" id="{69CFEA6C-CFE8-4A7B-AED1-D8C60A7E3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4944B144-4953-4D37-BEB9-A3316C876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F0769FB6-BFF6-4F03-B5A8-7C0A2BFD7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779429BD-F533-4024-B57A-F1366D1D0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>
            <a:extLst>
              <a:ext uri="{FF2B5EF4-FFF2-40B4-BE49-F238E27FC236}">
                <a16:creationId xmlns:a16="http://schemas.microsoft.com/office/drawing/2014/main" id="{125FB45B-798F-44B4-8D5F-B5BEA85CC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DEF6EE97-3351-443D-970F-A4FB707D7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>
            <a:extLst>
              <a:ext uri="{FF2B5EF4-FFF2-40B4-BE49-F238E27FC236}">
                <a16:creationId xmlns:a16="http://schemas.microsoft.com/office/drawing/2014/main" id="{BAAE7BE0-12F9-4703-B7E4-0C8D2006E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>
            <a:extLst>
              <a:ext uri="{FF2B5EF4-FFF2-40B4-BE49-F238E27FC236}">
                <a16:creationId xmlns:a16="http://schemas.microsoft.com/office/drawing/2014/main" id="{8954CDB4-D38B-48F7-9871-327103212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>
            <a:extLst>
              <a:ext uri="{FF2B5EF4-FFF2-40B4-BE49-F238E27FC236}">
                <a16:creationId xmlns:a16="http://schemas.microsoft.com/office/drawing/2014/main" id="{824B747F-2D74-4F3F-BB5E-42A929D5E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>
            <a:extLst>
              <a:ext uri="{FF2B5EF4-FFF2-40B4-BE49-F238E27FC236}">
                <a16:creationId xmlns:a16="http://schemas.microsoft.com/office/drawing/2014/main" id="{A685F125-B2DB-4263-9BB5-7D9176478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94DE7C4-845D-47DB-8F5E-C4CAEF7751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F4FC5E"/>
                </a:solidFill>
              </a:rPr>
              <a:t>Our “Flyover” of Project 98</a:t>
            </a:r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321D729-217A-468C-B4CE-CF6B28A380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/>
              <a:t>Adding tasks, durations</a:t>
            </a:r>
          </a:p>
          <a:p>
            <a:pPr>
              <a:buFontTx/>
              <a:buChar char="•"/>
            </a:pPr>
            <a:r>
              <a:rPr lang="en-US" altLang="en-US"/>
              <a:t>Setting dependencies</a:t>
            </a:r>
            <a:endParaRPr lang="en-US" altLang="en-US">
              <a:solidFill>
                <a:srgbClr val="F4FC5E"/>
              </a:solidFill>
            </a:endParaRPr>
          </a:p>
          <a:p>
            <a:pPr>
              <a:buFontTx/>
              <a:buChar char="•"/>
            </a:pPr>
            <a:r>
              <a:rPr lang="en-US" altLang="en-US"/>
              <a:t>Seeing critical path, etc.</a:t>
            </a:r>
          </a:p>
          <a:p>
            <a:pPr>
              <a:buFontTx/>
              <a:buChar char="•"/>
            </a:pPr>
            <a:r>
              <a:rPr lang="en-US" altLang="en-US"/>
              <a:t>“Rolling up” subtasks</a:t>
            </a:r>
          </a:p>
          <a:p>
            <a:pPr>
              <a:buFontTx/>
              <a:buChar char="•"/>
            </a:pPr>
            <a:r>
              <a:rPr lang="en-US" altLang="en-US"/>
              <a:t>Assigning resources</a:t>
            </a:r>
          </a:p>
          <a:p>
            <a:pPr>
              <a:buFontTx/>
              <a:buChar char="•"/>
            </a:pPr>
            <a:r>
              <a:rPr lang="en-US" altLang="en-US">
                <a:solidFill>
                  <a:srgbClr val="F4FC5E"/>
                </a:solidFill>
              </a:rPr>
              <a:t>Adjusting durations, time assignments, etc.</a:t>
            </a:r>
            <a:endParaRPr lang="en-US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>
            <a:extLst>
              <a:ext uri="{FF2B5EF4-FFF2-40B4-BE49-F238E27FC236}">
                <a16:creationId xmlns:a16="http://schemas.microsoft.com/office/drawing/2014/main" id="{030EDF0B-F248-49E7-ADF9-82B982648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>
            <a:extLst>
              <a:ext uri="{FF2B5EF4-FFF2-40B4-BE49-F238E27FC236}">
                <a16:creationId xmlns:a16="http://schemas.microsoft.com/office/drawing/2014/main" id="{FE86FB67-9A79-426D-B4B3-09C13480B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>
            <a:extLst>
              <a:ext uri="{FF2B5EF4-FFF2-40B4-BE49-F238E27FC236}">
                <a16:creationId xmlns:a16="http://schemas.microsoft.com/office/drawing/2014/main" id="{4C247EF4-15C7-4095-BAE5-DB9317C5D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>
            <a:extLst>
              <a:ext uri="{FF2B5EF4-FFF2-40B4-BE49-F238E27FC236}">
                <a16:creationId xmlns:a16="http://schemas.microsoft.com/office/drawing/2014/main" id="{3FD25BAF-2F12-4D00-A6F7-415B8007A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>
            <a:extLst>
              <a:ext uri="{FF2B5EF4-FFF2-40B4-BE49-F238E27FC236}">
                <a16:creationId xmlns:a16="http://schemas.microsoft.com/office/drawing/2014/main" id="{F327E6C0-838B-4FC1-8E58-695186C56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>
            <a:extLst>
              <a:ext uri="{FF2B5EF4-FFF2-40B4-BE49-F238E27FC236}">
                <a16:creationId xmlns:a16="http://schemas.microsoft.com/office/drawing/2014/main" id="{52A4FCCC-9B88-47D8-A866-55563B2EA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091" name="Text Box 3">
            <a:extLst>
              <a:ext uri="{FF2B5EF4-FFF2-40B4-BE49-F238E27FC236}">
                <a16:creationId xmlns:a16="http://schemas.microsoft.com/office/drawing/2014/main" id="{85E4FB33-AD1F-430F-ABAF-36EBDB586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657600"/>
            <a:ext cx="5410200" cy="2465388"/>
          </a:xfrm>
          <a:prstGeom prst="rect">
            <a:avLst/>
          </a:prstGeom>
          <a:solidFill>
            <a:srgbClr val="CC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YOUR MS Project has a “Deadline” box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on this page!  Use it to let you get warned when something gets pushed back too far, but STILL not assigning a “start no earlier than” or “finish no later than” constraint to it – still using “As soon as possible.”</a:t>
            </a:r>
          </a:p>
        </p:txBody>
      </p:sp>
      <p:sp>
        <p:nvSpPr>
          <p:cNvPr id="89092" name="Line 4">
            <a:extLst>
              <a:ext uri="{FF2B5EF4-FFF2-40B4-BE49-F238E27FC236}">
                <a16:creationId xmlns:a16="http://schemas.microsoft.com/office/drawing/2014/main" id="{EE77B398-A6E0-4593-83CD-E27E55F1630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19400" y="2971800"/>
            <a:ext cx="762000" cy="762000"/>
          </a:xfrm>
          <a:prstGeom prst="line">
            <a:avLst/>
          </a:prstGeom>
          <a:noFill/>
          <a:ln w="76200" cmpd="tri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>
            <a:extLst>
              <a:ext uri="{FF2B5EF4-FFF2-40B4-BE49-F238E27FC236}">
                <a16:creationId xmlns:a16="http://schemas.microsoft.com/office/drawing/2014/main" id="{92B10779-884C-4D3B-8B7F-FDC72D8B9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>
            <a:extLst>
              <a:ext uri="{FF2B5EF4-FFF2-40B4-BE49-F238E27FC236}">
                <a16:creationId xmlns:a16="http://schemas.microsoft.com/office/drawing/2014/main" id="{216F962C-877E-49F3-BA8D-1A46C92F2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>
            <a:extLst>
              <a:ext uri="{FF2B5EF4-FFF2-40B4-BE49-F238E27FC236}">
                <a16:creationId xmlns:a16="http://schemas.microsoft.com/office/drawing/2014/main" id="{1D3F2E94-80D1-45C2-837C-6AC8CF453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>
            <a:extLst>
              <a:ext uri="{FF2B5EF4-FFF2-40B4-BE49-F238E27FC236}">
                <a16:creationId xmlns:a16="http://schemas.microsoft.com/office/drawing/2014/main" id="{F1037A4E-FC0F-4435-96E2-B35B0E104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569CB939-2398-47BE-80AC-0A704FF48C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F4FC5E"/>
                </a:solidFill>
              </a:rPr>
              <a:t>Management of YOUR Project</a:t>
            </a:r>
            <a:endParaRPr lang="en-US" altLang="en-US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8B4540E4-F2D2-40DD-B519-C8768D74D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 typeface="Monotype Sorts" pitchFamily="2" charset="2"/>
              <a:buNone/>
            </a:pPr>
            <a:r>
              <a:rPr lang="en-US" altLang="en-US">
                <a:solidFill>
                  <a:srgbClr val="000099"/>
                </a:solidFill>
              </a:rPr>
              <a:t>With your team members 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Create a plan for the entire project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Set milestones for tracking progress</a:t>
            </a:r>
            <a:endParaRPr lang="en-US" altLang="en-US" sz="2800">
              <a:solidFill>
                <a:srgbClr val="F4FC5E"/>
              </a:solidFill>
            </a:endParaRP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Provide more detail for near-term tasks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Use with your facilitator to report progress and revise/add detail to plan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Assign specific tasks to team members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800"/>
              <a:t>Revise plan and activities as required to achieve objectives</a:t>
            </a: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igh voltage">
  <a:themeElements>
    <a:clrScheme name="high voltage 1">
      <a:dk1>
        <a:srgbClr val="001932"/>
      </a:dk1>
      <a:lt1>
        <a:srgbClr val="FFFFFF"/>
      </a:lt1>
      <a:dk2>
        <a:srgbClr val="2181B7"/>
      </a:dk2>
      <a:lt2>
        <a:srgbClr val="CCFFFF"/>
      </a:lt2>
      <a:accent1>
        <a:srgbClr val="99FFCC"/>
      </a:accent1>
      <a:accent2>
        <a:srgbClr val="01B0FF"/>
      </a:accent2>
      <a:accent3>
        <a:srgbClr val="ABC1D8"/>
      </a:accent3>
      <a:accent4>
        <a:srgbClr val="DADADA"/>
      </a:accent4>
      <a:accent5>
        <a:srgbClr val="CAFFE2"/>
      </a:accent5>
      <a:accent6>
        <a:srgbClr val="019FE7"/>
      </a:accent6>
      <a:hlink>
        <a:srgbClr val="6666FF"/>
      </a:hlink>
      <a:folHlink>
        <a:srgbClr val="1C6D9A"/>
      </a:folHlink>
    </a:clrScheme>
    <a:fontScheme name="high voltage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high voltage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8">
        <a:dk1>
          <a:srgbClr val="000000"/>
        </a:dk1>
        <a:lt1>
          <a:srgbClr val="FFFFFF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D60093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C20085"/>
        </a:accent6>
        <a:hlink>
          <a:srgbClr val="9966FF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D:\Program Files\Microsoft Office\Templates\Presentation Designs\high voltage.pot</Template>
  <TotalTime>1656</TotalTime>
  <Words>811</Words>
  <Application>Microsoft Office PowerPoint</Application>
  <PresentationFormat>On-screen Show (4:3)</PresentationFormat>
  <Paragraphs>106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Times New Roman</vt:lpstr>
      <vt:lpstr>Impact</vt:lpstr>
      <vt:lpstr>Monotype Sorts</vt:lpstr>
      <vt:lpstr>Arial Narrow</vt:lpstr>
      <vt:lpstr>high voltage</vt:lpstr>
      <vt:lpstr>PowerPoint Presentation</vt:lpstr>
      <vt:lpstr>What is Project Management?</vt:lpstr>
      <vt:lpstr>Why Need Project Management?</vt:lpstr>
      <vt:lpstr>Task Dependencies and the Critical Path</vt:lpstr>
      <vt:lpstr>Suggested Steps in  Project Management</vt:lpstr>
      <vt:lpstr>Suggested Steps, cont.</vt:lpstr>
      <vt:lpstr>Suggested Steps, cont.</vt:lpstr>
      <vt:lpstr>Suggested Steps, cont.</vt:lpstr>
      <vt:lpstr>Project Management Using Microsoft Project </vt:lpstr>
      <vt:lpstr>Our “Flyover” of Project 98</vt:lpstr>
      <vt:lpstr>PowerPoint Presentation</vt:lpstr>
      <vt:lpstr>PowerPoint Presentation</vt:lpstr>
      <vt:lpstr>PowerPoint Presentation</vt:lpstr>
      <vt:lpstr>Our “Flyover” of Project 98</vt:lpstr>
      <vt:lpstr>PowerPoint Presentation</vt:lpstr>
      <vt:lpstr>PowerPoint Presentation</vt:lpstr>
      <vt:lpstr>PowerPoint Presentation</vt:lpstr>
      <vt:lpstr>Our “Flyover” of Project 98</vt:lpstr>
      <vt:lpstr>PowerPoint Presentation</vt:lpstr>
      <vt:lpstr>PowerPoint Presentation</vt:lpstr>
      <vt:lpstr>PowerPoint Presentation</vt:lpstr>
      <vt:lpstr>PowerPoint Presentation</vt:lpstr>
      <vt:lpstr>WATCH YOUR DEPENDENCY CHOICES!!!</vt:lpstr>
      <vt:lpstr>Our “Flyover” of Project 98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“Flyover” of Project 98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“Flyover” of Project 98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Management of YOUR Project</vt:lpstr>
    </vt:vector>
  </TitlesOfParts>
  <Company>MSU College of Engineering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Project Management Erik Goodman</dc:title>
  <dc:creator>goodman</dc:creator>
  <cp:lastModifiedBy>ujjwal karki</cp:lastModifiedBy>
  <cp:revision>39</cp:revision>
  <dcterms:created xsi:type="dcterms:W3CDTF">1999-09-09T19:01:50Z</dcterms:created>
  <dcterms:modified xsi:type="dcterms:W3CDTF">2017-10-04T19:12:17Z</dcterms:modified>
</cp:coreProperties>
</file>