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6" r:id="rId7"/>
    <p:sldId id="261" r:id="rId8"/>
    <p:sldId id="262" r:id="rId9"/>
    <p:sldId id="264" r:id="rId10"/>
    <p:sldId id="263" r:id="rId11"/>
    <p:sldId id="267" r:id="rId12"/>
    <p:sldId id="265" r:id="rId1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188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228343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47435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05908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704583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510051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41009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330577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760409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0555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2262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4641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A3B677B-74D7-45A1-B28F-1ACE5CD3D030}" type="datetimeFigureOut">
              <a:rPr lang="en-US" smtClean="0"/>
              <a:t>9/4/2014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571F99E-3297-498C-B83D-314789FA07C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3878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Request for Proposal</a:t>
            </a:r>
            <a:br>
              <a:rPr lang="en-US" dirty="0" smtClean="0"/>
            </a:br>
            <a:r>
              <a:rPr lang="en-US" dirty="0" smtClean="0"/>
              <a:t>(RFP)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>
          <a:xfrm>
            <a:off x="457200" y="1646237"/>
            <a:ext cx="8229600" cy="4525963"/>
          </a:xfrm>
        </p:spPr>
        <p:txBody>
          <a:bodyPr>
            <a:normAutofit/>
          </a:bodyPr>
          <a:lstStyle/>
          <a:p>
            <a:r>
              <a:rPr lang="en-US" sz="2800" dirty="0" smtClean="0"/>
              <a:t>In response to the RFP – the first step is to prepare a proposal</a:t>
            </a:r>
          </a:p>
          <a:p>
            <a:endParaRPr lang="en-US" sz="2800" dirty="0" smtClean="0"/>
          </a:p>
          <a:p>
            <a:pPr marL="0" indent="0">
              <a:buNone/>
            </a:pPr>
            <a:r>
              <a:rPr lang="en-US" sz="2800" dirty="0" smtClean="0"/>
              <a:t>1. Review Customer Requirements and come up with candidate designs</a:t>
            </a:r>
          </a:p>
          <a:p>
            <a:pPr marL="0" indent="0">
              <a:buNone/>
            </a:pPr>
            <a:r>
              <a:rPr lang="en-US" sz="2800" dirty="0" smtClean="0"/>
              <a:t>2. Review advantages and risks of design, decide development tools  ( hardware and software)</a:t>
            </a:r>
          </a:p>
          <a:p>
            <a:pPr marL="0" indent="0">
              <a:buNone/>
            </a:pPr>
            <a:r>
              <a:rPr lang="en-US" sz="2800" dirty="0" smtClean="0"/>
              <a:t>3. Life-cycle model for the project – systematic breakdown of project phases, etc.</a:t>
            </a:r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388501350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1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/>
          </a:bodyPr>
          <a:lstStyle/>
          <a:p>
            <a:r>
              <a:rPr lang="en-US" dirty="0" smtClean="0"/>
              <a:t>Understand needs of end user</a:t>
            </a:r>
          </a:p>
          <a:p>
            <a:pPr lvl="1"/>
            <a:r>
              <a:rPr lang="en-US" dirty="0" smtClean="0"/>
              <a:t>Design constraints </a:t>
            </a:r>
            <a:r>
              <a:rPr lang="en-US" sz="2400" dirty="0" smtClean="0"/>
              <a:t>( real time, operating temp..)</a:t>
            </a:r>
            <a:endParaRPr lang="en-US" dirty="0" smtClean="0"/>
          </a:p>
          <a:p>
            <a:pPr lvl="1"/>
            <a:r>
              <a:rPr lang="en-US" dirty="0" smtClean="0"/>
              <a:t>Criteria for evaluating/ranking designs</a:t>
            </a:r>
          </a:p>
          <a:p>
            <a:pPr lvl="1"/>
            <a:r>
              <a:rPr lang="en-US" dirty="0" smtClean="0"/>
              <a:t>Feasible designs – ranking and trade-offs </a:t>
            </a:r>
            <a:r>
              <a:rPr lang="en-US" sz="2200" dirty="0" smtClean="0"/>
              <a:t>(cost vs time)</a:t>
            </a:r>
          </a:p>
          <a:p>
            <a:r>
              <a:rPr lang="en-US" dirty="0" smtClean="0"/>
              <a:t>Assess and Manage Risks</a:t>
            </a:r>
          </a:p>
          <a:p>
            <a:r>
              <a:rPr lang="en-US" dirty="0" smtClean="0"/>
              <a:t>Develop models for systems, sensors, interfaces, </a:t>
            </a:r>
          </a:p>
          <a:p>
            <a:pPr lvl="1"/>
            <a:r>
              <a:rPr lang="en-US" dirty="0" smtClean="0"/>
              <a:t>sequential or parallel interconnected systems</a:t>
            </a:r>
          </a:p>
          <a:p>
            <a:r>
              <a:rPr lang="en-US" dirty="0"/>
              <a:t>V</a:t>
            </a:r>
            <a:r>
              <a:rPr lang="en-US" dirty="0" smtClean="0"/>
              <a:t>alidation of models (input-output)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0003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2 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Decide development strategy</a:t>
            </a:r>
          </a:p>
          <a:p>
            <a:pPr lvl="1"/>
            <a:r>
              <a:rPr lang="en-US" dirty="0" smtClean="0"/>
              <a:t>Top down, bottom up, combination</a:t>
            </a:r>
          </a:p>
          <a:p>
            <a:r>
              <a:rPr lang="en-US" dirty="0" smtClean="0"/>
              <a:t>Development tools </a:t>
            </a:r>
          </a:p>
          <a:p>
            <a:pPr lvl="1"/>
            <a:r>
              <a:rPr lang="en-US" dirty="0" smtClean="0"/>
              <a:t>Software components,(compilers, libraries, support s/w)</a:t>
            </a:r>
          </a:p>
          <a:p>
            <a:pPr lvl="1"/>
            <a:r>
              <a:rPr lang="en-US" dirty="0" err="1" smtClean="0"/>
              <a:t>Labview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7982123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Step 3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Project Design Phases</a:t>
            </a:r>
          </a:p>
          <a:p>
            <a:pPr lvl="1"/>
            <a:r>
              <a:rPr lang="en-US" dirty="0" smtClean="0"/>
              <a:t>Conceptual designs, overall approach as a block diagram, detailed design, coding development/ build and </a:t>
            </a:r>
            <a:r>
              <a:rPr lang="en-US" sz="2600" dirty="0" smtClean="0"/>
              <a:t>test) </a:t>
            </a:r>
            <a:r>
              <a:rPr lang="en-US" sz="2200" dirty="0" smtClean="0"/>
              <a:t>Document this well in the </a:t>
            </a:r>
            <a:r>
              <a:rPr lang="en-US" sz="2200" dirty="0" err="1" smtClean="0"/>
              <a:t>egr</a:t>
            </a:r>
            <a:r>
              <a:rPr lang="en-US" sz="2200" dirty="0" smtClean="0"/>
              <a:t>. notebook</a:t>
            </a:r>
            <a:endParaRPr lang="en-US" dirty="0" smtClean="0"/>
          </a:p>
          <a:p>
            <a:pPr lvl="1"/>
            <a:r>
              <a:rPr lang="en-US" dirty="0" smtClean="0"/>
              <a:t>Project demos</a:t>
            </a:r>
          </a:p>
          <a:p>
            <a:pPr lvl="1"/>
            <a:r>
              <a:rPr lang="en-US" dirty="0" smtClean="0"/>
              <a:t>Identify deliverables &amp; milestones</a:t>
            </a:r>
          </a:p>
          <a:p>
            <a:pPr lvl="1"/>
            <a:r>
              <a:rPr lang="en-US" dirty="0" smtClean="0"/>
              <a:t>Feasibility matrix and decision matrix (</a:t>
            </a:r>
            <a:r>
              <a:rPr lang="en-US" sz="2200" dirty="0" smtClean="0"/>
              <a:t>needed in full proposal)</a:t>
            </a:r>
            <a:endParaRPr lang="en-US" sz="3000" dirty="0" smtClean="0"/>
          </a:p>
          <a:p>
            <a:pPr lvl="1"/>
            <a:r>
              <a:rPr lang="en-US" dirty="0" smtClean="0"/>
              <a:t>Determine specification list and evaluate against original design specs ( </a:t>
            </a:r>
            <a:r>
              <a:rPr lang="en-US" sz="2200" dirty="0" smtClean="0"/>
              <a:t>iteratively develop a proposal that meets the customer needs</a:t>
            </a:r>
            <a:r>
              <a:rPr lang="en-US" dirty="0" smtClean="0"/>
              <a:t>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958969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sz="2400" dirty="0" smtClean="0"/>
              <a:t>Pre-proposal due Week 4</a:t>
            </a:r>
          </a:p>
          <a:p>
            <a:r>
              <a:rPr lang="en-US" sz="2400" dirty="0" smtClean="0"/>
              <a:t>Full Proposal – due Week 7</a:t>
            </a:r>
          </a:p>
          <a:p>
            <a:endParaRPr lang="en-US" sz="2400" dirty="0"/>
          </a:p>
          <a:p>
            <a:r>
              <a:rPr lang="en-US" sz="2400" dirty="0" smtClean="0"/>
              <a:t>3 major Sections</a:t>
            </a:r>
          </a:p>
          <a:p>
            <a:pPr lvl="1"/>
            <a:r>
              <a:rPr lang="en-US" sz="2000" dirty="0" smtClean="0"/>
              <a:t>Technical Details</a:t>
            </a:r>
          </a:p>
          <a:p>
            <a:pPr lvl="1"/>
            <a:r>
              <a:rPr lang="en-US" sz="2000" dirty="0" smtClean="0"/>
              <a:t>Project </a:t>
            </a:r>
            <a:r>
              <a:rPr lang="en-US" sz="2000" dirty="0"/>
              <a:t>M</a:t>
            </a:r>
            <a:r>
              <a:rPr lang="en-US" sz="2000" dirty="0" smtClean="0"/>
              <a:t>anagement </a:t>
            </a:r>
          </a:p>
          <a:p>
            <a:pPr lvl="1"/>
            <a:r>
              <a:rPr lang="en-US" sz="2000" dirty="0" smtClean="0"/>
              <a:t>Cost Analysis  - $500 ( Itemized and justified)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5042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Requirements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Pre-proposal due Week 4</a:t>
            </a:r>
          </a:p>
          <a:p>
            <a:r>
              <a:rPr lang="en-US" sz="2400" dirty="0" smtClean="0"/>
              <a:t>Full Proposal – due Week 7</a:t>
            </a:r>
          </a:p>
          <a:p>
            <a:r>
              <a:rPr lang="en-US" sz="2400" dirty="0" smtClean="0"/>
              <a:t>Technical Section</a:t>
            </a:r>
          </a:p>
          <a:p>
            <a:pPr lvl="1"/>
            <a:r>
              <a:rPr lang="en-US" sz="2000" dirty="0" smtClean="0"/>
              <a:t>Identify customer needs (</a:t>
            </a:r>
            <a:r>
              <a:rPr lang="en-US" sz="2000" dirty="0"/>
              <a:t>VOC Lecture</a:t>
            </a:r>
            <a:r>
              <a:rPr lang="en-US" sz="2000" dirty="0" smtClean="0"/>
              <a:t>)</a:t>
            </a:r>
          </a:p>
          <a:p>
            <a:pPr lvl="2"/>
            <a:r>
              <a:rPr lang="en-US" sz="1600" dirty="0" smtClean="0"/>
              <a:t>Understand the objectives, Meet with customer and Ask questions</a:t>
            </a:r>
          </a:p>
          <a:p>
            <a:pPr lvl="1"/>
            <a:r>
              <a:rPr lang="en-US" sz="2000" dirty="0" smtClean="0"/>
              <a:t>Constraints</a:t>
            </a:r>
          </a:p>
          <a:p>
            <a:pPr lvl="2"/>
            <a:r>
              <a:rPr lang="en-US" sz="1800" dirty="0" smtClean="0"/>
              <a:t>Generic - Standards, delivery date, quantity</a:t>
            </a:r>
            <a:r>
              <a:rPr lang="en-US" sz="1800" dirty="0"/>
              <a:t>, safety, </a:t>
            </a:r>
            <a:r>
              <a:rPr lang="en-US" sz="1800" dirty="0" err="1"/>
              <a:t>emi</a:t>
            </a:r>
            <a:r>
              <a:rPr lang="en-US" sz="1800" dirty="0"/>
              <a:t>, </a:t>
            </a:r>
            <a:endParaRPr lang="en-US" sz="1800" dirty="0" smtClean="0"/>
          </a:p>
          <a:p>
            <a:pPr lvl="2"/>
            <a:r>
              <a:rPr lang="en-US" sz="1800" dirty="0" smtClean="0"/>
              <a:t>Non-generic - environmental conditions, aesthetics, </a:t>
            </a:r>
            <a:r>
              <a:rPr lang="en-US" sz="1800" dirty="0" err="1" smtClean="0"/>
              <a:t>pacakging</a:t>
            </a:r>
            <a:r>
              <a:rPr lang="en-US" sz="1800" dirty="0" smtClean="0"/>
              <a:t>, etc.</a:t>
            </a:r>
          </a:p>
          <a:p>
            <a:pPr lvl="1"/>
            <a:r>
              <a:rPr lang="en-US" sz="2000" dirty="0" smtClean="0"/>
              <a:t>Background </a:t>
            </a:r>
          </a:p>
          <a:p>
            <a:pPr lvl="2"/>
            <a:r>
              <a:rPr lang="en-US" sz="1600" dirty="0" smtClean="0"/>
              <a:t>Prior work and their shortcomings</a:t>
            </a:r>
          </a:p>
          <a:p>
            <a:pPr lvl="1"/>
            <a:r>
              <a:rPr lang="en-US" sz="2000" dirty="0" smtClean="0"/>
              <a:t>Design Specifications (meet with your customer/sponsor)</a:t>
            </a:r>
          </a:p>
          <a:p>
            <a:pPr lvl="1"/>
            <a:r>
              <a:rPr lang="en-US" sz="2000" dirty="0" smtClean="0"/>
              <a:t>Design parameters – </a:t>
            </a:r>
          </a:p>
          <a:p>
            <a:pPr lvl="2"/>
            <a:r>
              <a:rPr lang="en-US" sz="1600" dirty="0"/>
              <a:t>T</a:t>
            </a:r>
            <a:r>
              <a:rPr lang="en-US" sz="1600" dirty="0" smtClean="0"/>
              <a:t>ranslate customer needs to design parameters   </a:t>
            </a:r>
          </a:p>
          <a:p>
            <a:pPr lvl="2"/>
            <a:r>
              <a:rPr lang="en-US" sz="1600" dirty="0" smtClean="0"/>
              <a:t>Relevance of each parameter to design criteria that must be satisfied</a:t>
            </a:r>
          </a:p>
          <a:p>
            <a:r>
              <a:rPr lang="en-US" sz="2400" dirty="0" smtClean="0"/>
              <a:t>Candidate Designs (more than 1 design)</a:t>
            </a:r>
          </a:p>
          <a:p>
            <a:pPr lvl="1"/>
            <a:r>
              <a:rPr lang="en-US" sz="2000" dirty="0" smtClean="0"/>
              <a:t>Evaluate/rank designs ( feasibility and decision matrices)</a:t>
            </a:r>
          </a:p>
          <a:p>
            <a:pPr lvl="1"/>
            <a:r>
              <a:rPr lang="en-US" sz="2000" dirty="0" smtClean="0"/>
              <a:t>Iterative process</a:t>
            </a:r>
          </a:p>
          <a:p>
            <a:endParaRPr lang="en-US" sz="2400" dirty="0" smtClean="0"/>
          </a:p>
          <a:p>
            <a:pPr lvl="1"/>
            <a:endParaRPr lang="en-US" sz="2000" dirty="0" smtClean="0"/>
          </a:p>
          <a:p>
            <a:pPr lvl="1"/>
            <a:endParaRPr lang="en-US" sz="2000" dirty="0" smtClean="0"/>
          </a:p>
          <a:p>
            <a:pPr lvl="1"/>
            <a:endParaRPr lang="en-US" dirty="0" smtClean="0"/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452863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Feasibility matrix –</a:t>
            </a:r>
            <a:br>
              <a:rPr lang="en-US" dirty="0" smtClean="0"/>
            </a:br>
            <a:r>
              <a:rPr lang="en-US" dirty="0"/>
              <a:t>(</a:t>
            </a:r>
            <a:r>
              <a:rPr lang="en-US" sz="3600" dirty="0" smtClean="0"/>
              <a:t>needed in Full Proposal</a:t>
            </a:r>
            <a:r>
              <a:rPr lang="en-US" dirty="0" smtClean="0"/>
              <a:t>)</a:t>
            </a:r>
            <a:endParaRPr lang="en-US" dirty="0"/>
          </a:p>
        </p:txBody>
      </p:sp>
      <p:graphicFrame>
        <p:nvGraphicFramePr>
          <p:cNvPr id="4" name="Content Placeholder 3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17231046"/>
              </p:ext>
            </p:extLst>
          </p:nvPr>
        </p:nvGraphicFramePr>
        <p:xfrm>
          <a:off x="1066800" y="1569562"/>
          <a:ext cx="6248407" cy="4580115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696959"/>
                <a:gridCol w="393335"/>
                <a:gridCol w="1460959"/>
                <a:gridCol w="1348577"/>
                <a:gridCol w="1348577"/>
              </a:tblGrid>
              <a:tr h="30638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Feasibility Criteria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Wt.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Candidate 1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Candidate 2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Candidate 3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</a:tr>
              <a:tr h="1157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Operational Feasibility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Functionality. A description of to what degree the candidate would benefit the organization and how well the system would work.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Political. A description of how well received this solution would be from both user management, user, and organization perspective.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30%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</a:tr>
              <a:tr h="1473569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Technical Feasibility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Technology. An assessment of the maturity, availability (or ability to acquire), and desirability of the computer technology needed to support this candidate.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Expertise. An assessment to the technical expertise needed to develop, operate, and maintain the candidate system. 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30%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</a:tr>
              <a:tr h="1157804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Economic Feasibility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Cost to develop: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Payback period (discounted):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Net present value: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Detailed calculations: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30%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</a:tr>
              <a:tr h="52627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Schedule Feasibility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An assessment of how long the solution will take to design and implement.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10%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Score: 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</a:tr>
              <a:tr h="105255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Ranking: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100%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>
                          <a:effectLst/>
                        </a:rPr>
                        <a:t> </a:t>
                      </a:r>
                      <a:endParaRPr lang="en-US" sz="90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700" dirty="0">
                          <a:effectLst/>
                        </a:rPr>
                        <a:t> </a:t>
                      </a:r>
                      <a:endParaRPr lang="en-US" sz="900" dirty="0">
                        <a:effectLst/>
                        <a:latin typeface="Times New Roman"/>
                        <a:ea typeface="Times New Roman"/>
                      </a:endParaRPr>
                    </a:p>
                  </a:txBody>
                  <a:tcPr marL="59206" marR="59206" marT="0" marB="0"/>
                </a:tc>
              </a:tr>
            </a:tbl>
          </a:graphicData>
        </a:graphic>
      </p:graphicFrame>
      <p:sp>
        <p:nvSpPr>
          <p:cNvPr id="5" name="Rectangle 1"/>
          <p:cNvSpPr>
            <a:spLocks noChangeArrowheads="1"/>
          </p:cNvSpPr>
          <p:nvPr/>
        </p:nvSpPr>
        <p:spPr bwMode="auto">
          <a:xfrm>
            <a:off x="1828800" y="1570038"/>
            <a:ext cx="9144000" cy="4572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altLang="en-U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5570821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Feasible designs as Decision Matrix</a:t>
            </a:r>
            <a:br>
              <a:rPr lang="en-US" dirty="0" smtClean="0"/>
            </a:br>
            <a:r>
              <a:rPr lang="en-US" sz="3600" dirty="0" smtClean="0"/>
              <a:t>(Only – in Full Proposal)</a:t>
            </a:r>
            <a:endParaRPr lang="en-US" sz="36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88" t="26720" r="33382" b="14431"/>
          <a:stretch/>
        </p:blipFill>
        <p:spPr bwMode="auto">
          <a:xfrm>
            <a:off x="762000" y="1600200"/>
            <a:ext cx="7143750" cy="43160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TextBox 3"/>
          <p:cNvSpPr txBox="1"/>
          <p:nvPr/>
        </p:nvSpPr>
        <p:spPr>
          <a:xfrm>
            <a:off x="914400" y="6019800"/>
            <a:ext cx="501624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 smtClean="0"/>
              <a:t>Weights assigned according to importance of needs</a:t>
            </a:r>
          </a:p>
          <a:p>
            <a:r>
              <a:rPr lang="en-US" dirty="0" smtClean="0"/>
              <a:t>Rate feasibility of design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8490583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Proposed Design solution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Architectural Block diagram </a:t>
            </a:r>
          </a:p>
          <a:p>
            <a:pPr lvl="1"/>
            <a:r>
              <a:rPr lang="en-US" dirty="0" smtClean="0"/>
              <a:t>Hardware/software modules</a:t>
            </a:r>
          </a:p>
          <a:p>
            <a:pPr lvl="1"/>
            <a:r>
              <a:rPr lang="en-US" dirty="0" smtClean="0"/>
              <a:t>Sub-Tasks</a:t>
            </a:r>
          </a:p>
          <a:p>
            <a:pPr lvl="1"/>
            <a:r>
              <a:rPr lang="en-US" dirty="0" smtClean="0"/>
              <a:t>Expected outcomes</a:t>
            </a:r>
          </a:p>
          <a:p>
            <a:pPr lvl="1"/>
            <a:r>
              <a:rPr lang="en-US" dirty="0" smtClean="0"/>
              <a:t>Risk analysis</a:t>
            </a:r>
          </a:p>
          <a:p>
            <a:pPr lvl="1"/>
            <a:r>
              <a:rPr lang="en-US" dirty="0" smtClean="0"/>
              <a:t>Test plan - to demonstrate specs have been met</a:t>
            </a:r>
          </a:p>
        </p:txBody>
      </p:sp>
    </p:spTree>
    <p:extLst>
      <p:ext uri="{BB962C8B-B14F-4D97-AF65-F5344CB8AC3E}">
        <p14:creationId xmlns:p14="http://schemas.microsoft.com/office/powerpoint/2010/main" val="16243136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Project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r>
              <a:rPr lang="en-US" dirty="0" smtClean="0"/>
              <a:t>Personnel</a:t>
            </a:r>
          </a:p>
          <a:p>
            <a:r>
              <a:rPr lang="en-US" dirty="0" smtClean="0"/>
              <a:t>Tasks </a:t>
            </a:r>
          </a:p>
          <a:p>
            <a:r>
              <a:rPr lang="en-US" dirty="0" smtClean="0"/>
              <a:t>Identify technical contribution of each team member (</a:t>
            </a:r>
            <a:r>
              <a:rPr lang="en-US" sz="2200" dirty="0" smtClean="0"/>
              <a:t>each member should document plans for their sub-task in the engineering notebook</a:t>
            </a:r>
            <a:r>
              <a:rPr lang="en-US" dirty="0" smtClean="0"/>
              <a:t>)</a:t>
            </a:r>
          </a:p>
          <a:p>
            <a:r>
              <a:rPr lang="en-US" dirty="0" smtClean="0"/>
              <a:t>Resources needed/ plans for procurement</a:t>
            </a:r>
          </a:p>
          <a:p>
            <a:r>
              <a:rPr lang="en-US" dirty="0" smtClean="0"/>
              <a:t>Timeline</a:t>
            </a:r>
          </a:p>
          <a:p>
            <a:pPr lvl="1"/>
            <a:r>
              <a:rPr lang="en-US" dirty="0" smtClean="0"/>
              <a:t>Tasks, integration, reports, presentations, demonstrations</a:t>
            </a:r>
          </a:p>
          <a:p>
            <a:r>
              <a:rPr lang="en-US" dirty="0" smtClean="0"/>
              <a:t>Gantt Charts &amp; critical pathways– (</a:t>
            </a:r>
            <a:r>
              <a:rPr lang="en-US" sz="2600" dirty="0" smtClean="0"/>
              <a:t>rough draft for pre-proposal)</a:t>
            </a:r>
            <a:endParaRPr lang="en-US" dirty="0" smtClean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0454612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Cost Management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Budget</a:t>
            </a:r>
          </a:p>
          <a:p>
            <a:pPr lvl="1"/>
            <a:r>
              <a:rPr lang="en-US" dirty="0" smtClean="0"/>
              <a:t>Itemized and Justified</a:t>
            </a:r>
          </a:p>
          <a:p>
            <a:pPr lvl="1"/>
            <a:r>
              <a:rPr lang="en-US" dirty="0" smtClean="0"/>
              <a:t>Try to keep within $500</a:t>
            </a:r>
          </a:p>
        </p:txBody>
      </p:sp>
    </p:spTree>
    <p:extLst>
      <p:ext uri="{BB962C8B-B14F-4D97-AF65-F5344CB8AC3E}">
        <p14:creationId xmlns:p14="http://schemas.microsoft.com/office/powerpoint/2010/main" val="101907962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Proposal 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US" sz="2400" dirty="0" smtClean="0"/>
              <a:t>No more than 15 typed pages</a:t>
            </a:r>
          </a:p>
          <a:p>
            <a:pPr lvl="1"/>
            <a:r>
              <a:rPr lang="en-US" sz="2000" dirty="0" smtClean="0"/>
              <a:t>Cover page</a:t>
            </a:r>
          </a:p>
          <a:p>
            <a:pPr lvl="2"/>
            <a:r>
              <a:rPr lang="en-US" sz="1800" dirty="0" smtClean="0"/>
              <a:t>Title, design team #, facilitator, Document type (Pre or Full proposal)</a:t>
            </a:r>
          </a:p>
          <a:p>
            <a:pPr lvl="2"/>
            <a:r>
              <a:rPr lang="en-US" sz="1800" dirty="0" smtClean="0"/>
              <a:t>Design team members, date</a:t>
            </a:r>
          </a:p>
          <a:p>
            <a:pPr lvl="1"/>
            <a:r>
              <a:rPr lang="en-US" sz="2000" dirty="0" smtClean="0"/>
              <a:t>Executive summary(purpose, goals, expected outcomes, impact)</a:t>
            </a:r>
          </a:p>
          <a:p>
            <a:pPr lvl="1"/>
            <a:r>
              <a:rPr lang="en-US" sz="2000" dirty="0" smtClean="0"/>
              <a:t>TOC</a:t>
            </a:r>
          </a:p>
          <a:p>
            <a:pPr lvl="1"/>
            <a:r>
              <a:rPr lang="en-US" sz="2000" dirty="0" smtClean="0"/>
              <a:t>Introduction</a:t>
            </a:r>
          </a:p>
          <a:p>
            <a:pPr lvl="1"/>
            <a:r>
              <a:rPr lang="en-US" sz="2000" dirty="0" smtClean="0"/>
              <a:t>Background</a:t>
            </a:r>
          </a:p>
          <a:p>
            <a:pPr lvl="1"/>
            <a:r>
              <a:rPr lang="en-US" sz="2000" dirty="0"/>
              <a:t>O</a:t>
            </a:r>
            <a:r>
              <a:rPr lang="en-US" sz="2000" dirty="0" smtClean="0"/>
              <a:t>bjectives </a:t>
            </a:r>
          </a:p>
          <a:p>
            <a:pPr lvl="1"/>
            <a:r>
              <a:rPr lang="en-US" sz="2000" dirty="0" smtClean="0"/>
              <a:t>FAST Diagram</a:t>
            </a:r>
          </a:p>
          <a:p>
            <a:pPr lvl="1"/>
            <a:r>
              <a:rPr lang="en-US" sz="2000" dirty="0" smtClean="0"/>
              <a:t>Conceptual Designs, Ranking</a:t>
            </a:r>
          </a:p>
          <a:p>
            <a:pPr lvl="1"/>
            <a:r>
              <a:rPr lang="en-US" sz="2000" dirty="0" smtClean="0"/>
              <a:t>Proposed design</a:t>
            </a:r>
          </a:p>
          <a:p>
            <a:pPr lvl="1"/>
            <a:r>
              <a:rPr lang="en-US" sz="2000" dirty="0" smtClean="0"/>
              <a:t>Risk Analysis</a:t>
            </a:r>
          </a:p>
          <a:p>
            <a:pPr lvl="1"/>
            <a:r>
              <a:rPr lang="en-US" sz="2000" dirty="0" smtClean="0"/>
              <a:t>Project Management</a:t>
            </a:r>
          </a:p>
          <a:p>
            <a:pPr lvl="1"/>
            <a:r>
              <a:rPr lang="en-US" sz="2000" dirty="0" smtClean="0"/>
              <a:t>Budget</a:t>
            </a:r>
          </a:p>
          <a:p>
            <a:pPr lvl="1"/>
            <a:r>
              <a:rPr lang="en-US" sz="2000" dirty="0" smtClean="0"/>
              <a:t>References</a:t>
            </a:r>
          </a:p>
          <a:p>
            <a:pPr lvl="2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76521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10789</TotalTime>
  <Words>542</Words>
  <Application>Microsoft Office PowerPoint</Application>
  <PresentationFormat>On-screen Show (4:3)</PresentationFormat>
  <Paragraphs>260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Office Theme</vt:lpstr>
      <vt:lpstr>Request for Proposal (RFP)</vt:lpstr>
      <vt:lpstr>Step 1</vt:lpstr>
      <vt:lpstr>Step 2 </vt:lpstr>
      <vt:lpstr>Step 3</vt:lpstr>
      <vt:lpstr>Proposal Requirements</vt:lpstr>
      <vt:lpstr>Proposal Requirements</vt:lpstr>
      <vt:lpstr>Feasibility matrix – (needed in Full Proposal)</vt:lpstr>
      <vt:lpstr>Feasible designs as Decision Matrix (Only – in Full Proposal)</vt:lpstr>
      <vt:lpstr>Proposed Design solution</vt:lpstr>
      <vt:lpstr>Project Management</vt:lpstr>
      <vt:lpstr>Cost Management</vt:lpstr>
      <vt:lpstr>Proposal Format</vt:lpstr>
    </vt:vector>
  </TitlesOfParts>
  <Company>Michigan State University College of Engineering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Request for Proposal (RFP)</dc:title>
  <dc:creator>Lalita Udpa</dc:creator>
  <cp:lastModifiedBy>udpal</cp:lastModifiedBy>
  <cp:revision>23</cp:revision>
  <dcterms:created xsi:type="dcterms:W3CDTF">2013-09-04T17:57:18Z</dcterms:created>
  <dcterms:modified xsi:type="dcterms:W3CDTF">2014-09-05T14:46:57Z</dcterms:modified>
</cp:coreProperties>
</file>