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0A2E11-E78C-4CC8-8670-191AEAFD43FE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FE69EE-AB94-40B5-A379-2F0A684782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grotjohn@ms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Patents and copyrights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Standards and liability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Design for Accessibility</a:t>
            </a:r>
          </a:p>
          <a:p>
            <a:r>
              <a:rPr lang="en-US" dirty="0"/>
              <a:t>Product lifecycle management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a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Design</a:t>
            </a:r>
          </a:p>
          <a:p>
            <a:r>
              <a:rPr lang="en-US" dirty="0" smtClean="0"/>
              <a:t>Production</a:t>
            </a:r>
          </a:p>
          <a:p>
            <a:r>
              <a:rPr lang="en-US" dirty="0" smtClean="0"/>
              <a:t>Distribution</a:t>
            </a:r>
          </a:p>
          <a:p>
            <a:r>
              <a:rPr lang="en-US" dirty="0" smtClean="0"/>
              <a:t>Consumption/Maintenance</a:t>
            </a:r>
          </a:p>
          <a:p>
            <a:r>
              <a:rPr lang="en-US" dirty="0" smtClean="0"/>
              <a:t>Retirement: reuse, recycle, dispose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Design: </a:t>
            </a:r>
          </a:p>
          <a:p>
            <a:pPr lvl="1"/>
            <a:r>
              <a:rPr lang="en-US" dirty="0" smtClean="0"/>
              <a:t>standards</a:t>
            </a:r>
          </a:p>
          <a:p>
            <a:pPr lvl="1"/>
            <a:r>
              <a:rPr lang="en-US" dirty="0" smtClean="0"/>
              <a:t>design delivery time</a:t>
            </a:r>
          </a:p>
          <a:p>
            <a:pPr lvl="1"/>
            <a:r>
              <a:rPr lang="en-US" dirty="0" smtClean="0"/>
              <a:t>customer need, cost and profit</a:t>
            </a:r>
          </a:p>
          <a:p>
            <a:pPr lvl="1"/>
            <a:r>
              <a:rPr lang="en-US" dirty="0" smtClean="0"/>
              <a:t>future upgrading</a:t>
            </a:r>
          </a:p>
          <a:p>
            <a:pPr lvl="1"/>
            <a:r>
              <a:rPr lang="en-US" dirty="0" smtClean="0"/>
              <a:t>product testability</a:t>
            </a:r>
          </a:p>
          <a:p>
            <a:pPr lvl="1"/>
            <a:r>
              <a:rPr lang="en-US" dirty="0" smtClean="0"/>
              <a:t>energy efficiency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Production</a:t>
            </a:r>
          </a:p>
          <a:p>
            <a:pPr lvl="1"/>
            <a:r>
              <a:rPr lang="en-US" dirty="0" smtClean="0"/>
              <a:t>manufacturing cost and safety</a:t>
            </a:r>
          </a:p>
          <a:p>
            <a:pPr lvl="1"/>
            <a:r>
              <a:rPr lang="en-US" dirty="0" smtClean="0"/>
              <a:t>energy consumption</a:t>
            </a:r>
          </a:p>
          <a:p>
            <a:pPr lvl="1"/>
            <a:r>
              <a:rPr lang="en-US" dirty="0" smtClean="0"/>
              <a:t>materials logistics </a:t>
            </a:r>
          </a:p>
          <a:p>
            <a:pPr lvl="1"/>
            <a:r>
              <a:rPr lang="en-US" dirty="0" smtClean="0"/>
              <a:t>production time</a:t>
            </a:r>
          </a:p>
          <a:p>
            <a:pPr lvl="1"/>
            <a:r>
              <a:rPr lang="en-US" dirty="0" smtClean="0"/>
              <a:t>quality control</a:t>
            </a:r>
          </a:p>
          <a:p>
            <a:pPr lvl="1"/>
            <a:r>
              <a:rPr lang="en-US" dirty="0" smtClean="0"/>
              <a:t>environmental considerations</a:t>
            </a:r>
          </a:p>
          <a:p>
            <a:pPr lvl="2"/>
            <a:r>
              <a:rPr lang="en-US" dirty="0" smtClean="0"/>
              <a:t>scrap by-products</a:t>
            </a:r>
          </a:p>
          <a:p>
            <a:pPr lvl="2"/>
            <a:r>
              <a:rPr lang="en-US" smtClean="0"/>
              <a:t>toxic </a:t>
            </a:r>
            <a:r>
              <a:rPr lang="en-US" dirty="0" smtClean="0"/>
              <a:t>by-products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Distribution</a:t>
            </a:r>
          </a:p>
          <a:p>
            <a:pPr lvl="1"/>
            <a:r>
              <a:rPr lang="en-US" dirty="0" smtClean="0"/>
              <a:t>transportation cost</a:t>
            </a:r>
          </a:p>
          <a:p>
            <a:pPr lvl="1"/>
            <a:r>
              <a:rPr lang="en-US" dirty="0" smtClean="0"/>
              <a:t>transportation time</a:t>
            </a:r>
          </a:p>
          <a:p>
            <a:pPr lvl="1"/>
            <a:r>
              <a:rPr lang="en-US" dirty="0" smtClean="0"/>
              <a:t>Inventory</a:t>
            </a:r>
          </a:p>
          <a:p>
            <a:pPr lvl="1"/>
            <a:r>
              <a:rPr lang="en-US" dirty="0" smtClean="0"/>
              <a:t>sales network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Consumption</a:t>
            </a:r>
          </a:p>
          <a:p>
            <a:pPr lvl="1"/>
            <a:r>
              <a:rPr lang="en-US" dirty="0" smtClean="0"/>
              <a:t>customer training</a:t>
            </a:r>
          </a:p>
          <a:p>
            <a:pPr lvl="1"/>
            <a:r>
              <a:rPr lang="en-US" dirty="0" smtClean="0"/>
              <a:t>repair and maintenance</a:t>
            </a:r>
          </a:p>
          <a:p>
            <a:pPr lvl="1"/>
            <a:r>
              <a:rPr lang="en-US" dirty="0" smtClean="0"/>
              <a:t>spare parts</a:t>
            </a:r>
          </a:p>
          <a:p>
            <a:pPr lvl="1"/>
            <a:r>
              <a:rPr lang="en-US" dirty="0" smtClean="0"/>
              <a:t>upgrades</a:t>
            </a:r>
          </a:p>
          <a:p>
            <a:pPr lvl="1"/>
            <a:r>
              <a:rPr lang="en-US" dirty="0" smtClean="0"/>
              <a:t>energy use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Retirement</a:t>
            </a:r>
          </a:p>
          <a:p>
            <a:pPr lvl="1"/>
            <a:r>
              <a:rPr lang="en-US" dirty="0" smtClean="0"/>
              <a:t>useful lifetime</a:t>
            </a:r>
          </a:p>
          <a:p>
            <a:pPr lvl="1"/>
            <a:r>
              <a:rPr lang="en-US" dirty="0" smtClean="0"/>
              <a:t>trade-in/upgrade plan</a:t>
            </a:r>
          </a:p>
          <a:p>
            <a:pPr lvl="1"/>
            <a:r>
              <a:rPr lang="en-US" dirty="0" smtClean="0"/>
              <a:t>end of customer support</a:t>
            </a:r>
          </a:p>
          <a:p>
            <a:pPr lvl="1"/>
            <a:r>
              <a:rPr lang="en-US" dirty="0" smtClean="0"/>
              <a:t>reuse</a:t>
            </a:r>
          </a:p>
          <a:p>
            <a:pPr lvl="1"/>
            <a:r>
              <a:rPr lang="en-US" dirty="0" smtClean="0"/>
              <a:t>recycle</a:t>
            </a:r>
          </a:p>
          <a:p>
            <a:pPr lvl="1"/>
            <a:r>
              <a:rPr lang="en-US" dirty="0" smtClean="0"/>
              <a:t>disposal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Environmental and Energy Use Considerations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Design to minimize power consumption during manufacturing and use</a:t>
            </a:r>
          </a:p>
          <a:p>
            <a:r>
              <a:rPr lang="en-US" dirty="0" smtClean="0"/>
              <a:t>Design for disassembly, reuse and recycling</a:t>
            </a:r>
          </a:p>
          <a:p>
            <a:r>
              <a:rPr lang="en-US" dirty="0" smtClean="0"/>
              <a:t>Minimizing or eliminating the use of toxic chemicals in the manufacturing process</a:t>
            </a:r>
          </a:p>
          <a:p>
            <a:r>
              <a:rPr lang="en-US" dirty="0" smtClean="0"/>
              <a:t>Minimizing or eliminating the use of heavy metals in products (like lead solder)</a:t>
            </a:r>
          </a:p>
          <a:p>
            <a:r>
              <a:rPr lang="en-US" dirty="0" smtClean="0"/>
              <a:t>Selection of battery type, plastics used, etc.</a:t>
            </a:r>
          </a:p>
          <a:p>
            <a:r>
              <a:rPr lang="en-US" dirty="0" smtClean="0"/>
              <a:t>Minimizing or recycling solvents, acids, etc. used in manufacturing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Legal Mandates on Environmental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Electronic computer equipment is a complicated assembly of more than 1,000 materials</a:t>
            </a:r>
          </a:p>
          <a:p>
            <a:r>
              <a:rPr lang="en-US" dirty="0" smtClean="0"/>
              <a:t>Many are highly toxic</a:t>
            </a:r>
          </a:p>
          <a:p>
            <a:pPr lvl="1"/>
            <a:r>
              <a:rPr lang="en-US" dirty="0" smtClean="0"/>
              <a:t>chlorinated and </a:t>
            </a:r>
            <a:r>
              <a:rPr lang="en-US" dirty="0" err="1" smtClean="0"/>
              <a:t>brominated</a:t>
            </a:r>
            <a:r>
              <a:rPr lang="en-US" dirty="0" smtClean="0"/>
              <a:t> substances</a:t>
            </a:r>
          </a:p>
          <a:p>
            <a:pPr lvl="1"/>
            <a:r>
              <a:rPr lang="en-US" dirty="0" smtClean="0"/>
              <a:t>toxic gases, toxic metals</a:t>
            </a:r>
          </a:p>
          <a:p>
            <a:pPr lvl="1"/>
            <a:r>
              <a:rPr lang="en-US" dirty="0" smtClean="0"/>
              <a:t>photo-active and biologically active materials</a:t>
            </a:r>
          </a:p>
          <a:p>
            <a:pPr lvl="1"/>
            <a:r>
              <a:rPr lang="en-US" dirty="0" smtClean="0"/>
              <a:t>acids</a:t>
            </a:r>
          </a:p>
          <a:p>
            <a:pPr lvl="1"/>
            <a:r>
              <a:rPr lang="en-US" dirty="0" smtClean="0"/>
              <a:t>plastics and plastic additives</a:t>
            </a:r>
          </a:p>
          <a:p>
            <a:pPr lvl="1"/>
            <a:r>
              <a:rPr lang="en-US" dirty="0" smtClean="0"/>
              <a:t>lead and cadmium in computer circuit boards</a:t>
            </a:r>
          </a:p>
          <a:p>
            <a:pPr lvl="1"/>
            <a:r>
              <a:rPr lang="en-US" dirty="0" smtClean="0"/>
              <a:t>lead oxide and barium in CRTs</a:t>
            </a:r>
          </a:p>
          <a:p>
            <a:pPr lvl="1"/>
            <a:r>
              <a:rPr lang="en-US" dirty="0" smtClean="0"/>
              <a:t>mercury in switches and flat screens</a:t>
            </a:r>
          </a:p>
          <a:p>
            <a:pPr lvl="1"/>
            <a:r>
              <a:rPr lang="en-US" dirty="0" smtClean="0"/>
              <a:t>flame retardants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Legal Mandates on Environmental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Extended Producer Responsibility (EPR)</a:t>
            </a:r>
          </a:p>
          <a:p>
            <a:pPr lvl="1"/>
            <a:r>
              <a:rPr lang="en-US" dirty="0" smtClean="0"/>
              <a:t>producer bears responsibility for the lifecycle environmental and health impacts of their products</a:t>
            </a:r>
          </a:p>
          <a:p>
            <a:r>
              <a:rPr lang="en-US" dirty="0" smtClean="0"/>
              <a:t>Take-Back programs (Europe)</a:t>
            </a:r>
          </a:p>
          <a:p>
            <a:r>
              <a:rPr lang="en-US" dirty="0" smtClean="0"/>
              <a:t>EPA – Energy Star Program</a:t>
            </a:r>
          </a:p>
          <a:p>
            <a:r>
              <a:rPr lang="en-US" dirty="0" smtClean="0"/>
              <a:t>ISO 14001 Standard: International Standard on Environmental Management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Issues Paper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i="1" dirty="0" smtClean="0"/>
          </a:p>
          <a:p>
            <a:r>
              <a:rPr lang="en-US" sz="3200" dirty="0" smtClean="0"/>
              <a:t>Design </a:t>
            </a:r>
            <a:r>
              <a:rPr lang="en-US" sz="3200" dirty="0"/>
              <a:t>Issues </a:t>
            </a:r>
            <a:r>
              <a:rPr lang="en-US" sz="3200" dirty="0" smtClean="0"/>
              <a:t>paper</a:t>
            </a:r>
          </a:p>
          <a:p>
            <a:pPr lvl="1"/>
            <a:endParaRPr lang="en-US" sz="2400" dirty="0"/>
          </a:p>
          <a:p>
            <a:pPr lvl="1"/>
            <a:r>
              <a:rPr lang="en-US" sz="2800" dirty="0"/>
              <a:t>o</a:t>
            </a:r>
            <a:r>
              <a:rPr lang="en-US" sz="2800" dirty="0" smtClean="0"/>
              <a:t>ne per team</a:t>
            </a:r>
          </a:p>
          <a:p>
            <a:pPr lvl="1"/>
            <a:r>
              <a:rPr lang="en-US" sz="2800" dirty="0" smtClean="0"/>
              <a:t>due: 5:00PM </a:t>
            </a:r>
            <a:r>
              <a:rPr lang="en-US" sz="2800" dirty="0"/>
              <a:t>on </a:t>
            </a:r>
            <a:r>
              <a:rPr lang="en-US" sz="2800" dirty="0" smtClean="0"/>
              <a:t>Friday,</a:t>
            </a:r>
            <a:r>
              <a:rPr lang="en-US" sz="2800" dirty="0" smtClean="0"/>
              <a:t> April 5.</a:t>
            </a:r>
            <a:endParaRPr lang="en-US" sz="2800" dirty="0" smtClean="0"/>
          </a:p>
          <a:p>
            <a:pPr lvl="1"/>
            <a:r>
              <a:rPr lang="en-US" sz="2800" dirty="0" smtClean="0"/>
              <a:t>electronic submission to </a:t>
            </a:r>
            <a:r>
              <a:rPr lang="en-US" sz="2800" dirty="0" smtClean="0">
                <a:hlinkClick r:id="rId2"/>
              </a:rPr>
              <a:t>grotjohn</a:t>
            </a:r>
            <a:r>
              <a:rPr lang="en-US" sz="2800" dirty="0" smtClean="0">
                <a:hlinkClick r:id="rId2"/>
              </a:rPr>
              <a:t>@msu.edu</a:t>
            </a:r>
            <a:endParaRPr lang="en-US" sz="2800" dirty="0" smtClean="0"/>
          </a:p>
          <a:p>
            <a:pPr lvl="1"/>
            <a:r>
              <a:rPr lang="en-US" sz="2800" dirty="0" smtClean="0"/>
              <a:t>WORD .</a:t>
            </a:r>
            <a:r>
              <a:rPr lang="en-US" sz="2800" dirty="0" err="1" smtClean="0"/>
              <a:t>docx</a:t>
            </a:r>
            <a:r>
              <a:rPr lang="en-US" sz="2800" dirty="0" smtClean="0"/>
              <a:t> or .doc file</a:t>
            </a:r>
          </a:p>
          <a:p>
            <a:pPr lvl="1"/>
            <a:r>
              <a:rPr lang="en-US" sz="2800" dirty="0"/>
              <a:t>f</a:t>
            </a:r>
            <a:r>
              <a:rPr lang="en-US" sz="2800" dirty="0" smtClean="0"/>
              <a:t>or details see link on syllabus (Week </a:t>
            </a:r>
            <a:r>
              <a:rPr lang="en-US" sz="2800" dirty="0" smtClean="0"/>
              <a:t>11)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169</TotalTime>
  <Words>326</Words>
  <Application>Microsoft Office PowerPoint</Application>
  <PresentationFormat>On-screen Show (4:3)</PresentationFormat>
  <Paragraphs>84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Design Issues</vt:lpstr>
      <vt:lpstr>Stages of a Product</vt:lpstr>
      <vt:lpstr>Life Cycle Issues</vt:lpstr>
      <vt:lpstr>Life Cycle Issues</vt:lpstr>
      <vt:lpstr>Life Cycle Issues</vt:lpstr>
      <vt:lpstr>Life Cycle Issues</vt:lpstr>
      <vt:lpstr>Life Cycle Issues</vt:lpstr>
      <vt:lpstr>Environmental and Energy Use Considerations</vt:lpstr>
      <vt:lpstr>Legal Mandates on Environmental Issues</vt:lpstr>
      <vt:lpstr>Legal Mandates on Environmental Issues</vt:lpstr>
      <vt:lpstr>Design Issues Paper Assignment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Standards and Liability in Engineering</dc:title>
  <dc:creator>mas</dc:creator>
  <cp:lastModifiedBy>Timothy Grotjohn</cp:lastModifiedBy>
  <cp:revision>16</cp:revision>
  <dcterms:created xsi:type="dcterms:W3CDTF">2010-10-24T14:37:10Z</dcterms:created>
  <dcterms:modified xsi:type="dcterms:W3CDTF">2013-03-18T12:42:19Z</dcterms:modified>
</cp:coreProperties>
</file>